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61" r:id="rId5"/>
    <p:sldId id="262" r:id="rId6"/>
    <p:sldId id="264" r:id="rId7"/>
    <p:sldId id="268" r:id="rId8"/>
    <p:sldId id="265" r:id="rId9"/>
    <p:sldId id="266" r:id="rId10"/>
    <p:sldId id="267" r:id="rId11"/>
    <p:sldId id="269" r:id="rId12"/>
    <p:sldId id="270" r:id="rId13"/>
    <p:sldId id="275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FF0000"/>
    <a:srgbClr val="416400"/>
    <a:srgbClr val="00B000"/>
    <a:srgbClr val="009900"/>
    <a:srgbClr val="006600"/>
    <a:srgbClr val="4D4D4D"/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5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564939-7A79-49D0-B187-22BABCC4B07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77E0BF-B44F-41AE-B4B8-826F33E83CB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765A08-B71C-4E41-AD2D-CB8A23EF45E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5EB8E-1AA7-4A13-B2BB-4CDA021CAB7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90F201-BC0E-4C06-8609-B1DA8C39814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A51C2E-D816-4B2D-BF33-6A7750B2224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7190A5-7051-486E-AAAE-171087A52F6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1DB267-2FBB-4C8F-9338-3C1BFDD92A7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D727A-948D-4C24-9680-F4A2129C164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8035FE-AB88-40C2-B277-B5BDDD18D62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19DBA-67A8-4F8A-8908-D0EF71BA9B1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0028744-159B-4551-8B05-57E2D7A2D30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jpeg"/><Relationship Id="rId7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Relationship Id="rId1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FF0000"/>
                </a:solidFill>
                <a:latin typeface="Comic Sans MS" pitchFamily="66" charset="0"/>
              </a:rPr>
              <a:t>Как правильно чистить зубы?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051425"/>
            <a:ext cx="8229600" cy="14732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>
                <a:solidFill>
                  <a:srgbClr val="416400"/>
                </a:solidFill>
                <a:latin typeface="Comic Sans MS" pitchFamily="66" charset="0"/>
              </a:rPr>
              <a:t>Верхние зубы надо чистить движениями</a:t>
            </a:r>
          </a:p>
          <a:p>
            <a:pPr algn="ctr">
              <a:buFontTx/>
              <a:buNone/>
            </a:pPr>
            <a:r>
              <a:rPr lang="ru-RU">
                <a:solidFill>
                  <a:srgbClr val="416400"/>
                </a:solidFill>
                <a:latin typeface="Comic Sans MS" pitchFamily="66" charset="0"/>
              </a:rPr>
              <a:t>сверху вниз, нижние – снизу вверх.</a:t>
            </a:r>
          </a:p>
        </p:txBody>
      </p:sp>
      <p:grpSp>
        <p:nvGrpSpPr>
          <p:cNvPr id="23561" name="Group 9"/>
          <p:cNvGrpSpPr>
            <a:grpSpLocks/>
          </p:cNvGrpSpPr>
          <p:nvPr/>
        </p:nvGrpSpPr>
        <p:grpSpPr bwMode="auto">
          <a:xfrm>
            <a:off x="468313" y="1449388"/>
            <a:ext cx="8135937" cy="2984500"/>
            <a:chOff x="295" y="913"/>
            <a:chExt cx="5125" cy="1880"/>
          </a:xfrm>
        </p:grpSpPr>
        <p:pic>
          <p:nvPicPr>
            <p:cNvPr id="23558" name="Picture 6" descr="Копия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5" y="935"/>
              <a:ext cx="2449" cy="1858"/>
            </a:xfrm>
            <a:prstGeom prst="rect">
              <a:avLst/>
            </a:prstGeom>
            <a:noFill/>
          </p:spPr>
        </p:pic>
        <p:pic>
          <p:nvPicPr>
            <p:cNvPr id="23559" name="Picture 7" descr="Копия (2)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25" y="913"/>
              <a:ext cx="2495" cy="1869"/>
            </a:xfrm>
            <a:prstGeom prst="rect">
              <a:avLst/>
            </a:prstGeom>
            <a:noFill/>
          </p:spPr>
        </p:pic>
      </p:grp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468313" y="4581525"/>
            <a:ext cx="8355012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3200">
                <a:solidFill>
                  <a:srgbClr val="416400"/>
                </a:solidFill>
                <a:latin typeface="Comic Sans MS" pitchFamily="66" charset="0"/>
              </a:rPr>
              <a:t>Чистить зубы надо не только с наружной,</a:t>
            </a:r>
          </a:p>
          <a:p>
            <a:pPr algn="ctr"/>
            <a:r>
              <a:rPr lang="ru-RU" sz="3200">
                <a:solidFill>
                  <a:srgbClr val="416400"/>
                </a:solidFill>
                <a:latin typeface="Comic Sans MS" pitchFamily="66" charset="0"/>
              </a:rPr>
              <a:t>но и с внутренней стороны. Жевательную</a:t>
            </a:r>
          </a:p>
          <a:p>
            <a:pPr algn="ctr"/>
            <a:r>
              <a:rPr lang="ru-RU" sz="3200">
                <a:solidFill>
                  <a:srgbClr val="416400"/>
                </a:solidFill>
                <a:latin typeface="Comic Sans MS" pitchFamily="66" charset="0"/>
              </a:rPr>
              <a:t>поверхность зубов лучше чистить </a:t>
            </a:r>
          </a:p>
          <a:p>
            <a:pPr algn="ctr"/>
            <a:r>
              <a:rPr lang="ru-RU" sz="3200">
                <a:solidFill>
                  <a:srgbClr val="416400"/>
                </a:solidFill>
                <a:latin typeface="Comic Sans MS" pitchFamily="66" charset="0"/>
              </a:rPr>
              <a:t>круговыми движениями.</a:t>
            </a:r>
          </a:p>
        </p:txBody>
      </p:sp>
      <p:grpSp>
        <p:nvGrpSpPr>
          <p:cNvPr id="23564" name="Group 12"/>
          <p:cNvGrpSpPr>
            <a:grpSpLocks/>
          </p:cNvGrpSpPr>
          <p:nvPr/>
        </p:nvGrpSpPr>
        <p:grpSpPr bwMode="auto">
          <a:xfrm>
            <a:off x="468313" y="1484313"/>
            <a:ext cx="8207375" cy="2965450"/>
            <a:chOff x="295" y="935"/>
            <a:chExt cx="5170" cy="1868"/>
          </a:xfrm>
        </p:grpSpPr>
        <p:pic>
          <p:nvPicPr>
            <p:cNvPr id="23562" name="Picture 10" descr="Копия (3)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5" y="935"/>
              <a:ext cx="2494" cy="1868"/>
            </a:xfrm>
            <a:prstGeom prst="rect">
              <a:avLst/>
            </a:prstGeom>
            <a:noFill/>
          </p:spPr>
        </p:pic>
        <p:pic>
          <p:nvPicPr>
            <p:cNvPr id="23563" name="Picture 11" descr="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25" y="935"/>
              <a:ext cx="2540" cy="185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5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5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5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5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5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5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5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5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5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8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85775"/>
            <a:ext cx="8229600" cy="1143000"/>
          </a:xfrm>
        </p:spPr>
        <p:txBody>
          <a:bodyPr/>
          <a:lstStyle/>
          <a:p>
            <a:r>
              <a:rPr lang="ru-RU" sz="4000">
                <a:solidFill>
                  <a:srgbClr val="FF0000"/>
                </a:solidFill>
                <a:latin typeface="Comic Sans MS" pitchFamily="66" charset="0"/>
              </a:rPr>
              <a:t>Что значит </a:t>
            </a:r>
            <a:br>
              <a:rPr lang="ru-RU" sz="400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4000">
                <a:solidFill>
                  <a:srgbClr val="FF0000"/>
                </a:solidFill>
                <a:latin typeface="Comic Sans MS" pitchFamily="66" charset="0"/>
              </a:rPr>
              <a:t>«правильное питание?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97425"/>
            <a:ext cx="8229600" cy="1800225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800">
                <a:latin typeface="Comic Sans MS" pitchFamily="66" charset="0"/>
              </a:rPr>
              <a:t>	</a:t>
            </a:r>
            <a:r>
              <a:rPr lang="ru-RU" sz="2800">
                <a:solidFill>
                  <a:srgbClr val="416400"/>
                </a:solidFill>
                <a:latin typeface="Comic Sans MS" pitchFamily="66" charset="0"/>
              </a:rPr>
              <a:t>Правильное питание – это разнообразное питание. Для жизни человеку необходимы питательные вещества, которые находятся в разных продуктах питания.</a:t>
            </a:r>
          </a:p>
        </p:txBody>
      </p:sp>
      <p:pic>
        <p:nvPicPr>
          <p:cNvPr id="26628" name="Picture 4" descr="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313" y="1700213"/>
            <a:ext cx="3455987" cy="3186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2" name="Picture 4" descr="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287338"/>
            <a:ext cx="7377112" cy="6399212"/>
          </a:xfrm>
          <a:prstGeom prst="rect">
            <a:avLst/>
          </a:prstGeom>
          <a:noFill/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663575" y="981075"/>
            <a:ext cx="554038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3200">
                <a:solidFill>
                  <a:srgbClr val="FF0000"/>
                </a:solidFill>
                <a:latin typeface="Comic Sans MS" pitchFamily="66" charset="0"/>
              </a:rPr>
              <a:t>П</a:t>
            </a:r>
            <a:br>
              <a:rPr lang="ru-RU" sz="320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3200">
                <a:solidFill>
                  <a:srgbClr val="FF0000"/>
                </a:solidFill>
                <a:latin typeface="Comic Sans MS" pitchFamily="66" charset="0"/>
              </a:rPr>
              <a:t>Р</a:t>
            </a:r>
            <a:br>
              <a:rPr lang="ru-RU" sz="320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3200">
                <a:solidFill>
                  <a:srgbClr val="FF0000"/>
                </a:solidFill>
                <a:latin typeface="Comic Sans MS" pitchFamily="66" charset="0"/>
              </a:rPr>
              <a:t>А</a:t>
            </a:r>
            <a:br>
              <a:rPr lang="ru-RU" sz="320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3200">
                <a:solidFill>
                  <a:srgbClr val="FF0000"/>
                </a:solidFill>
                <a:latin typeface="Comic Sans MS" pitchFamily="66" charset="0"/>
              </a:rPr>
              <a:t>В</a:t>
            </a:r>
            <a:br>
              <a:rPr lang="ru-RU" sz="320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3200">
                <a:solidFill>
                  <a:srgbClr val="FF0000"/>
                </a:solidFill>
                <a:latin typeface="Comic Sans MS" pitchFamily="66" charset="0"/>
              </a:rPr>
              <a:t>И</a:t>
            </a:r>
            <a:br>
              <a:rPr lang="ru-RU" sz="320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3200">
                <a:solidFill>
                  <a:srgbClr val="FF0000"/>
                </a:solidFill>
                <a:latin typeface="Comic Sans MS" pitchFamily="66" charset="0"/>
              </a:rPr>
              <a:t>Л</a:t>
            </a:r>
            <a:br>
              <a:rPr lang="ru-RU" sz="320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3200">
                <a:solidFill>
                  <a:srgbClr val="FF0000"/>
                </a:solidFill>
                <a:latin typeface="Comic Sans MS" pitchFamily="66" charset="0"/>
              </a:rPr>
              <a:t>Ь</a:t>
            </a:r>
            <a:br>
              <a:rPr lang="ru-RU" sz="320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3200">
                <a:solidFill>
                  <a:srgbClr val="FF0000"/>
                </a:solidFill>
                <a:latin typeface="Comic Sans MS" pitchFamily="66" charset="0"/>
              </a:rPr>
              <a:t>Н</a:t>
            </a:r>
            <a:br>
              <a:rPr lang="ru-RU" sz="320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3200">
                <a:solidFill>
                  <a:srgbClr val="FF0000"/>
                </a:solidFill>
                <a:latin typeface="Comic Sans MS" pitchFamily="66" charset="0"/>
              </a:rPr>
              <a:t>О</a:t>
            </a:r>
            <a:br>
              <a:rPr lang="ru-RU" sz="320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3200">
                <a:solidFill>
                  <a:srgbClr val="FF0000"/>
                </a:solidFill>
                <a:latin typeface="Comic Sans MS" pitchFamily="66" charset="0"/>
              </a:rPr>
              <a:t>Е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7956550" y="1581150"/>
            <a:ext cx="554038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3200">
                <a:solidFill>
                  <a:srgbClr val="FF0000"/>
                </a:solidFill>
                <a:latin typeface="Comic Sans MS" pitchFamily="66" charset="0"/>
              </a:rPr>
              <a:t>П</a:t>
            </a:r>
            <a:br>
              <a:rPr lang="ru-RU" sz="320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3200">
                <a:solidFill>
                  <a:srgbClr val="FF0000"/>
                </a:solidFill>
                <a:latin typeface="Comic Sans MS" pitchFamily="66" charset="0"/>
              </a:rPr>
              <a:t>И</a:t>
            </a:r>
          </a:p>
          <a:p>
            <a:pPr algn="ctr"/>
            <a:r>
              <a:rPr lang="ru-RU" sz="3200">
                <a:solidFill>
                  <a:srgbClr val="FF0000"/>
                </a:solidFill>
                <a:latin typeface="Comic Sans MS" pitchFamily="66" charset="0"/>
              </a:rPr>
              <a:t>Т</a:t>
            </a:r>
          </a:p>
          <a:p>
            <a:pPr algn="ctr"/>
            <a:r>
              <a:rPr lang="ru-RU" sz="3200">
                <a:solidFill>
                  <a:srgbClr val="FF0000"/>
                </a:solidFill>
                <a:latin typeface="Comic Sans MS" pitchFamily="66" charset="0"/>
              </a:rPr>
              <a:t>А</a:t>
            </a:r>
          </a:p>
          <a:p>
            <a:pPr algn="ctr"/>
            <a:r>
              <a:rPr lang="ru-RU" sz="3200">
                <a:solidFill>
                  <a:srgbClr val="FF0000"/>
                </a:solidFill>
                <a:latin typeface="Comic Sans MS" pitchFamily="66" charset="0"/>
              </a:rPr>
              <a:t>Н</a:t>
            </a:r>
          </a:p>
          <a:p>
            <a:pPr algn="ctr"/>
            <a:r>
              <a:rPr lang="ru-RU" sz="3200">
                <a:solidFill>
                  <a:srgbClr val="FF0000"/>
                </a:solidFill>
                <a:latin typeface="Comic Sans MS" pitchFamily="66" charset="0"/>
              </a:rPr>
              <a:t>И</a:t>
            </a:r>
          </a:p>
          <a:p>
            <a:pPr algn="ctr"/>
            <a:r>
              <a:rPr lang="ru-RU" sz="3200">
                <a:solidFill>
                  <a:srgbClr val="FF0000"/>
                </a:solidFill>
                <a:latin typeface="Comic Sans MS" pitchFamily="66" charset="0"/>
              </a:rPr>
              <a:t>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4338"/>
            <a:ext cx="8229600" cy="1143000"/>
          </a:xfrm>
        </p:spPr>
        <p:txBody>
          <a:bodyPr/>
          <a:lstStyle/>
          <a:p>
            <a:r>
              <a:rPr lang="ru-RU" sz="4000">
                <a:solidFill>
                  <a:srgbClr val="FF0000"/>
                </a:solidFill>
                <a:latin typeface="Comic Sans MS" pitchFamily="66" charset="0"/>
              </a:rPr>
              <a:t>Наши помощники</a:t>
            </a:r>
            <a:br>
              <a:rPr lang="ru-RU" sz="400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4000">
                <a:solidFill>
                  <a:srgbClr val="FF0000"/>
                </a:solidFill>
                <a:latin typeface="Comic Sans MS" pitchFamily="66" charset="0"/>
              </a:rPr>
              <a:t>в сохранении здоровья.</a:t>
            </a:r>
          </a:p>
        </p:txBody>
      </p:sp>
      <p:sp>
        <p:nvSpPr>
          <p:cNvPr id="35843" name="Oval 3"/>
          <p:cNvSpPr>
            <a:spLocks noChangeArrowheads="1"/>
          </p:cNvSpPr>
          <p:nvPr/>
        </p:nvSpPr>
        <p:spPr bwMode="auto">
          <a:xfrm>
            <a:off x="1258888" y="2349500"/>
            <a:ext cx="3097212" cy="936625"/>
          </a:xfrm>
          <a:prstGeom prst="ellipse">
            <a:avLst/>
          </a:prstGeom>
          <a:solidFill>
            <a:srgbClr val="FFFF66"/>
          </a:solidFill>
          <a:ln w="38100">
            <a:solidFill>
              <a:srgbClr val="4D4D4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844" name="Oval 4"/>
          <p:cNvSpPr>
            <a:spLocks noChangeArrowheads="1"/>
          </p:cNvSpPr>
          <p:nvPr/>
        </p:nvSpPr>
        <p:spPr bwMode="auto">
          <a:xfrm>
            <a:off x="539750" y="5516563"/>
            <a:ext cx="4895850" cy="935037"/>
          </a:xfrm>
          <a:prstGeom prst="ellipse">
            <a:avLst/>
          </a:prstGeom>
          <a:solidFill>
            <a:srgbClr val="FFCCFF"/>
          </a:solidFill>
          <a:ln w="38100">
            <a:solidFill>
              <a:srgbClr val="4D4D4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845" name="Oval 5"/>
          <p:cNvSpPr>
            <a:spLocks noChangeArrowheads="1"/>
          </p:cNvSpPr>
          <p:nvPr/>
        </p:nvSpPr>
        <p:spPr bwMode="auto">
          <a:xfrm>
            <a:off x="827088" y="3933825"/>
            <a:ext cx="4032250" cy="936625"/>
          </a:xfrm>
          <a:prstGeom prst="ellipse">
            <a:avLst/>
          </a:prstGeom>
          <a:solidFill>
            <a:srgbClr val="99FFCC"/>
          </a:solidFill>
          <a:ln w="38100">
            <a:solidFill>
              <a:srgbClr val="4D4D4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1692275" y="2492375"/>
            <a:ext cx="22479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>
                <a:latin typeface="Comic Sans MS" pitchFamily="66" charset="0"/>
              </a:rPr>
              <a:t>Режим дня</a:t>
            </a: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827088" y="5661025"/>
            <a:ext cx="43481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>
                <a:latin typeface="Comic Sans MS" pitchFamily="66" charset="0"/>
              </a:rPr>
              <a:t>Правильное питание</a:t>
            </a: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1331913" y="4076700"/>
            <a:ext cx="32781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>
                <a:latin typeface="Comic Sans MS" pitchFamily="66" charset="0"/>
              </a:rPr>
              <a:t>Личная гигиена</a:t>
            </a:r>
          </a:p>
        </p:txBody>
      </p:sp>
      <p:pic>
        <p:nvPicPr>
          <p:cNvPr id="35852" name="Picture 12" descr="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5013325"/>
            <a:ext cx="2809875" cy="1652588"/>
          </a:xfrm>
          <a:prstGeom prst="rect">
            <a:avLst/>
          </a:prstGeom>
          <a:noFill/>
        </p:spPr>
      </p:pic>
      <p:pic>
        <p:nvPicPr>
          <p:cNvPr id="35853" name="Picture 13" descr="4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1863" y="3429000"/>
            <a:ext cx="2066925" cy="1631950"/>
          </a:xfrm>
          <a:prstGeom prst="rect">
            <a:avLst/>
          </a:prstGeom>
          <a:noFill/>
        </p:spPr>
      </p:pic>
      <p:pic>
        <p:nvPicPr>
          <p:cNvPr id="35855" name="Picture 15" descr="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425" y="1557338"/>
            <a:ext cx="2309813" cy="2087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FF0000"/>
                </a:solidFill>
                <a:latin typeface="Comic Sans MS" pitchFamily="66" charset="0"/>
              </a:rPr>
              <a:t>Режим дня.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053013"/>
            <a:ext cx="8229600" cy="1616075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>
                <a:solidFill>
                  <a:srgbClr val="436400"/>
                </a:solidFill>
                <a:latin typeface="Comic Sans MS" pitchFamily="66" charset="0"/>
              </a:rPr>
              <a:t>	Режим дня – это распорядок дел, действий, которые вы совершаете в течение дня.</a:t>
            </a:r>
          </a:p>
        </p:txBody>
      </p:sp>
      <p:pic>
        <p:nvPicPr>
          <p:cNvPr id="5137" name="Picture 17" descr="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1196975"/>
            <a:ext cx="4470400" cy="4041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FF0000"/>
                </a:solidFill>
                <a:latin typeface="Comic Sans MS" pitchFamily="66" charset="0"/>
              </a:rPr>
              <a:t>Помни!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ru-RU" sz="2800">
                <a:latin typeface="Comic Sans MS" pitchFamily="66" charset="0"/>
              </a:rPr>
              <a:t>В сутки вы должны спать </a:t>
            </a:r>
          </a:p>
          <a:p>
            <a:pPr marL="609600" indent="-609600">
              <a:buFontTx/>
              <a:buNone/>
            </a:pPr>
            <a:r>
              <a:rPr lang="ru-RU" sz="2800">
                <a:latin typeface="Comic Sans MS" pitchFamily="66" charset="0"/>
              </a:rPr>
              <a:t>	не менее 8-9 часов.</a:t>
            </a:r>
          </a:p>
          <a:p>
            <a:pPr marL="609600" indent="-609600">
              <a:buFontTx/>
              <a:buAutoNum type="arabicPeriod" startAt="2"/>
            </a:pPr>
            <a:r>
              <a:rPr lang="ru-RU" sz="2800">
                <a:latin typeface="Comic Sans MS" pitchFamily="66" charset="0"/>
              </a:rPr>
              <a:t>Кушать надо примерно в одно </a:t>
            </a:r>
          </a:p>
          <a:p>
            <a:pPr marL="609600" indent="-609600">
              <a:buFontTx/>
              <a:buNone/>
            </a:pPr>
            <a:r>
              <a:rPr lang="ru-RU" sz="2800">
                <a:latin typeface="Comic Sans MS" pitchFamily="66" charset="0"/>
              </a:rPr>
              <a:t>	и то же время 4-5 раз в день, но никак не реже 3-ёх раз.</a:t>
            </a:r>
          </a:p>
          <a:p>
            <a:pPr marL="609600" indent="-609600">
              <a:buFontTx/>
              <a:buAutoNum type="arabicPeriod" startAt="3"/>
            </a:pPr>
            <a:r>
              <a:rPr lang="ru-RU" sz="2800">
                <a:latin typeface="Comic Sans MS" pitchFamily="66" charset="0"/>
              </a:rPr>
              <a:t>Проводить на свежем воздухе не меньше 2-ух часов в день.</a:t>
            </a:r>
          </a:p>
          <a:p>
            <a:pPr marL="609600" indent="-609600">
              <a:buFontTx/>
              <a:buAutoNum type="arabicPeriod" startAt="3"/>
            </a:pPr>
            <a:r>
              <a:rPr lang="ru-RU" sz="2800">
                <a:latin typeface="Comic Sans MS" pitchFamily="66" charset="0"/>
              </a:rPr>
              <a:t>Чередовать учёбу или работу с отдыхом.</a:t>
            </a:r>
          </a:p>
          <a:p>
            <a:pPr marL="609600" indent="-609600">
              <a:buFontTx/>
              <a:buAutoNum type="arabicPeriod" startAt="3"/>
            </a:pPr>
            <a:r>
              <a:rPr lang="ru-RU" sz="2800">
                <a:latin typeface="Comic Sans MS" pitchFamily="66" charset="0"/>
              </a:rPr>
              <a:t>Побольше двигаться. </a:t>
            </a:r>
          </a:p>
          <a:p>
            <a:pPr marL="609600" indent="-609600">
              <a:buFontTx/>
              <a:buAutoNum type="arabicPeriod" startAt="3"/>
            </a:pPr>
            <a:endParaRPr lang="ru-RU" sz="2800">
              <a:latin typeface="Comic Sans MS" pitchFamily="66" charset="0"/>
            </a:endParaRPr>
          </a:p>
          <a:p>
            <a:pPr marL="609600" indent="-609600">
              <a:buFontTx/>
              <a:buNone/>
            </a:pPr>
            <a:endParaRPr lang="ru-RU" sz="2800">
              <a:latin typeface="Comic Sans MS" pitchFamily="66" charset="0"/>
            </a:endParaRPr>
          </a:p>
          <a:p>
            <a:pPr marL="609600" indent="-609600">
              <a:buFontTx/>
              <a:buAutoNum type="arabicPeriod"/>
            </a:pPr>
            <a:endParaRPr lang="ru-RU" sz="2800">
              <a:latin typeface="Comic Sans MS" pitchFamily="66" charset="0"/>
            </a:endParaRPr>
          </a:p>
        </p:txBody>
      </p:sp>
      <p:pic>
        <p:nvPicPr>
          <p:cNvPr id="15364" name="Picture 4" descr="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372225" y="549275"/>
            <a:ext cx="1962150" cy="245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FF0000"/>
                </a:solidFill>
                <a:latin typeface="Comic Sans MS" pitchFamily="66" charset="0"/>
              </a:rPr>
              <a:t>          Личная гигиена.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122863"/>
            <a:ext cx="8229600" cy="1735137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>
                <a:latin typeface="Comic Sans MS" pitchFamily="66" charset="0"/>
              </a:rPr>
              <a:t>	Это правила, выполнение которых поможет не болеть и укрепить своё здоровье.</a:t>
            </a:r>
          </a:p>
        </p:txBody>
      </p:sp>
      <p:pic>
        <p:nvPicPr>
          <p:cNvPr id="11269" name="Picture 5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333375"/>
            <a:ext cx="5184775" cy="4884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6" name="Picture 14" descr="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2205038"/>
            <a:ext cx="1374775" cy="1144587"/>
          </a:xfrm>
          <a:prstGeom prst="rect">
            <a:avLst/>
          </a:prstGeom>
          <a:noFill/>
        </p:spPr>
      </p:pic>
      <p:pic>
        <p:nvPicPr>
          <p:cNvPr id="13318" name="Picture 6" descr="Копия Рисунок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275" y="908050"/>
            <a:ext cx="1627188" cy="2952750"/>
          </a:xfrm>
          <a:prstGeom prst="rect">
            <a:avLst/>
          </a:prstGeom>
          <a:noFill/>
        </p:spPr>
      </p:pic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2771775" y="358775"/>
            <a:ext cx="44418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>
                <a:solidFill>
                  <a:srgbClr val="FF0000"/>
                </a:solidFill>
                <a:latin typeface="Comic Sans MS" pitchFamily="66" charset="0"/>
              </a:rPr>
              <a:t>Личная гигиена</a:t>
            </a:r>
          </a:p>
        </p:txBody>
      </p:sp>
      <p:sp>
        <p:nvSpPr>
          <p:cNvPr id="13322" name="Oval 10"/>
          <p:cNvSpPr>
            <a:spLocks noChangeArrowheads="1"/>
          </p:cNvSpPr>
          <p:nvPr/>
        </p:nvSpPr>
        <p:spPr bwMode="auto">
          <a:xfrm>
            <a:off x="5867400" y="1195388"/>
            <a:ext cx="2952750" cy="720725"/>
          </a:xfrm>
          <a:prstGeom prst="ellipse">
            <a:avLst/>
          </a:prstGeom>
          <a:solidFill>
            <a:srgbClr val="FFCCFF"/>
          </a:solidFill>
          <a:ln w="28575">
            <a:solidFill>
              <a:srgbClr val="4D4D4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>
                <a:latin typeface="Comic Sans MS" pitchFamily="66" charset="0"/>
              </a:rPr>
              <a:t>Гигиена кожи</a:t>
            </a:r>
          </a:p>
        </p:txBody>
      </p:sp>
      <p:sp>
        <p:nvSpPr>
          <p:cNvPr id="13323" name="Oval 11"/>
          <p:cNvSpPr>
            <a:spLocks noChangeArrowheads="1"/>
          </p:cNvSpPr>
          <p:nvPr/>
        </p:nvSpPr>
        <p:spPr bwMode="auto">
          <a:xfrm>
            <a:off x="323850" y="3644900"/>
            <a:ext cx="2952750" cy="720725"/>
          </a:xfrm>
          <a:prstGeom prst="ellipse">
            <a:avLst/>
          </a:prstGeom>
          <a:solidFill>
            <a:srgbClr val="99FF66"/>
          </a:solidFill>
          <a:ln w="28575">
            <a:solidFill>
              <a:srgbClr val="4D4D4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>
                <a:latin typeface="Comic Sans MS" pitchFamily="66" charset="0"/>
              </a:rPr>
              <a:t>Гигиена питания</a:t>
            </a:r>
          </a:p>
        </p:txBody>
      </p:sp>
      <p:sp>
        <p:nvSpPr>
          <p:cNvPr id="13324" name="Oval 12"/>
          <p:cNvSpPr>
            <a:spLocks noChangeArrowheads="1"/>
          </p:cNvSpPr>
          <p:nvPr/>
        </p:nvSpPr>
        <p:spPr bwMode="auto">
          <a:xfrm>
            <a:off x="5867400" y="3644900"/>
            <a:ext cx="2952750" cy="720725"/>
          </a:xfrm>
          <a:prstGeom prst="ellipse">
            <a:avLst/>
          </a:prstGeom>
          <a:solidFill>
            <a:srgbClr val="6699FF"/>
          </a:solidFill>
          <a:ln w="28575">
            <a:solidFill>
              <a:srgbClr val="4D4D4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>
                <a:latin typeface="Comic Sans MS" pitchFamily="66" charset="0"/>
              </a:rPr>
              <a:t>Гигиена одежды</a:t>
            </a:r>
          </a:p>
        </p:txBody>
      </p:sp>
      <p:sp>
        <p:nvSpPr>
          <p:cNvPr id="13325" name="Oval 13"/>
          <p:cNvSpPr>
            <a:spLocks noChangeArrowheads="1"/>
          </p:cNvSpPr>
          <p:nvPr/>
        </p:nvSpPr>
        <p:spPr bwMode="auto">
          <a:xfrm>
            <a:off x="3276600" y="4292600"/>
            <a:ext cx="2879725" cy="792163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4D4D4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>
                <a:latin typeface="Comic Sans MS" pitchFamily="66" charset="0"/>
              </a:rPr>
              <a:t>Гигиена воды</a:t>
            </a:r>
          </a:p>
        </p:txBody>
      </p:sp>
      <p:pic>
        <p:nvPicPr>
          <p:cNvPr id="13327" name="Picture 15" descr="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2988" y="4797425"/>
            <a:ext cx="1206500" cy="1368425"/>
          </a:xfrm>
          <a:prstGeom prst="rect">
            <a:avLst/>
          </a:prstGeom>
          <a:noFill/>
        </p:spPr>
      </p:pic>
      <p:pic>
        <p:nvPicPr>
          <p:cNvPr id="13328" name="Picture 16" descr="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588" y="2060575"/>
            <a:ext cx="1371600" cy="1371600"/>
          </a:xfrm>
          <a:prstGeom prst="rect">
            <a:avLst/>
          </a:prstGeom>
          <a:noFill/>
        </p:spPr>
      </p:pic>
      <p:pic>
        <p:nvPicPr>
          <p:cNvPr id="13329" name="Picture 17" descr="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125" y="4724400"/>
            <a:ext cx="1541463" cy="1446213"/>
          </a:xfrm>
          <a:prstGeom prst="rect">
            <a:avLst/>
          </a:prstGeom>
          <a:noFill/>
        </p:spPr>
      </p:pic>
      <p:pic>
        <p:nvPicPr>
          <p:cNvPr id="13330" name="Picture 18" descr="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6100" y="5300663"/>
            <a:ext cx="730250" cy="1223962"/>
          </a:xfrm>
          <a:prstGeom prst="rect">
            <a:avLst/>
          </a:prstGeom>
          <a:noFill/>
        </p:spPr>
      </p:pic>
      <p:sp>
        <p:nvSpPr>
          <p:cNvPr id="13320" name="Oval 8"/>
          <p:cNvSpPr>
            <a:spLocks noChangeArrowheads="1"/>
          </p:cNvSpPr>
          <p:nvPr/>
        </p:nvSpPr>
        <p:spPr bwMode="auto">
          <a:xfrm>
            <a:off x="323850" y="1196975"/>
            <a:ext cx="2952750" cy="719138"/>
          </a:xfrm>
          <a:prstGeom prst="ellipse">
            <a:avLst/>
          </a:prstGeom>
          <a:solidFill>
            <a:srgbClr val="FFFF66"/>
          </a:solidFill>
          <a:ln w="28575">
            <a:solidFill>
              <a:srgbClr val="4D4D4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>
                <a:latin typeface="Comic Sans MS" pitchFamily="66" charset="0"/>
              </a:rPr>
              <a:t>Гигиена жилища</a:t>
            </a:r>
          </a:p>
        </p:txBody>
      </p:sp>
      <p:sp>
        <p:nvSpPr>
          <p:cNvPr id="13331" name="Line 19"/>
          <p:cNvSpPr>
            <a:spLocks noChangeShapeType="1"/>
          </p:cNvSpPr>
          <p:nvPr/>
        </p:nvSpPr>
        <p:spPr bwMode="auto">
          <a:xfrm flipH="1" flipV="1">
            <a:off x="3276600" y="1628775"/>
            <a:ext cx="720725" cy="43180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32" name="Line 20"/>
          <p:cNvSpPr>
            <a:spLocks noChangeShapeType="1"/>
          </p:cNvSpPr>
          <p:nvPr/>
        </p:nvSpPr>
        <p:spPr bwMode="auto">
          <a:xfrm flipV="1">
            <a:off x="5292725" y="1628775"/>
            <a:ext cx="574675" cy="43180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34" name="Line 22"/>
          <p:cNvSpPr>
            <a:spLocks noChangeShapeType="1"/>
          </p:cNvSpPr>
          <p:nvPr/>
        </p:nvSpPr>
        <p:spPr bwMode="auto">
          <a:xfrm flipH="1">
            <a:off x="3276600" y="3500438"/>
            <a:ext cx="719138" cy="433387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35" name="Line 23"/>
          <p:cNvSpPr>
            <a:spLocks noChangeShapeType="1"/>
          </p:cNvSpPr>
          <p:nvPr/>
        </p:nvSpPr>
        <p:spPr bwMode="auto">
          <a:xfrm>
            <a:off x="5219700" y="3500438"/>
            <a:ext cx="647700" cy="433387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36" name="Line 24"/>
          <p:cNvSpPr>
            <a:spLocks noChangeShapeType="1"/>
          </p:cNvSpPr>
          <p:nvPr/>
        </p:nvSpPr>
        <p:spPr bwMode="auto">
          <a:xfrm>
            <a:off x="4716463" y="3789363"/>
            <a:ext cx="0" cy="503237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37" name="Oval 25"/>
          <p:cNvSpPr>
            <a:spLocks noChangeArrowheads="1"/>
          </p:cNvSpPr>
          <p:nvPr/>
        </p:nvSpPr>
        <p:spPr bwMode="auto">
          <a:xfrm>
            <a:off x="1042988" y="2060575"/>
            <a:ext cx="1512887" cy="14414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3342" name="Oval 30"/>
          <p:cNvSpPr>
            <a:spLocks noChangeArrowheads="1"/>
          </p:cNvSpPr>
          <p:nvPr/>
        </p:nvSpPr>
        <p:spPr bwMode="auto">
          <a:xfrm>
            <a:off x="900113" y="4797425"/>
            <a:ext cx="1512887" cy="14414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3343" name="Oval 31"/>
          <p:cNvSpPr>
            <a:spLocks noChangeArrowheads="1"/>
          </p:cNvSpPr>
          <p:nvPr/>
        </p:nvSpPr>
        <p:spPr bwMode="auto">
          <a:xfrm>
            <a:off x="3924300" y="5157788"/>
            <a:ext cx="1512888" cy="14414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3344" name="Oval 32"/>
          <p:cNvSpPr>
            <a:spLocks noChangeArrowheads="1"/>
          </p:cNvSpPr>
          <p:nvPr/>
        </p:nvSpPr>
        <p:spPr bwMode="auto">
          <a:xfrm>
            <a:off x="6588125" y="2060575"/>
            <a:ext cx="1512888" cy="14414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3345" name="Oval 33"/>
          <p:cNvSpPr>
            <a:spLocks noChangeArrowheads="1"/>
          </p:cNvSpPr>
          <p:nvPr/>
        </p:nvSpPr>
        <p:spPr bwMode="auto">
          <a:xfrm>
            <a:off x="6588125" y="4724400"/>
            <a:ext cx="1512888" cy="14414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3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2" grpId="0" animBg="1"/>
      <p:bldP spid="13323" grpId="0" animBg="1"/>
      <p:bldP spid="13324" grpId="0" animBg="1"/>
      <p:bldP spid="13325" grpId="0" animBg="1"/>
      <p:bldP spid="13325" grpId="1" animBg="1"/>
      <p:bldP spid="13320" grpId="0" animBg="1"/>
      <p:bldP spid="13331" grpId="0" animBg="1"/>
      <p:bldP spid="13332" grpId="0" animBg="1"/>
      <p:bldP spid="13334" grpId="0" animBg="1"/>
      <p:bldP spid="13335" grpId="0" animBg="1"/>
      <p:bldP spid="13336" grpId="0" animBg="1"/>
      <p:bldP spid="13337" grpId="0" animBg="1"/>
      <p:bldP spid="13342" grpId="0" animBg="1"/>
      <p:bldP spid="13343" grpId="0" animBg="1"/>
      <p:bldP spid="13344" grpId="0" animBg="1"/>
      <p:bldP spid="133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968875"/>
            <a:ext cx="8229600" cy="2060575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>
                <a:solidFill>
                  <a:srgbClr val="416400"/>
                </a:solidFill>
                <a:latin typeface="Comic Sans MS" pitchFamily="66" charset="0"/>
              </a:rPr>
              <a:t>Какие предметы у каждого человека должны быть личными, а какими могут пользоваться все члены семьи?</a:t>
            </a:r>
          </a:p>
        </p:txBody>
      </p:sp>
      <p:grpSp>
        <p:nvGrpSpPr>
          <p:cNvPr id="17422" name="Group 14"/>
          <p:cNvGrpSpPr>
            <a:grpSpLocks/>
          </p:cNvGrpSpPr>
          <p:nvPr/>
        </p:nvGrpSpPr>
        <p:grpSpPr bwMode="auto">
          <a:xfrm>
            <a:off x="468313" y="549275"/>
            <a:ext cx="8262937" cy="4591050"/>
            <a:chOff x="295" y="346"/>
            <a:chExt cx="5205" cy="2892"/>
          </a:xfrm>
        </p:grpSpPr>
        <p:pic>
          <p:nvPicPr>
            <p:cNvPr id="17418" name="Picture 10" descr="1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52" y="346"/>
              <a:ext cx="1319" cy="1119"/>
            </a:xfrm>
            <a:prstGeom prst="rect">
              <a:avLst/>
            </a:prstGeom>
            <a:noFill/>
          </p:spPr>
        </p:pic>
        <p:pic>
          <p:nvPicPr>
            <p:cNvPr id="17413" name="Picture 5" descr="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1" y="391"/>
              <a:ext cx="1111" cy="793"/>
            </a:xfrm>
            <a:prstGeom prst="rect">
              <a:avLst/>
            </a:prstGeom>
            <a:noFill/>
          </p:spPr>
        </p:pic>
        <p:pic>
          <p:nvPicPr>
            <p:cNvPr id="17414" name="Picture 6" descr="1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46" y="391"/>
              <a:ext cx="1361" cy="638"/>
            </a:xfrm>
            <a:prstGeom prst="rect">
              <a:avLst/>
            </a:prstGeom>
            <a:noFill/>
          </p:spPr>
        </p:pic>
        <p:pic>
          <p:nvPicPr>
            <p:cNvPr id="17415" name="Picture 7" descr="1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04" y="391"/>
              <a:ext cx="698" cy="1304"/>
            </a:xfrm>
            <a:prstGeom prst="rect">
              <a:avLst/>
            </a:prstGeom>
            <a:noFill/>
          </p:spPr>
        </p:pic>
        <p:pic>
          <p:nvPicPr>
            <p:cNvPr id="17416" name="Picture 8" descr="1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5" y="1525"/>
              <a:ext cx="557" cy="1301"/>
            </a:xfrm>
            <a:prstGeom prst="rect">
              <a:avLst/>
            </a:prstGeom>
            <a:noFill/>
          </p:spPr>
        </p:pic>
        <p:pic>
          <p:nvPicPr>
            <p:cNvPr id="17417" name="Picture 9" descr="16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338" y="1525"/>
              <a:ext cx="821" cy="1383"/>
            </a:xfrm>
            <a:prstGeom prst="rect">
              <a:avLst/>
            </a:prstGeom>
            <a:noFill/>
          </p:spPr>
        </p:pic>
        <p:pic>
          <p:nvPicPr>
            <p:cNvPr id="17419" name="Picture 11" descr="18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336" y="1525"/>
              <a:ext cx="953" cy="1472"/>
            </a:xfrm>
            <a:prstGeom prst="rect">
              <a:avLst/>
            </a:prstGeom>
            <a:noFill/>
          </p:spPr>
        </p:pic>
        <p:pic>
          <p:nvPicPr>
            <p:cNvPr id="17420" name="Picture 12" descr="19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424" y="1616"/>
              <a:ext cx="1064" cy="1064"/>
            </a:xfrm>
            <a:prstGeom prst="rect">
              <a:avLst/>
            </a:prstGeom>
            <a:noFill/>
          </p:spPr>
        </p:pic>
        <p:pic>
          <p:nvPicPr>
            <p:cNvPr id="17421" name="Picture 13" descr="20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241" y="1979"/>
              <a:ext cx="1259" cy="125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16" name="Group 16"/>
          <p:cNvGrpSpPr>
            <a:grpSpLocks/>
          </p:cNvGrpSpPr>
          <p:nvPr/>
        </p:nvGrpSpPr>
        <p:grpSpPr bwMode="auto">
          <a:xfrm>
            <a:off x="395288" y="1341438"/>
            <a:ext cx="3419475" cy="5159375"/>
            <a:chOff x="249" y="845"/>
            <a:chExt cx="2154" cy="3250"/>
          </a:xfrm>
        </p:grpSpPr>
        <p:pic>
          <p:nvPicPr>
            <p:cNvPr id="25602" name="Picture 2" descr="1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75" y="2976"/>
              <a:ext cx="1319" cy="1119"/>
            </a:xfrm>
            <a:prstGeom prst="rect">
              <a:avLst/>
            </a:prstGeom>
            <a:noFill/>
          </p:spPr>
        </p:pic>
        <p:pic>
          <p:nvPicPr>
            <p:cNvPr id="25604" name="Picture 4" descr="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92" y="1344"/>
              <a:ext cx="1111" cy="793"/>
            </a:xfrm>
            <a:prstGeom prst="rect">
              <a:avLst/>
            </a:prstGeom>
            <a:noFill/>
          </p:spPr>
        </p:pic>
        <p:pic>
          <p:nvPicPr>
            <p:cNvPr id="25605" name="Picture 5" descr="1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5" y="2341"/>
              <a:ext cx="1361" cy="638"/>
            </a:xfrm>
            <a:prstGeom prst="rect">
              <a:avLst/>
            </a:prstGeom>
            <a:noFill/>
          </p:spPr>
        </p:pic>
        <p:pic>
          <p:nvPicPr>
            <p:cNvPr id="25609" name="Picture 9" descr="1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49" y="845"/>
              <a:ext cx="953" cy="1472"/>
            </a:xfrm>
            <a:prstGeom prst="rect">
              <a:avLst/>
            </a:prstGeom>
            <a:noFill/>
          </p:spPr>
        </p:pic>
      </p:grpSp>
      <p:grpSp>
        <p:nvGrpSpPr>
          <p:cNvPr id="25617" name="Group 17"/>
          <p:cNvGrpSpPr>
            <a:grpSpLocks/>
          </p:cNvGrpSpPr>
          <p:nvPr/>
        </p:nvGrpSpPr>
        <p:grpSpPr bwMode="auto">
          <a:xfrm>
            <a:off x="5364163" y="1268413"/>
            <a:ext cx="3344862" cy="5021262"/>
            <a:chOff x="3379" y="799"/>
            <a:chExt cx="2107" cy="3163"/>
          </a:xfrm>
        </p:grpSpPr>
        <p:pic>
          <p:nvPicPr>
            <p:cNvPr id="25611" name="Picture 11" descr="2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105" y="2840"/>
              <a:ext cx="1122" cy="1122"/>
            </a:xfrm>
            <a:prstGeom prst="rect">
              <a:avLst/>
            </a:prstGeom>
            <a:noFill/>
          </p:spPr>
        </p:pic>
        <p:pic>
          <p:nvPicPr>
            <p:cNvPr id="25607" name="Picture 7" descr="1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379" y="2614"/>
              <a:ext cx="557" cy="1301"/>
            </a:xfrm>
            <a:prstGeom prst="rect">
              <a:avLst/>
            </a:prstGeom>
            <a:noFill/>
          </p:spPr>
        </p:pic>
        <p:pic>
          <p:nvPicPr>
            <p:cNvPr id="25608" name="Picture 8" descr="16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379" y="981"/>
              <a:ext cx="821" cy="1383"/>
            </a:xfrm>
            <a:prstGeom prst="rect">
              <a:avLst/>
            </a:prstGeom>
            <a:noFill/>
          </p:spPr>
        </p:pic>
        <p:pic>
          <p:nvPicPr>
            <p:cNvPr id="25610" name="Picture 10" descr="19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422" y="1797"/>
              <a:ext cx="1064" cy="1064"/>
            </a:xfrm>
            <a:prstGeom prst="rect">
              <a:avLst/>
            </a:prstGeom>
            <a:noFill/>
          </p:spPr>
        </p:pic>
        <p:pic>
          <p:nvPicPr>
            <p:cNvPr id="25606" name="Picture 6" descr="14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332" y="799"/>
              <a:ext cx="698" cy="1304"/>
            </a:xfrm>
            <a:prstGeom prst="rect">
              <a:avLst/>
            </a:prstGeom>
            <a:noFill/>
          </p:spPr>
        </p:pic>
      </p:grp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1619250" y="549275"/>
            <a:ext cx="17303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FF0000"/>
                </a:solidFill>
                <a:latin typeface="Comic Sans MS" pitchFamily="66" charset="0"/>
              </a:rPr>
              <a:t>Личные</a:t>
            </a:r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5795963" y="549275"/>
            <a:ext cx="22764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FF0000"/>
                </a:solidFill>
                <a:latin typeface="Comic Sans MS" pitchFamily="66" charset="0"/>
              </a:rPr>
              <a:t>Для семьи</a:t>
            </a:r>
          </a:p>
        </p:txBody>
      </p:sp>
      <p:sp>
        <p:nvSpPr>
          <p:cNvPr id="25615" name="Line 15"/>
          <p:cNvSpPr>
            <a:spLocks noChangeShapeType="1"/>
          </p:cNvSpPr>
          <p:nvPr/>
        </p:nvSpPr>
        <p:spPr bwMode="auto">
          <a:xfrm>
            <a:off x="4500563" y="333375"/>
            <a:ext cx="71437" cy="63357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FF0000"/>
                </a:solidFill>
                <a:latin typeface="Comic Sans MS" pitchFamily="66" charset="0"/>
              </a:rPr>
              <a:t>Отгадайте загадку.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906963" cy="3700463"/>
          </a:xfrm>
        </p:spPr>
        <p:txBody>
          <a:bodyPr/>
          <a:lstStyle/>
          <a:p>
            <a:pPr>
              <a:buFontTx/>
              <a:buNone/>
            </a:pPr>
            <a:r>
              <a:rPr lang="ru-RU">
                <a:latin typeface="Comic Sans MS" pitchFamily="66" charset="0"/>
              </a:rPr>
              <a:t>Когда мы едим – </a:t>
            </a:r>
          </a:p>
          <a:p>
            <a:pPr>
              <a:buFontTx/>
              <a:buNone/>
            </a:pPr>
            <a:r>
              <a:rPr lang="ru-RU">
                <a:latin typeface="Comic Sans MS" pitchFamily="66" charset="0"/>
              </a:rPr>
              <a:t>Они работают,</a:t>
            </a:r>
          </a:p>
          <a:p>
            <a:pPr>
              <a:buFontTx/>
              <a:buNone/>
            </a:pPr>
            <a:r>
              <a:rPr lang="ru-RU">
                <a:latin typeface="Comic Sans MS" pitchFamily="66" charset="0"/>
              </a:rPr>
              <a:t>Когда не едим – </a:t>
            </a:r>
          </a:p>
          <a:p>
            <a:pPr>
              <a:buFontTx/>
              <a:buNone/>
            </a:pPr>
            <a:r>
              <a:rPr lang="ru-RU">
                <a:latin typeface="Comic Sans MS" pitchFamily="66" charset="0"/>
              </a:rPr>
              <a:t>Они отдыхают.</a:t>
            </a:r>
          </a:p>
          <a:p>
            <a:pPr>
              <a:buFontTx/>
              <a:buNone/>
            </a:pPr>
            <a:r>
              <a:rPr lang="ru-RU">
                <a:latin typeface="Comic Sans MS" pitchFamily="66" charset="0"/>
              </a:rPr>
              <a:t>Не будем их чистить –</a:t>
            </a:r>
          </a:p>
          <a:p>
            <a:pPr>
              <a:buFontTx/>
              <a:buNone/>
            </a:pPr>
            <a:r>
              <a:rPr lang="ru-RU">
                <a:latin typeface="Comic Sans MS" pitchFamily="66" charset="0"/>
              </a:rPr>
              <a:t>Они заболеют.</a:t>
            </a:r>
          </a:p>
        </p:txBody>
      </p:sp>
      <p:pic>
        <p:nvPicPr>
          <p:cNvPr id="19460" name="Picture 4" descr="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1484313"/>
            <a:ext cx="2857500" cy="4286250"/>
          </a:xfrm>
          <a:prstGeom prst="rect">
            <a:avLst/>
          </a:prstGeom>
          <a:noFill/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403350" y="5300663"/>
            <a:ext cx="12985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FF0000"/>
                </a:solidFill>
                <a:latin typeface="Comic Sans MS" pitchFamily="66" charset="0"/>
              </a:rPr>
              <a:t>Зубы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>
                <a:solidFill>
                  <a:srgbClr val="FF0000"/>
                </a:solidFill>
                <a:latin typeface="Comic Sans MS" pitchFamily="66" charset="0"/>
              </a:rPr>
              <a:t>Как сохранить зубы здоровыми?</a:t>
            </a:r>
          </a:p>
        </p:txBody>
      </p:sp>
      <p:pic>
        <p:nvPicPr>
          <p:cNvPr id="21509" name="Picture 5" descr="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1557338"/>
            <a:ext cx="5688013" cy="3308350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5229225"/>
            <a:ext cx="8459787" cy="1628775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>
                <a:solidFill>
                  <a:srgbClr val="416400"/>
                </a:solidFill>
                <a:latin typeface="Comic Sans MS" pitchFamily="66" charset="0"/>
              </a:rPr>
              <a:t>Чисти зубы 2 раза в день: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>
                <a:solidFill>
                  <a:srgbClr val="416400"/>
                </a:solidFill>
                <a:latin typeface="Comic Sans MS" pitchFamily="66" charset="0"/>
              </a:rPr>
              <a:t> утром и вечером.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800">
                <a:latin typeface="Comic Sans MS" pitchFamily="66" charset="0"/>
              </a:rPr>
              <a:t>                          </a:t>
            </a:r>
            <a:endParaRPr lang="ru-RU" sz="2800"/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971550" y="5229225"/>
            <a:ext cx="74104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3200">
                <a:solidFill>
                  <a:srgbClr val="416400"/>
                </a:solidFill>
                <a:latin typeface="Comic Sans MS" pitchFamily="66" charset="0"/>
              </a:rPr>
              <a:t>После еды всегда прополощите рот</a:t>
            </a:r>
          </a:p>
          <a:p>
            <a:pPr algn="ctr"/>
            <a:r>
              <a:rPr lang="ru-RU" sz="3200">
                <a:solidFill>
                  <a:srgbClr val="416400"/>
                </a:solidFill>
                <a:latin typeface="Comic Sans MS" pitchFamily="66" charset="0"/>
              </a:rPr>
              <a:t>кипячёной водой.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1331913" y="5300663"/>
            <a:ext cx="66452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3200">
                <a:solidFill>
                  <a:srgbClr val="416400"/>
                </a:solidFill>
                <a:latin typeface="Comic Sans MS" pitchFamily="66" charset="0"/>
              </a:rPr>
              <a:t>Не грызите зубами сахар, орехи,</a:t>
            </a:r>
          </a:p>
          <a:p>
            <a:pPr algn="ctr"/>
            <a:r>
              <a:rPr lang="ru-RU" sz="3200">
                <a:solidFill>
                  <a:srgbClr val="416400"/>
                </a:solidFill>
                <a:latin typeface="Comic Sans MS" pitchFamily="66" charset="0"/>
              </a:rPr>
              <a:t>твёрдые конфеты.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827088" y="4941888"/>
            <a:ext cx="7561262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3200">
                <a:solidFill>
                  <a:srgbClr val="416400"/>
                </a:solidFill>
                <a:latin typeface="Comic Sans MS" pitchFamily="66" charset="0"/>
              </a:rPr>
              <a:t>После горячей пищи не пейте сразу</a:t>
            </a:r>
          </a:p>
          <a:p>
            <a:pPr algn="ctr"/>
            <a:r>
              <a:rPr lang="ru-RU" sz="3200">
                <a:solidFill>
                  <a:srgbClr val="416400"/>
                </a:solidFill>
                <a:latin typeface="Comic Sans MS" pitchFamily="66" charset="0"/>
              </a:rPr>
              <a:t>холодную воду и наоборот, иначе на </a:t>
            </a:r>
          </a:p>
          <a:p>
            <a:pPr algn="ctr"/>
            <a:r>
              <a:rPr lang="ru-RU" sz="3200">
                <a:solidFill>
                  <a:srgbClr val="416400"/>
                </a:solidFill>
                <a:latin typeface="Comic Sans MS" pitchFamily="66" charset="0"/>
              </a:rPr>
              <a:t>зубах появятся трещины.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1258888" y="5300663"/>
            <a:ext cx="63849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3200">
                <a:solidFill>
                  <a:srgbClr val="416400"/>
                </a:solidFill>
                <a:latin typeface="Comic Sans MS" pitchFamily="66" charset="0"/>
              </a:rPr>
              <a:t>Не ковыряйте в зубах острыми </a:t>
            </a:r>
          </a:p>
          <a:p>
            <a:pPr algn="ctr"/>
            <a:r>
              <a:rPr lang="ru-RU" sz="3200">
                <a:solidFill>
                  <a:srgbClr val="416400"/>
                </a:solidFill>
                <a:latin typeface="Comic Sans MS" pitchFamily="66" charset="0"/>
              </a:rPr>
              <a:t>предметами.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1116013" y="5229225"/>
            <a:ext cx="72374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3200">
                <a:solidFill>
                  <a:srgbClr val="416400"/>
                </a:solidFill>
                <a:latin typeface="Comic Sans MS" pitchFamily="66" charset="0"/>
              </a:rPr>
              <a:t>Не менее 2-ух раз в год проверяйте</a:t>
            </a:r>
          </a:p>
          <a:p>
            <a:pPr algn="ctr"/>
            <a:r>
              <a:rPr lang="ru-RU" sz="3200">
                <a:solidFill>
                  <a:srgbClr val="416400"/>
                </a:solidFill>
                <a:latin typeface="Comic Sans MS" pitchFamily="66" charset="0"/>
              </a:rPr>
              <a:t>состояние зубов у врача.</a:t>
            </a:r>
          </a:p>
        </p:txBody>
      </p:sp>
      <p:pic>
        <p:nvPicPr>
          <p:cNvPr id="21517" name="Picture 13" descr="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513" y="1268413"/>
            <a:ext cx="4751387" cy="371792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grpSp>
        <p:nvGrpSpPr>
          <p:cNvPr id="21523" name="Group 19"/>
          <p:cNvGrpSpPr>
            <a:grpSpLocks/>
          </p:cNvGrpSpPr>
          <p:nvPr/>
        </p:nvGrpSpPr>
        <p:grpSpPr bwMode="auto">
          <a:xfrm>
            <a:off x="1331913" y="1844675"/>
            <a:ext cx="6350000" cy="2976563"/>
            <a:chOff x="839" y="1162"/>
            <a:chExt cx="4000" cy="1875"/>
          </a:xfrm>
        </p:grpSpPr>
        <p:pic>
          <p:nvPicPr>
            <p:cNvPr id="21521" name="Picture 17" descr="2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39" y="1162"/>
              <a:ext cx="2404" cy="1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20" name="Picture 16" descr="2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152" y="1162"/>
              <a:ext cx="1687" cy="1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526" name="Group 22"/>
          <p:cNvGrpSpPr>
            <a:grpSpLocks/>
          </p:cNvGrpSpPr>
          <p:nvPr/>
        </p:nvGrpSpPr>
        <p:grpSpPr bwMode="auto">
          <a:xfrm>
            <a:off x="1619250" y="1412875"/>
            <a:ext cx="5794375" cy="3240088"/>
            <a:chOff x="1020" y="890"/>
            <a:chExt cx="3650" cy="2041"/>
          </a:xfrm>
        </p:grpSpPr>
        <p:pic>
          <p:nvPicPr>
            <p:cNvPr id="21524" name="Picture 20" descr="2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020" y="890"/>
              <a:ext cx="1862" cy="2041"/>
            </a:xfrm>
            <a:prstGeom prst="rect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21525" name="Picture 21" descr="28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334" y="890"/>
              <a:ext cx="1336" cy="2041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</p:spPr>
        </p:pic>
      </p:grpSp>
      <p:grpSp>
        <p:nvGrpSpPr>
          <p:cNvPr id="21534" name="Group 30"/>
          <p:cNvGrpSpPr>
            <a:grpSpLocks/>
          </p:cNvGrpSpPr>
          <p:nvPr/>
        </p:nvGrpSpPr>
        <p:grpSpPr bwMode="auto">
          <a:xfrm>
            <a:off x="611188" y="1700213"/>
            <a:ext cx="7894637" cy="3313112"/>
            <a:chOff x="385" y="1071"/>
            <a:chExt cx="4973" cy="2087"/>
          </a:xfrm>
        </p:grpSpPr>
        <p:pic>
          <p:nvPicPr>
            <p:cNvPr id="21529" name="Picture 25" descr="3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85" y="1117"/>
              <a:ext cx="1871" cy="1639"/>
            </a:xfrm>
            <a:prstGeom prst="rect">
              <a:avLst/>
            </a:prstGeom>
            <a:noFill/>
          </p:spPr>
        </p:pic>
        <p:pic>
          <p:nvPicPr>
            <p:cNvPr id="21531" name="Picture 27" descr="30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rot="3349283">
              <a:off x="3987" y="2097"/>
              <a:ext cx="1406" cy="715"/>
            </a:xfrm>
            <a:prstGeom prst="rect">
              <a:avLst/>
            </a:prstGeom>
            <a:noFill/>
          </p:spPr>
        </p:pic>
        <p:pic>
          <p:nvPicPr>
            <p:cNvPr id="21530" name="Picture 26" descr="28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 rot="10800000">
              <a:off x="2789" y="1071"/>
              <a:ext cx="1089" cy="740"/>
            </a:xfrm>
            <a:prstGeom prst="rect">
              <a:avLst/>
            </a:prstGeom>
            <a:noFill/>
          </p:spPr>
        </p:pic>
        <p:pic>
          <p:nvPicPr>
            <p:cNvPr id="21533" name="Picture 29" descr="31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925" y="1888"/>
              <a:ext cx="922" cy="973"/>
            </a:xfrm>
            <a:prstGeom prst="rect">
              <a:avLst/>
            </a:prstGeom>
            <a:noFill/>
          </p:spPr>
        </p:pic>
        <p:pic>
          <p:nvPicPr>
            <p:cNvPr id="21532" name="Picture 28" descr="29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969" y="1071"/>
              <a:ext cx="1389" cy="732"/>
            </a:xfrm>
            <a:prstGeom prst="rect">
              <a:avLst/>
            </a:prstGeom>
            <a:noFill/>
          </p:spPr>
        </p:pic>
      </p:grpSp>
      <p:pic>
        <p:nvPicPr>
          <p:cNvPr id="21536" name="Picture 32" descr="3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484438" y="1341438"/>
            <a:ext cx="4416425" cy="3470275"/>
          </a:xfrm>
          <a:prstGeom prst="rect">
            <a:avLst/>
          </a:prstGeom>
          <a:noFill/>
          <a:ln w="38100">
            <a:solidFill>
              <a:srgbClr val="FF99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2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215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21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215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21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21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2" dur="500"/>
                                        <p:tgtEl>
                                          <p:spTgt spid="21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5" dur="500"/>
                                        <p:tgtEl>
                                          <p:spTgt spid="21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21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9" dur="500"/>
                                        <p:tgtEl>
                                          <p:spTgt spid="21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2" dur="500"/>
                                        <p:tgtEl>
                                          <p:spTgt spid="21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21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196</Words>
  <Application>Microsoft Office PowerPoint</Application>
  <PresentationFormat>Экран (4:3)</PresentationFormat>
  <Paragraphs>65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Comic Sans MS</vt:lpstr>
      <vt:lpstr>Monotype Corsiva</vt:lpstr>
      <vt:lpstr>Оформление по умолчанию</vt:lpstr>
      <vt:lpstr>Слайд 1</vt:lpstr>
      <vt:lpstr>Режим дня.</vt:lpstr>
      <vt:lpstr>Помни!</vt:lpstr>
      <vt:lpstr>          Личная гигиена.</vt:lpstr>
      <vt:lpstr>Слайд 5</vt:lpstr>
      <vt:lpstr>Слайд 6</vt:lpstr>
      <vt:lpstr>Слайд 7</vt:lpstr>
      <vt:lpstr>Отгадайте загадку.</vt:lpstr>
      <vt:lpstr>Как сохранить зубы здоровыми?</vt:lpstr>
      <vt:lpstr>Как правильно чистить зубы?</vt:lpstr>
      <vt:lpstr>Что значит  «правильное питание?</vt:lpstr>
      <vt:lpstr>Слайд 12</vt:lpstr>
      <vt:lpstr>Наши помощники в сохранении здоровья.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</dc:creator>
  <cp:lastModifiedBy>Admin</cp:lastModifiedBy>
  <cp:revision>11</cp:revision>
  <dcterms:created xsi:type="dcterms:W3CDTF">2011-01-02T13:11:35Z</dcterms:created>
  <dcterms:modified xsi:type="dcterms:W3CDTF">2014-06-09T23:14:59Z</dcterms:modified>
</cp:coreProperties>
</file>