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64" r:id="rId5"/>
    <p:sldId id="272" r:id="rId6"/>
    <p:sldId id="265" r:id="rId7"/>
    <p:sldId id="260" r:id="rId8"/>
    <p:sldId id="277" r:id="rId9"/>
    <p:sldId id="274" r:id="rId10"/>
    <p:sldId id="275" r:id="rId11"/>
    <p:sldId id="263" r:id="rId12"/>
    <p:sldId id="267" r:id="rId13"/>
    <p:sldId id="268" r:id="rId14"/>
    <p:sldId id="266" r:id="rId15"/>
    <p:sldId id="270" r:id="rId16"/>
    <p:sldId id="276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32"/>
    <a:srgbClr val="FFFF99"/>
    <a:srgbClr val="000066"/>
    <a:srgbClr val="800000"/>
    <a:srgbClr val="FF7C80"/>
    <a:srgbClr val="FF6600"/>
    <a:srgbClr val="FF9900"/>
    <a:srgbClr val="0000FF"/>
    <a:srgbClr val="FF99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9AF5-9004-4314-84A1-406013F1A2A2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06000-ED48-4F45-B4BE-A96DA99F7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4D84-2C62-40FC-ACF2-04FE689F5FEB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F068-0E85-431A-A447-BD0601777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7A8E-FA41-49B4-A4DB-0B3DDE2FE8FB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8EA3-086B-421F-B12A-623D3974E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44E6-871F-4AFA-807F-B241ADA83DB9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ECD0-672E-4AB4-A39D-02B4A60E2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5E2A-D988-45F8-9660-01F5B1E002C9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5005-34B1-495F-BAD9-1ADBD4DDE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1EA4-291A-48BE-9A9C-F738527C48A6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32EA-DA90-4B44-9B60-5CBF8C8DD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6BB7-5F91-443F-BC0E-9BD346E20F9B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DF8E-1EB6-4BF9-84DF-513767D35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1022-9379-4B13-BA01-F07EAF4A40E0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A86A-CA91-4D7F-890F-EE43CD3DB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FD65-4C69-4B85-BB51-3CD97590BDE1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1153-2941-43BF-968A-CBCCA1FB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18AF-3D17-4AC2-8DFD-459771260CF0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8D7B-70F8-4A96-A817-5C0F5FF57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D781-5B71-4C38-BC08-8049B22B670B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A25C-B4D2-42EF-B57E-541589446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361C04-3975-40F8-B1D1-E028A8566D23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D2066-944A-4249-B5EB-5F39D6418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.gi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10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5.jpeg"/><Relationship Id="rId7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7.jpeg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0.jpeg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5.gif"/><Relationship Id="rId4" Type="http://schemas.openxmlformats.org/officeDocument/2006/relationships/image" Target="../media/image21.jpeg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4.jpeg"/><Relationship Id="rId7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5.gif"/><Relationship Id="rId4" Type="http://schemas.openxmlformats.org/officeDocument/2006/relationships/image" Target="../media/image25.jpe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8.jpeg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1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0.jpeg"/><Relationship Id="rId7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5.gif"/><Relationship Id="rId4" Type="http://schemas.openxmlformats.org/officeDocument/2006/relationships/image" Target="../media/image31.jpeg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http://gifanimation.ru/images/strelki/strelki06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3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gif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.gif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.gif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1.jpeg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1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Рисунок 1" descr="35179278_873a4171d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8136904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pact"/>
                <a:cs typeface="+mn-cs"/>
              </a:rPr>
              <a:t>«Квиллинг -  радость творчества для детей и взрослых»</a:t>
            </a:r>
          </a:p>
        </p:txBody>
      </p:sp>
      <p:pic>
        <p:nvPicPr>
          <p:cNvPr id="6" name="Содержимое 6" descr="кнопка право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715406" y="650083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388" y="188913"/>
            <a:ext cx="5472112" cy="6124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0" hangingPunct="0">
              <a:buFont typeface="Constantia" pitchFamily="18" charset="0"/>
              <a:buChar char="–"/>
              <a:defRPr/>
            </a:pPr>
            <a:r>
              <a:rPr lang="ru-RU" sz="2800" dirty="0">
                <a:latin typeface="Constantia" pitchFamily="18" charset="0"/>
                <a:cs typeface="Times New Roman" pitchFamily="18" charset="0"/>
              </a:rPr>
              <a:t> овладеют навыками культуры труда;</a:t>
            </a:r>
          </a:p>
          <a:p>
            <a:pPr eaLnBrk="0" hangingPunct="0">
              <a:defRPr/>
            </a:pPr>
            <a:r>
              <a:rPr lang="ru-RU" sz="2800" dirty="0">
                <a:latin typeface="Constantia" pitchFamily="18" charset="0"/>
                <a:cs typeface="Times New Roman" pitchFamily="18" charset="0"/>
              </a:rPr>
              <a:t>– улучшат свои коммуникативные способности и приобретут навыки работы в коллективе;</a:t>
            </a:r>
          </a:p>
          <a:p>
            <a:pPr eaLnBrk="0" hangingPunct="0">
              <a:defRPr/>
            </a:pPr>
            <a:r>
              <a:rPr lang="ru-RU" sz="2800" dirty="0">
                <a:latin typeface="Constantia" pitchFamily="18" charset="0"/>
                <a:cs typeface="Times New Roman" pitchFamily="18" charset="0"/>
              </a:rPr>
              <a:t>– техника квиллинга поможет детям развить внимание, память, мышление, пространственное воображение; мелкую моторику рук и глазомер; художественный вкус, творческие способности и фантазию.</a:t>
            </a:r>
          </a:p>
        </p:txBody>
      </p:sp>
      <p:pic>
        <p:nvPicPr>
          <p:cNvPr id="12292" name="Рисунок 3" descr="P114037яйцо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620713"/>
            <a:ext cx="32448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кнопка право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15406" y="6500836"/>
            <a:ext cx="285750" cy="285750"/>
          </a:xfrm>
          <a:prstGeom prst="rect">
            <a:avLst/>
          </a:prstGeom>
        </p:spPr>
      </p:pic>
      <p:pic>
        <p:nvPicPr>
          <p:cNvPr id="6" name="Рисунок 5" descr="кнопка лево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EB5917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2132856"/>
            <a:ext cx="5184576" cy="2554545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+mn-cs"/>
              </a:rPr>
              <a:t>ГАЛЕРЕЯ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+mn-cs"/>
              </a:rPr>
              <a:t>РАБОТ</a:t>
            </a:r>
          </a:p>
        </p:txBody>
      </p:sp>
      <p:pic>
        <p:nvPicPr>
          <p:cNvPr id="6" name="Содержимое 6" descr="кнопка право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715406" y="650083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нопка лево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Comp\Pictures\SNV341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74031">
            <a:off x="539750" y="681038"/>
            <a:ext cx="40671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Comp\Pictures\SNV341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97992">
            <a:off x="4475163" y="676275"/>
            <a:ext cx="42656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 rot="-608922">
            <a:off x="242888" y="58738"/>
            <a:ext cx="2701925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</a:rPr>
              <a:t>Тема недели: «Насекомые»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 rot="463662">
            <a:off x="4983163" y="5726113"/>
            <a:ext cx="2701925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Панно ко Дню Матери</a:t>
            </a:r>
          </a:p>
        </p:txBody>
      </p:sp>
      <p:pic>
        <p:nvPicPr>
          <p:cNvPr id="7" name="Содержимое 6" descr="кнопка право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715406" y="6500836"/>
            <a:ext cx="285750" cy="285750"/>
          </a:xfrm>
          <a:prstGeom prst="rect">
            <a:avLst/>
          </a:prstGeom>
        </p:spPr>
      </p:pic>
      <p:pic>
        <p:nvPicPr>
          <p:cNvPr id="8" name="Рисунок 7" descr="кнопка лево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:\Users\Comp\Pictures\SNV341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71667">
            <a:off x="4499449" y="3197225"/>
            <a:ext cx="4329113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Comp\Pictures\SNV341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415655">
            <a:off x="5148263" y="188913"/>
            <a:ext cx="2987675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Users\Comp\Pictures\SNV3417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93427">
            <a:off x="395547" y="1501775"/>
            <a:ext cx="453231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 rot="20969125">
            <a:off x="-12885" y="1175692"/>
            <a:ext cx="2630488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Шкатулка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 rot="574238">
            <a:off x="6890946" y="132591"/>
            <a:ext cx="1639888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Цветок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 rot="574238">
            <a:off x="6402388" y="3451225"/>
            <a:ext cx="1997075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Снегири</a:t>
            </a:r>
          </a:p>
        </p:txBody>
      </p:sp>
      <p:pic>
        <p:nvPicPr>
          <p:cNvPr id="9" name="Содержимое 6" descr="кнопка право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715406" y="6500836"/>
            <a:ext cx="285750" cy="285750"/>
          </a:xfrm>
          <a:prstGeom prst="rect">
            <a:avLst/>
          </a:prstGeom>
        </p:spPr>
      </p:pic>
      <p:pic>
        <p:nvPicPr>
          <p:cNvPr id="10" name="Рисунок 9" descr="кнопка лево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Comp\Pictures\SNV341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60879">
            <a:off x="4787900" y="333375"/>
            <a:ext cx="38877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Comp\Pictures\SNV341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27805">
            <a:off x="468313" y="3068638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C:\Users\Comp\Pictures\SNV341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573625">
            <a:off x="4716463" y="3213100"/>
            <a:ext cx="383063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 descr="C:\Users\Comp\Pictures\SNV3412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859649">
            <a:off x="300038" y="371475"/>
            <a:ext cx="335756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2987675" y="2205038"/>
            <a:ext cx="2701925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Тема недели: «Транспорт»</a:t>
            </a:r>
          </a:p>
        </p:txBody>
      </p:sp>
      <p:pic>
        <p:nvPicPr>
          <p:cNvPr id="10" name="Содержимое 6" descr="кнопка право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8715406" y="650083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нопка лево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Comp\Pictures\SNV341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7610">
            <a:off x="352486" y="518920"/>
            <a:ext cx="4108747" cy="308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Comp\Pictures\SNV341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830519">
            <a:off x="354013" y="3406775"/>
            <a:ext cx="38417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G:\DCIM\100SSCAM\SNV342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478343">
            <a:off x="4718050" y="277813"/>
            <a:ext cx="42259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G:\DCIM\100SSCAM\SNV342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87817">
            <a:off x="4556861" y="3420936"/>
            <a:ext cx="41481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132138" y="2852738"/>
            <a:ext cx="2701925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Тема недели: «Новый год»</a:t>
            </a:r>
          </a:p>
        </p:txBody>
      </p:sp>
      <p:pic>
        <p:nvPicPr>
          <p:cNvPr id="8" name="Содержимое 6" descr="кнопка право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858282" y="6572274"/>
            <a:ext cx="285750" cy="285750"/>
          </a:xfrm>
          <a:prstGeom prst="rect">
            <a:avLst/>
          </a:prstGeom>
        </p:spPr>
      </p:pic>
      <p:pic>
        <p:nvPicPr>
          <p:cNvPr id="9" name="Рисунок 8" descr="кнопка лево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501090" y="6572274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G:\DCIM\100SSCAM\SNV342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7031" y="1123951"/>
            <a:ext cx="4305563" cy="38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G:\DCIM\100SSCAM\SNV342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454152"/>
            <a:ext cx="4053258" cy="54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513413" y="5189556"/>
            <a:ext cx="2701925" cy="954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Тема недели: «Мебель»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000100" y="142852"/>
            <a:ext cx="2701925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Рамка для фотографий</a:t>
            </a:r>
          </a:p>
        </p:txBody>
      </p:sp>
      <p:pic>
        <p:nvPicPr>
          <p:cNvPr id="7" name="Содержимое 6" descr="кнопка право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715406" y="6500836"/>
            <a:ext cx="285750" cy="285750"/>
          </a:xfrm>
          <a:prstGeom prst="rect">
            <a:avLst/>
          </a:prstGeom>
        </p:spPr>
      </p:pic>
      <p:pic>
        <p:nvPicPr>
          <p:cNvPr id="8" name="Рисунок 7" descr="кнопка лево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Comp\Pictures\SNV341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436749">
            <a:off x="250825" y="260350"/>
            <a:ext cx="41767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Comp\Pictures\SNV341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23021">
            <a:off x="5035314" y="3567582"/>
            <a:ext cx="38100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Comp\Pictures\SNV341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774512">
            <a:off x="4716463" y="260350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C:\Users\Comp\Pictures\SNV3416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157874">
            <a:off x="384175" y="3573463"/>
            <a:ext cx="4002088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555875" y="2852738"/>
            <a:ext cx="4248150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Тема недели: 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«Водные животные»</a:t>
            </a:r>
          </a:p>
        </p:txBody>
      </p:sp>
      <p:pic>
        <p:nvPicPr>
          <p:cNvPr id="8" name="Содержимое 6" descr="кнопка право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715406" y="6500836"/>
            <a:ext cx="285750" cy="285750"/>
          </a:xfrm>
          <a:prstGeom prst="rect">
            <a:avLst/>
          </a:prstGeom>
        </p:spPr>
      </p:pic>
      <p:pic>
        <p:nvPicPr>
          <p:cNvPr id="9" name="Рисунок 8" descr="кнопка лево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Рисунок 5" descr="кнопка лево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43900" y="6500834"/>
            <a:ext cx="285750" cy="28575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500834"/>
            <a:ext cx="285752" cy="285728"/>
          </a:xfrm>
          <a:prstGeom prst="actionButtonHome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Содержимое 6" descr="кнопка право.gif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8715406" y="6500836"/>
            <a:ext cx="285750" cy="285750"/>
          </a:xfrm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353425" cy="3540125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err="1">
                <a:solidFill>
                  <a:srgbClr val="800000"/>
                </a:solidFill>
                <a:latin typeface="Comic Sans MS" pitchFamily="66" charset="0"/>
              </a:rPr>
              <a:t>Квиллинг</a:t>
            </a:r>
            <a:r>
              <a:rPr lang="ru-RU" sz="3200" b="1" i="1" dirty="0">
                <a:solidFill>
                  <a:srgbClr val="800000"/>
                </a:solidFill>
                <a:latin typeface="Comic Sans MS" pitchFamily="66" charset="0"/>
              </a:rPr>
              <a:t>, </a:t>
            </a:r>
            <a:r>
              <a:rPr lang="ru-RU" sz="3200" b="1" i="1" dirty="0" err="1">
                <a:solidFill>
                  <a:srgbClr val="800000"/>
                </a:solidFill>
                <a:latin typeface="Comic Sans MS" pitchFamily="66" charset="0"/>
              </a:rPr>
              <a:t>бумагокручение</a:t>
            </a:r>
            <a:r>
              <a:rPr lang="ru-RU" sz="3200" b="1" i="1" dirty="0">
                <a:solidFill>
                  <a:srgbClr val="800000"/>
                </a:solidFill>
                <a:latin typeface="Comic Sans MS" pitchFamily="66" charset="0"/>
              </a:rPr>
              <a:t>, бумажная филигрань </a:t>
            </a:r>
            <a:r>
              <a:rPr lang="ru-RU" sz="3200" dirty="0">
                <a:latin typeface="Comic Sans MS" pitchFamily="66" charset="0"/>
              </a:rPr>
              <a:t>— 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 </a:t>
            </a:r>
          </a:p>
        </p:txBody>
      </p:sp>
      <p:pic>
        <p:nvPicPr>
          <p:cNvPr id="3078" name="Рисунок 3" descr="crw_191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6375" y="3860800"/>
            <a:ext cx="59753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нопка лево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323850" y="1341438"/>
            <a:ext cx="2663825" cy="25193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2" name="Прямоугольник 8"/>
          <p:cNvSpPr>
            <a:spLocks noChangeArrowheads="1"/>
          </p:cNvSpPr>
          <p:nvPr/>
        </p:nvSpPr>
        <p:spPr bwMode="auto">
          <a:xfrm>
            <a:off x="323850" y="1916113"/>
            <a:ext cx="2592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Проблема первая – слабое развитие мелкой моторики руки.</a:t>
            </a:r>
            <a:r>
              <a:rPr lang="ru-RU" sz="2000" dirty="0">
                <a:latin typeface="Comic Sans MS" pitchFamily="66" charset="0"/>
              </a:rPr>
              <a:t> </a:t>
            </a:r>
          </a:p>
        </p:txBody>
      </p:sp>
      <p:sp>
        <p:nvSpPr>
          <p:cNvPr id="15" name="Овал 14"/>
          <p:cNvSpPr/>
          <p:nvPr/>
        </p:nvSpPr>
        <p:spPr>
          <a:xfrm>
            <a:off x="5614988" y="1700213"/>
            <a:ext cx="3529012" cy="2952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5867400" y="1989138"/>
            <a:ext cx="30257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Проблема вторая – слабая творческая активность и самостоятельность в художественно-эстетическом развитии ребенка.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00338" y="4292600"/>
            <a:ext cx="3384550" cy="223202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6" name="Прямоугольник 11"/>
          <p:cNvSpPr>
            <a:spLocks noChangeArrowheads="1"/>
          </p:cNvSpPr>
          <p:nvPr/>
        </p:nvSpPr>
        <p:spPr bwMode="auto">
          <a:xfrm>
            <a:off x="2916238" y="4868863"/>
            <a:ext cx="2933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Проблема третья – неумение детей договариваться между собой. </a:t>
            </a: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sp>
        <p:nvSpPr>
          <p:cNvPr id="23" name="Блок-схема: объединение 22"/>
          <p:cNvSpPr/>
          <p:nvPr/>
        </p:nvSpPr>
        <p:spPr>
          <a:xfrm>
            <a:off x="2555875" y="476250"/>
            <a:ext cx="3816350" cy="2952750"/>
          </a:xfrm>
          <a:prstGeom prst="flowChartMerg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2843808" y="548680"/>
            <a:ext cx="33843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Comic Sans MS" pitchFamily="66" charset="0"/>
              </a:rPr>
              <a:t>Актуальность работы:</a:t>
            </a:r>
            <a:endParaRPr lang="ru-RU" sz="3600" dirty="0"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109" name="Picture 11" descr="http://gifanimation.ru/images/strelki/strelki06.gif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 rot="3841928">
            <a:off x="4922837" y="2112963"/>
            <a:ext cx="14192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1" descr="http://gifanimation.ru/images/strelki/strelki06.gif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 rot="9057363">
            <a:off x="2557463" y="2266950"/>
            <a:ext cx="14747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1" descr="http://gifanimation.ru/images/strelki/strelki06.gif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 rot="6374557">
            <a:off x="3659982" y="3615531"/>
            <a:ext cx="16589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6" descr="кнопка право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715406" y="650083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нопка лево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468313" y="476250"/>
            <a:ext cx="820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 u="sng" dirty="0">
                <a:solidFill>
                  <a:srgbClr val="8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Цель работы:</a:t>
            </a:r>
            <a:r>
              <a:rPr lang="ru-RU" sz="5400" u="sng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u="sng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50825" y="1412875"/>
            <a:ext cx="8353425" cy="4608513"/>
          </a:xfrm>
          <a:prstGeom prst="foldedCorne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1500174"/>
            <a:ext cx="8247092" cy="51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</a:rPr>
              <a:t>всестороннее интеллектуальное и эстетическое развитие детей в процессе овладения элементарными приемами техники квиллинга, как художественного способа конструирования из бумаги.</a:t>
            </a:r>
            <a:br>
              <a:rPr lang="ru-RU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</a:rPr>
            </a:br>
            <a:endParaRPr lang="ru-RU" sz="3600" b="1" u="sng" dirty="0">
              <a:solidFill>
                <a:schemeClr val="accent2">
                  <a:lumMod val="40000"/>
                  <a:lumOff val="60000"/>
                </a:schemeClr>
              </a:solidFill>
              <a:latin typeface="Constantia" pitchFamily="18" charset="0"/>
              <a:ea typeface="Calibri" pitchFamily="34" charset="0"/>
            </a:endParaRPr>
          </a:p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" name="Содержимое 6" descr="кнопка право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715406" y="650083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нопка лево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468313" y="908050"/>
            <a:ext cx="3375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5400" b="1" i="1" u="sng" dirty="0" smtClean="0">
                <a:solidFill>
                  <a:srgbClr val="800000"/>
                </a:solidFill>
                <a:latin typeface="Constantia" pitchFamily="18" charset="0"/>
                <a:cs typeface="Times New Roman" pitchFamily="18" charset="0"/>
              </a:rPr>
              <a:t>Методы</a:t>
            </a:r>
            <a:r>
              <a:rPr lang="ru-RU" sz="5400" b="1" i="1" u="sng" dirty="0">
                <a:solidFill>
                  <a:srgbClr val="800000"/>
                </a:solidFill>
                <a:latin typeface="Constant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323850" y="2133600"/>
            <a:ext cx="8496300" cy="4175125"/>
          </a:xfrm>
          <a:prstGeom prst="foldedCorner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288" y="2276475"/>
            <a:ext cx="81375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 pitchFamily="18" charset="0"/>
                <a:cs typeface="Times New Roman" pitchFamily="18" charset="0"/>
              </a:rPr>
              <a:t>словесный (устное изложение, беседа, рассказ, лекция и т.д.)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 pitchFamily="18" charset="0"/>
                <a:cs typeface="Times New Roman" pitchFamily="18" charset="0"/>
              </a:rPr>
              <a:t>наглядный (показ мультимедийных материалов, иллюстраций, наблюдение, показ (выполнение) педагогом, работа по образцу и др.)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 pitchFamily="18" charset="0"/>
                <a:cs typeface="Times New Roman" pitchFamily="18" charset="0"/>
              </a:rPr>
              <a:t>практический (выполнение работ по инструкционным картам, схемам и др.)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26968"/>
            <a:ext cx="3552807" cy="187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6" descr="кнопка право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715406" y="650083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нопка лево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50825" y="836613"/>
            <a:ext cx="8208963" cy="2246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Все секреты и приёмы для получения самых разнообразных форм, используемых в квиллинге, от фантазийных до строго геометрических, почти всегда начинаются с простых круговых форм. 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rgbClr val="800000"/>
                </a:solidFill>
                <a:latin typeface="Comic Sans MS" pitchFamily="66" charset="0"/>
              </a:rPr>
              <a:t>Технология.</a:t>
            </a:r>
            <a:endParaRPr lang="ru-RU" sz="48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3071810"/>
            <a:ext cx="2544763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250825" y="2997200"/>
            <a:ext cx="6265863" cy="2246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Вот этот плотный круг, скрученный из полоски бумаги, называется ролом, </a:t>
            </a:r>
          </a:p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а уже из ролов делаются основные формы элементов квиллинга.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250825" y="5229225"/>
            <a:ext cx="8208963" cy="954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Вот некоторые из них, которые чаще всего встречаются при работе в этой технике.</a:t>
            </a:r>
          </a:p>
        </p:txBody>
      </p:sp>
      <p:pic>
        <p:nvPicPr>
          <p:cNvPr id="8" name="Содержимое 6" descr="кнопка право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15406" y="6500836"/>
            <a:ext cx="285750" cy="285750"/>
          </a:xfrm>
          <a:prstGeom prst="rect">
            <a:avLst/>
          </a:prstGeom>
        </p:spPr>
      </p:pic>
      <p:pic>
        <p:nvPicPr>
          <p:cNvPr id="9" name="Рисунок 8" descr="кнопка лево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/>
      <p:bldP spid="7174" grpId="0" animBg="1"/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8313" y="0"/>
            <a:ext cx="82089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+mn-cs"/>
              </a:rPr>
              <a:t>Основные формы</a:t>
            </a:r>
            <a:endParaRPr lang="ru-RU" sz="4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8198" name="Picture 7" descr="C:\Users\Comp\Downloads\7-1024x6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836613"/>
            <a:ext cx="78422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кнопка право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715406" y="650083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нопка лево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Comp\Downloads\8-1024x4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808" y="714356"/>
            <a:ext cx="8712154" cy="518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кнопка право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15406" y="6500836"/>
            <a:ext cx="285750" cy="285750"/>
          </a:xfrm>
          <a:prstGeom prst="rect">
            <a:avLst/>
          </a:prstGeom>
        </p:spPr>
      </p:pic>
      <p:pic>
        <p:nvPicPr>
          <p:cNvPr id="6" name="Рисунок 5" descr="кнопка лево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86776" y="6500836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179388" y="188913"/>
            <a:ext cx="5688012" cy="6494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200" b="1" u="sng" dirty="0">
                <a:solidFill>
                  <a:srgbClr val="800000"/>
                </a:solidFill>
                <a:latin typeface="Constantia" pitchFamily="18" charset="0"/>
                <a:cs typeface="Times New Roman" pitchFamily="18" charset="0"/>
              </a:rPr>
              <a:t>В результате дети:  </a:t>
            </a:r>
          </a:p>
          <a:p>
            <a:pPr eaLnBrk="0" hangingPunct="0">
              <a:defRPr/>
            </a:pPr>
            <a:r>
              <a:rPr lang="ru-RU" sz="3200" dirty="0">
                <a:latin typeface="Constantia" pitchFamily="18" charset="0"/>
                <a:cs typeface="Times New Roman" pitchFamily="18" charset="0"/>
              </a:rPr>
              <a:t>–научатся различным приемам работы с бумагой;</a:t>
            </a:r>
          </a:p>
          <a:p>
            <a:pPr eaLnBrk="0" hangingPunct="0">
              <a:defRPr/>
            </a:pPr>
            <a:r>
              <a:rPr lang="ru-RU" sz="3200" dirty="0">
                <a:latin typeface="Constantia" pitchFamily="18" charset="0"/>
                <a:cs typeface="Times New Roman" pitchFamily="18" charset="0"/>
              </a:rPr>
              <a:t>– узнают основные геометрические понятия и базовые формы квиллинга;</a:t>
            </a:r>
          </a:p>
          <a:p>
            <a:pPr eaLnBrk="0" hangingPunct="0">
              <a:defRPr/>
            </a:pPr>
            <a:r>
              <a:rPr lang="ru-RU" sz="3200" dirty="0">
                <a:latin typeface="Constantia" pitchFamily="18" charset="0"/>
                <a:cs typeface="Times New Roman" pitchFamily="18" charset="0"/>
              </a:rPr>
              <a:t>– научатся следовать устным инструкциям, читать и зарисовывать схемы изделий; создавать изделия квиллинга, пользуясь инструкционными картами и схемами;</a:t>
            </a:r>
          </a:p>
        </p:txBody>
      </p:sp>
      <p:pic>
        <p:nvPicPr>
          <p:cNvPr id="11270" name="Рисунок 2" descr="DSC0029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18483" y="576239"/>
            <a:ext cx="3154111" cy="228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4" descr="crw_191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30932" y="3214686"/>
            <a:ext cx="3141662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6" descr="кнопка право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8715406" y="650083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нопка лево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86776" y="6500834"/>
            <a:ext cx="2857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theme/theme1.xml><?xml version="1.0" encoding="utf-8"?>
<a:theme xmlns:a="http://schemas.openxmlformats.org/drawingml/2006/main" name="Презентация на тему Квилли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Квиллинг</Template>
  <TotalTime>68</TotalTime>
  <Words>352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 на тему Квиллинг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Lomonosov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Таня_Сережа_Кристина</cp:lastModifiedBy>
  <cp:revision>9</cp:revision>
  <dcterms:created xsi:type="dcterms:W3CDTF">2012-12-12T02:18:18Z</dcterms:created>
  <dcterms:modified xsi:type="dcterms:W3CDTF">2013-11-23T16:12:36Z</dcterms:modified>
</cp:coreProperties>
</file>