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ms-office.legacyDiagramTex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21"/>
  </p:notesMasterIdLst>
  <p:sldIdLst>
    <p:sldId id="257" r:id="rId2"/>
    <p:sldId id="258" r:id="rId3"/>
    <p:sldId id="259" r:id="rId4"/>
    <p:sldId id="273" r:id="rId5"/>
    <p:sldId id="278" r:id="rId6"/>
    <p:sldId id="275" r:id="rId7"/>
    <p:sldId id="279" r:id="rId8"/>
    <p:sldId id="261" r:id="rId9"/>
    <p:sldId id="276" r:id="rId10"/>
    <p:sldId id="281" r:id="rId11"/>
    <p:sldId id="282" r:id="rId12"/>
    <p:sldId id="283" r:id="rId13"/>
    <p:sldId id="265" r:id="rId14"/>
    <p:sldId id="268" r:id="rId15"/>
    <p:sldId id="266" r:id="rId16"/>
    <p:sldId id="277" r:id="rId17"/>
    <p:sldId id="270" r:id="rId18"/>
    <p:sldId id="271" r:id="rId19"/>
    <p:sldId id="280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94660"/>
  </p:normalViewPr>
  <p:slideViewPr>
    <p:cSldViewPr>
      <p:cViewPr varScale="1">
        <p:scale>
          <a:sx n="71" d="100"/>
          <a:sy n="71" d="100"/>
        </p:scale>
        <p:origin x="-129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06/relationships/legacyDocTextInfo" Target="legacyDocTextInfo.bin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252B22-3BED-4DF5-AED8-2E84E54D38C8}" type="doc">
      <dgm:prSet loTypeId="urn:microsoft.com/office/officeart/2005/8/layout/radial1" loCatId="relationship" qsTypeId="urn:microsoft.com/office/officeart/2005/8/quickstyle/simple1#2" qsCatId="simple" csTypeId="urn:microsoft.com/office/officeart/2005/8/colors/accent1_2#2" csCatId="accent1"/>
      <dgm:spPr/>
    </dgm:pt>
    <dgm:pt modelId="{1A6A61D4-CA94-4883-8C24-8685B120306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charset="0"/>
            </a:rPr>
            <a:t>труд</a:t>
          </a:r>
        </a:p>
      </dgm:t>
    </dgm:pt>
    <dgm:pt modelId="{0A09BE3A-F79A-4749-8DAA-160DEC4714B2}" type="parTrans" cxnId="{F228E171-A05A-4811-B71B-755513B6B889}">
      <dgm:prSet/>
      <dgm:spPr/>
    </dgm:pt>
    <dgm:pt modelId="{D7185AE3-5541-4248-8BCC-73BD13C7F04E}" type="sibTrans" cxnId="{F228E171-A05A-4811-B71B-755513B6B889}">
      <dgm:prSet/>
      <dgm:spPr/>
    </dgm:pt>
    <dgm:pt modelId="{FA1B2E9A-54BA-418C-8755-16CFB1F2E49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charset="0"/>
            </a:rPr>
            <a:t>Художественное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charset="0"/>
            </a:rPr>
            <a:t>творчество</a:t>
          </a:r>
        </a:p>
      </dgm:t>
    </dgm:pt>
    <dgm:pt modelId="{37905432-EB47-4969-84D9-3F02C015B4A8}" type="parTrans" cxnId="{7733A045-B8DA-48CA-8726-7D6B50A1C5DE}">
      <dgm:prSet/>
      <dgm:spPr/>
      <dgm:t>
        <a:bodyPr/>
        <a:lstStyle/>
        <a:p>
          <a:endParaRPr lang="ru-RU"/>
        </a:p>
      </dgm:t>
    </dgm:pt>
    <dgm:pt modelId="{3290DF17-846C-4452-BBE9-C932EA817C1B}" type="sibTrans" cxnId="{7733A045-B8DA-48CA-8726-7D6B50A1C5DE}">
      <dgm:prSet/>
      <dgm:spPr/>
    </dgm:pt>
    <dgm:pt modelId="{DB8E5DD8-6191-44B5-A216-16B6E9E46A0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charset="0"/>
            </a:rPr>
            <a:t>Игры </a:t>
          </a:r>
        </a:p>
      </dgm:t>
    </dgm:pt>
    <dgm:pt modelId="{46ED9276-3106-4EC2-A69C-A69A67F7329D}" type="parTrans" cxnId="{284E70BC-8FD6-4541-9816-B5F1665AF5D4}">
      <dgm:prSet/>
      <dgm:spPr/>
      <dgm:t>
        <a:bodyPr/>
        <a:lstStyle/>
        <a:p>
          <a:endParaRPr lang="ru-RU"/>
        </a:p>
      </dgm:t>
    </dgm:pt>
    <dgm:pt modelId="{919ABDF8-6108-45B3-A46E-22610D2AEF53}" type="sibTrans" cxnId="{284E70BC-8FD6-4541-9816-B5F1665AF5D4}">
      <dgm:prSet/>
      <dgm:spPr/>
    </dgm:pt>
    <dgm:pt modelId="{D2E7BA44-6526-421C-92D6-FDFDFCB374F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charset="0"/>
            </a:rPr>
            <a:t>Коммуникация</a:t>
          </a: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charset="0"/>
            </a:rPr>
            <a:t> </a:t>
          </a:r>
        </a:p>
      </dgm:t>
    </dgm:pt>
    <dgm:pt modelId="{EC9F5ED6-7962-4F0B-9057-212813563523}" type="parTrans" cxnId="{0EAEE44D-74B2-42DF-AFA9-F7469EF628EC}">
      <dgm:prSet/>
      <dgm:spPr/>
      <dgm:t>
        <a:bodyPr/>
        <a:lstStyle/>
        <a:p>
          <a:endParaRPr lang="ru-RU"/>
        </a:p>
      </dgm:t>
    </dgm:pt>
    <dgm:pt modelId="{7F62F507-9474-4BA7-B0D1-9180E683B6D3}" type="sibTrans" cxnId="{0EAEE44D-74B2-42DF-AFA9-F7469EF628EC}">
      <dgm:prSet/>
      <dgm:spPr/>
    </dgm:pt>
    <dgm:pt modelId="{14D2ACC4-7406-4904-9AB8-FC3D9FEE0CED}" type="pres">
      <dgm:prSet presAssocID="{BF252B22-3BED-4DF5-AED8-2E84E54D38C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8FBE09B-4A69-405E-95E7-CA2F87030A5D}" type="pres">
      <dgm:prSet presAssocID="{1A6A61D4-CA94-4883-8C24-8685B1203065}" presName="centerShape" presStyleLbl="node0" presStyleIdx="0" presStyleCnt="1"/>
      <dgm:spPr/>
      <dgm:t>
        <a:bodyPr/>
        <a:lstStyle/>
        <a:p>
          <a:endParaRPr lang="ru-RU"/>
        </a:p>
      </dgm:t>
    </dgm:pt>
    <dgm:pt modelId="{6F2EAB77-0992-45FF-8152-02F43627CB56}" type="pres">
      <dgm:prSet presAssocID="{37905432-EB47-4969-84D9-3F02C015B4A8}" presName="Name9" presStyleLbl="parChTrans1D2" presStyleIdx="0" presStyleCnt="3"/>
      <dgm:spPr/>
      <dgm:t>
        <a:bodyPr/>
        <a:lstStyle/>
        <a:p>
          <a:endParaRPr lang="ru-RU"/>
        </a:p>
      </dgm:t>
    </dgm:pt>
    <dgm:pt modelId="{51555812-5481-4C18-A11E-559E16EC9727}" type="pres">
      <dgm:prSet presAssocID="{37905432-EB47-4969-84D9-3F02C015B4A8}" presName="connTx" presStyleLbl="parChTrans1D2" presStyleIdx="0" presStyleCnt="3"/>
      <dgm:spPr/>
      <dgm:t>
        <a:bodyPr/>
        <a:lstStyle/>
        <a:p>
          <a:endParaRPr lang="ru-RU"/>
        </a:p>
      </dgm:t>
    </dgm:pt>
    <dgm:pt modelId="{A99FFB3E-F352-457B-8B43-39023A6CAB7C}" type="pres">
      <dgm:prSet presAssocID="{FA1B2E9A-54BA-418C-8755-16CFB1F2E49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2F2940-4E34-47A8-BAE1-F8D169134AB1}" type="pres">
      <dgm:prSet presAssocID="{46ED9276-3106-4EC2-A69C-A69A67F7329D}" presName="Name9" presStyleLbl="parChTrans1D2" presStyleIdx="1" presStyleCnt="3"/>
      <dgm:spPr/>
      <dgm:t>
        <a:bodyPr/>
        <a:lstStyle/>
        <a:p>
          <a:endParaRPr lang="ru-RU"/>
        </a:p>
      </dgm:t>
    </dgm:pt>
    <dgm:pt modelId="{C2FEFDAC-BD69-4B91-84F7-C4E4D297C17F}" type="pres">
      <dgm:prSet presAssocID="{46ED9276-3106-4EC2-A69C-A69A67F7329D}" presName="connTx" presStyleLbl="parChTrans1D2" presStyleIdx="1" presStyleCnt="3"/>
      <dgm:spPr/>
      <dgm:t>
        <a:bodyPr/>
        <a:lstStyle/>
        <a:p>
          <a:endParaRPr lang="ru-RU"/>
        </a:p>
      </dgm:t>
    </dgm:pt>
    <dgm:pt modelId="{37DCAB5C-F606-4B89-A096-7DEC7939BBC7}" type="pres">
      <dgm:prSet presAssocID="{DB8E5DD8-6191-44B5-A216-16B6E9E46A0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E6D549-7F24-4FEE-A68B-1A4F30F396D3}" type="pres">
      <dgm:prSet presAssocID="{EC9F5ED6-7962-4F0B-9057-212813563523}" presName="Name9" presStyleLbl="parChTrans1D2" presStyleIdx="2" presStyleCnt="3"/>
      <dgm:spPr/>
      <dgm:t>
        <a:bodyPr/>
        <a:lstStyle/>
        <a:p>
          <a:endParaRPr lang="ru-RU"/>
        </a:p>
      </dgm:t>
    </dgm:pt>
    <dgm:pt modelId="{76B10AFE-3191-4785-B7EF-1904C51280F3}" type="pres">
      <dgm:prSet presAssocID="{EC9F5ED6-7962-4F0B-9057-212813563523}" presName="connTx" presStyleLbl="parChTrans1D2" presStyleIdx="2" presStyleCnt="3"/>
      <dgm:spPr/>
      <dgm:t>
        <a:bodyPr/>
        <a:lstStyle/>
        <a:p>
          <a:endParaRPr lang="ru-RU"/>
        </a:p>
      </dgm:t>
    </dgm:pt>
    <dgm:pt modelId="{FFEE2C65-CF4B-4121-A1E2-6521F8D60ACE}" type="pres">
      <dgm:prSet presAssocID="{D2E7BA44-6526-421C-92D6-FDFDFCB374F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D50669-C7CA-4179-88A6-7CA41ACF863B}" type="presOf" srcId="{37905432-EB47-4969-84D9-3F02C015B4A8}" destId="{51555812-5481-4C18-A11E-559E16EC9727}" srcOrd="1" destOrd="0" presId="urn:microsoft.com/office/officeart/2005/8/layout/radial1"/>
    <dgm:cxn modelId="{F228E171-A05A-4811-B71B-755513B6B889}" srcId="{BF252B22-3BED-4DF5-AED8-2E84E54D38C8}" destId="{1A6A61D4-CA94-4883-8C24-8685B1203065}" srcOrd="0" destOrd="0" parTransId="{0A09BE3A-F79A-4749-8DAA-160DEC4714B2}" sibTransId="{D7185AE3-5541-4248-8BCC-73BD13C7F04E}"/>
    <dgm:cxn modelId="{3B9322E2-3070-4EFF-98DE-2C8C857B4FF2}" type="presOf" srcId="{46ED9276-3106-4EC2-A69C-A69A67F7329D}" destId="{C2FEFDAC-BD69-4B91-84F7-C4E4D297C17F}" srcOrd="1" destOrd="0" presId="urn:microsoft.com/office/officeart/2005/8/layout/radial1"/>
    <dgm:cxn modelId="{EC00E4ED-DCA9-4F82-BDF5-446842A8C644}" type="presOf" srcId="{EC9F5ED6-7962-4F0B-9057-212813563523}" destId="{3EE6D549-7F24-4FEE-A68B-1A4F30F396D3}" srcOrd="0" destOrd="0" presId="urn:microsoft.com/office/officeart/2005/8/layout/radial1"/>
    <dgm:cxn modelId="{5AB4C7D3-C416-442B-AC84-4A78DE2EACFE}" type="presOf" srcId="{37905432-EB47-4969-84D9-3F02C015B4A8}" destId="{6F2EAB77-0992-45FF-8152-02F43627CB56}" srcOrd="0" destOrd="0" presId="urn:microsoft.com/office/officeart/2005/8/layout/radial1"/>
    <dgm:cxn modelId="{284E70BC-8FD6-4541-9816-B5F1665AF5D4}" srcId="{1A6A61D4-CA94-4883-8C24-8685B1203065}" destId="{DB8E5DD8-6191-44B5-A216-16B6E9E46A00}" srcOrd="1" destOrd="0" parTransId="{46ED9276-3106-4EC2-A69C-A69A67F7329D}" sibTransId="{919ABDF8-6108-45B3-A46E-22610D2AEF53}"/>
    <dgm:cxn modelId="{F8E0B109-4784-40FE-BEA4-175B4231C0E2}" type="presOf" srcId="{1A6A61D4-CA94-4883-8C24-8685B1203065}" destId="{78FBE09B-4A69-405E-95E7-CA2F87030A5D}" srcOrd="0" destOrd="0" presId="urn:microsoft.com/office/officeart/2005/8/layout/radial1"/>
    <dgm:cxn modelId="{A68636CE-75A8-4844-85F8-3BC4EB063D78}" type="presOf" srcId="{FA1B2E9A-54BA-418C-8755-16CFB1F2E49C}" destId="{A99FFB3E-F352-457B-8B43-39023A6CAB7C}" srcOrd="0" destOrd="0" presId="urn:microsoft.com/office/officeart/2005/8/layout/radial1"/>
    <dgm:cxn modelId="{6FC84866-C458-488D-9CF3-E519CE029BDB}" type="presOf" srcId="{46ED9276-3106-4EC2-A69C-A69A67F7329D}" destId="{B72F2940-4E34-47A8-BAE1-F8D169134AB1}" srcOrd="0" destOrd="0" presId="urn:microsoft.com/office/officeart/2005/8/layout/radial1"/>
    <dgm:cxn modelId="{9E883DF8-733D-44B4-B1A9-5053FA40BFAD}" type="presOf" srcId="{EC9F5ED6-7962-4F0B-9057-212813563523}" destId="{76B10AFE-3191-4785-B7EF-1904C51280F3}" srcOrd="1" destOrd="0" presId="urn:microsoft.com/office/officeart/2005/8/layout/radial1"/>
    <dgm:cxn modelId="{7733A045-B8DA-48CA-8726-7D6B50A1C5DE}" srcId="{1A6A61D4-CA94-4883-8C24-8685B1203065}" destId="{FA1B2E9A-54BA-418C-8755-16CFB1F2E49C}" srcOrd="0" destOrd="0" parTransId="{37905432-EB47-4969-84D9-3F02C015B4A8}" sibTransId="{3290DF17-846C-4452-BBE9-C932EA817C1B}"/>
    <dgm:cxn modelId="{0EAEE44D-74B2-42DF-AFA9-F7469EF628EC}" srcId="{1A6A61D4-CA94-4883-8C24-8685B1203065}" destId="{D2E7BA44-6526-421C-92D6-FDFDFCB374F6}" srcOrd="2" destOrd="0" parTransId="{EC9F5ED6-7962-4F0B-9057-212813563523}" sibTransId="{7F62F507-9474-4BA7-B0D1-9180E683B6D3}"/>
    <dgm:cxn modelId="{5EE0865F-B648-4AF1-9677-8E129EBE3C63}" type="presOf" srcId="{D2E7BA44-6526-421C-92D6-FDFDFCB374F6}" destId="{FFEE2C65-CF4B-4121-A1E2-6521F8D60ACE}" srcOrd="0" destOrd="0" presId="urn:microsoft.com/office/officeart/2005/8/layout/radial1"/>
    <dgm:cxn modelId="{F3ABBCFC-0543-4D51-AB7A-58F92393CE46}" type="presOf" srcId="{DB8E5DD8-6191-44B5-A216-16B6E9E46A00}" destId="{37DCAB5C-F606-4B89-A096-7DEC7939BBC7}" srcOrd="0" destOrd="0" presId="urn:microsoft.com/office/officeart/2005/8/layout/radial1"/>
    <dgm:cxn modelId="{F1A821FC-EE3D-4E27-9D3A-4AA7714849E0}" type="presOf" srcId="{BF252B22-3BED-4DF5-AED8-2E84E54D38C8}" destId="{14D2ACC4-7406-4904-9AB8-FC3D9FEE0CED}" srcOrd="0" destOrd="0" presId="urn:microsoft.com/office/officeart/2005/8/layout/radial1"/>
    <dgm:cxn modelId="{44765E15-6C78-4ADF-AB4B-0F713FEC86E7}" type="presParOf" srcId="{14D2ACC4-7406-4904-9AB8-FC3D9FEE0CED}" destId="{78FBE09B-4A69-405E-95E7-CA2F87030A5D}" srcOrd="0" destOrd="0" presId="urn:microsoft.com/office/officeart/2005/8/layout/radial1"/>
    <dgm:cxn modelId="{CDD05F49-CE67-4A9A-89EA-B9BD24A1DD02}" type="presParOf" srcId="{14D2ACC4-7406-4904-9AB8-FC3D9FEE0CED}" destId="{6F2EAB77-0992-45FF-8152-02F43627CB56}" srcOrd="1" destOrd="0" presId="urn:microsoft.com/office/officeart/2005/8/layout/radial1"/>
    <dgm:cxn modelId="{F0D432FD-7BEE-4893-ABE0-D6523147ACF5}" type="presParOf" srcId="{6F2EAB77-0992-45FF-8152-02F43627CB56}" destId="{51555812-5481-4C18-A11E-559E16EC9727}" srcOrd="0" destOrd="0" presId="urn:microsoft.com/office/officeart/2005/8/layout/radial1"/>
    <dgm:cxn modelId="{E4FAD08A-3567-477C-8AB7-D8A0B05FC36A}" type="presParOf" srcId="{14D2ACC4-7406-4904-9AB8-FC3D9FEE0CED}" destId="{A99FFB3E-F352-457B-8B43-39023A6CAB7C}" srcOrd="2" destOrd="0" presId="urn:microsoft.com/office/officeart/2005/8/layout/radial1"/>
    <dgm:cxn modelId="{36E56F41-5FD8-465F-ACA2-56B37047C96C}" type="presParOf" srcId="{14D2ACC4-7406-4904-9AB8-FC3D9FEE0CED}" destId="{B72F2940-4E34-47A8-BAE1-F8D169134AB1}" srcOrd="3" destOrd="0" presId="urn:microsoft.com/office/officeart/2005/8/layout/radial1"/>
    <dgm:cxn modelId="{B474CACD-A79E-4D29-9B99-688369F7512F}" type="presParOf" srcId="{B72F2940-4E34-47A8-BAE1-F8D169134AB1}" destId="{C2FEFDAC-BD69-4B91-84F7-C4E4D297C17F}" srcOrd="0" destOrd="0" presId="urn:microsoft.com/office/officeart/2005/8/layout/radial1"/>
    <dgm:cxn modelId="{E2FD1B0B-2B7D-423A-B21D-973302011CC5}" type="presParOf" srcId="{14D2ACC4-7406-4904-9AB8-FC3D9FEE0CED}" destId="{37DCAB5C-F606-4B89-A096-7DEC7939BBC7}" srcOrd="4" destOrd="0" presId="urn:microsoft.com/office/officeart/2005/8/layout/radial1"/>
    <dgm:cxn modelId="{78D9D087-B7F5-4EB8-943D-30BD240C0EF3}" type="presParOf" srcId="{14D2ACC4-7406-4904-9AB8-FC3D9FEE0CED}" destId="{3EE6D549-7F24-4FEE-A68B-1A4F30F396D3}" srcOrd="5" destOrd="0" presId="urn:microsoft.com/office/officeart/2005/8/layout/radial1"/>
    <dgm:cxn modelId="{9205539D-E302-415C-8DAE-CE0E6EA75882}" type="presParOf" srcId="{3EE6D549-7F24-4FEE-A68B-1A4F30F396D3}" destId="{76B10AFE-3191-4785-B7EF-1904C51280F3}" srcOrd="0" destOrd="0" presId="urn:microsoft.com/office/officeart/2005/8/layout/radial1"/>
    <dgm:cxn modelId="{536E561D-1F5A-4EE9-9AED-4E9012AD57BB}" type="presParOf" srcId="{14D2ACC4-7406-4904-9AB8-FC3D9FEE0CED}" destId="{FFEE2C65-CF4B-4121-A1E2-6521F8D60ACE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B3644CE-8197-41CE-A24B-5AC004D212CE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4DBA82-5BFA-4AD9-9DAB-9EEBB33EA4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5EF317-9E21-46A8-B46A-6234A8E6668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FD363-581F-472C-AF03-43257251406A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10A16-B82E-42D2-83B3-AD0697BF9C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4412E-1F62-4599-BA23-5872A3C7AA34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38C66-7D81-4B9E-A018-A47453CA1C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FD415-01A1-4131-920A-3903BF711BA4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3E91F-D507-4FC2-9D03-388380F8FC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2939C-5829-4BAA-99C5-723D1A1C20E2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2D593-4E92-4EAC-A2B6-8930ACA5E1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C9773-16B0-46CF-B52C-F4170378ABD7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6650A-5166-4B0D-B3BD-1536936C99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EEEB7-E569-4D65-BF20-6990E9FA1485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5DDB2-D57B-416F-8FB9-1CC3731DE4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06FB1-2CFE-4063-9C78-0672FBD3CC10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BC6D8-759D-4B74-BD8A-78997CA699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86FDA-D636-403E-BBD4-62F5257A093B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9B3C1-99AF-41C9-B7D1-A9F0E517B7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2A106-4235-499B-9CBB-53B54B98E0B2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4B59A-5B7C-4360-9BEF-542434DFE9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8A4EA-0F75-4163-8C6B-23DD6EDE196C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54780-F290-4188-9F38-06A66130DD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4738D-2490-48C1-856F-8CCA3F8D37C2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09BEE-179B-49C9-8519-904A19B94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428C-C14D-4EFE-A88E-A0DCBC1DA712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4A2C8-7722-4F2A-BF64-96548B8B8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AED28-7908-4F12-B178-717521588B82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BC780-83E7-4424-92FD-653FBD9E1D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74B6859E-F79F-4739-87FB-3F5ECEDE3C3F}" type="datetimeFigureOut">
              <a:rPr lang="ru-RU"/>
              <a:pPr>
                <a:defRPr/>
              </a:pPr>
              <a:t>13.12.2013</a:t>
            </a:fld>
            <a:endParaRPr lang="ru-RU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6CB254B-BB85-404F-A0B1-FBA1CBFE0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578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578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578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8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8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9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9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9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9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9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9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579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79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0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7580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580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0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0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0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0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1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1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1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581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1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581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582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2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2" y="328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2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2" y="178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2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2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1" y="893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2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2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2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2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1" y="138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7582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4"/>
          <p:cNvSpPr txBox="1">
            <a:spLocks noChangeArrowheads="1"/>
          </p:cNvSpPr>
          <p:nvPr/>
        </p:nvSpPr>
        <p:spPr bwMode="auto">
          <a:xfrm>
            <a:off x="755650" y="1639888"/>
            <a:ext cx="7920038" cy="490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latin typeface="Charlemagne Std" pitchFamily="50" charset="0"/>
              </a:rPr>
              <a:t>          </a:t>
            </a:r>
            <a:r>
              <a:rPr lang="ru-RU" altLang="zh-CN" sz="2000" b="1">
                <a:latin typeface="Charlemagne Std" pitchFamily="50" charset="0"/>
              </a:rPr>
              <a:t>Итоговый практико - значимый проект</a:t>
            </a:r>
            <a:r>
              <a:rPr lang="ru-RU" altLang="zh-CN"/>
              <a:t> </a:t>
            </a:r>
            <a:r>
              <a:rPr lang="ru-RU" sz="2400">
                <a:latin typeface="Charlemagne Std" pitchFamily="50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2400" b="1">
                <a:latin typeface="Charlemagne Std" pitchFamily="50" charset="0"/>
              </a:rPr>
              <a:t>ТЕМА: «</a:t>
            </a:r>
            <a:r>
              <a:rPr lang="ru-RU" sz="2800">
                <a:solidFill>
                  <a:srgbClr val="002060"/>
                </a:solidFill>
              </a:rPr>
              <a:t>Работа с нетрадиционным материалом – как средство художественного творчества детей»</a:t>
            </a:r>
            <a:endParaRPr lang="ru-RU" sz="2800" b="1">
              <a:solidFill>
                <a:schemeClr val="folHlink"/>
              </a:solidFill>
              <a:latin typeface="Charlemagne Std" pitchFamily="50" charset="0"/>
            </a:endParaRPr>
          </a:p>
          <a:p>
            <a:pPr algn="ctr"/>
            <a:endParaRPr lang="ru-RU" altLang="zh-CN" b="1">
              <a:solidFill>
                <a:schemeClr val="folHlink"/>
              </a:solidFill>
            </a:endParaRPr>
          </a:p>
          <a:p>
            <a:pPr algn="ctr"/>
            <a:r>
              <a:rPr lang="ru-RU" altLang="zh-CN">
                <a:latin typeface="Charlemagne Std" pitchFamily="50" charset="0"/>
              </a:rPr>
              <a:t>курсы КПК по программе</a:t>
            </a:r>
          </a:p>
          <a:p>
            <a:pPr algn="ctr"/>
            <a:r>
              <a:rPr lang="ru-RU" altLang="zh-CN">
                <a:latin typeface="Charlemagne Std" pitchFamily="50" charset="0"/>
              </a:rPr>
              <a:t>«</a:t>
            </a:r>
            <a:r>
              <a:rPr lang="ru-RU" altLang="zh-CN" b="1" i="1">
                <a:latin typeface="Charlemagne Std" pitchFamily="50" charset="0"/>
              </a:rPr>
              <a:t>Современные стратегии реализации дошкольного образования. Внедрение ФГОС стандарта дошкольного образования</a:t>
            </a:r>
            <a:r>
              <a:rPr lang="ru-RU" altLang="zh-CN">
                <a:latin typeface="Charlemagne Std" pitchFamily="50" charset="0"/>
              </a:rPr>
              <a:t>»</a:t>
            </a:r>
          </a:p>
          <a:p>
            <a:pPr algn="ctr"/>
            <a:endParaRPr lang="ru-RU" altLang="zh-CN">
              <a:latin typeface="Charlemagne Std" pitchFamily="50" charset="0"/>
            </a:endParaRPr>
          </a:p>
          <a:p>
            <a:pPr algn="r"/>
            <a:r>
              <a:rPr lang="ru-RU" altLang="zh-CN" sz="1400" b="1">
                <a:latin typeface="Charlemagne Std" pitchFamily="50" charset="0"/>
              </a:rPr>
              <a:t>Выполнила :</a:t>
            </a:r>
            <a:r>
              <a:rPr lang="ru-RU" altLang="zh-CN" sz="1400">
                <a:latin typeface="Charlemagne Std" pitchFamily="50" charset="0"/>
              </a:rPr>
              <a:t> Павлова Людмила Петровна </a:t>
            </a:r>
          </a:p>
          <a:p>
            <a:pPr algn="r"/>
            <a:r>
              <a:rPr lang="ru-RU" altLang="zh-CN" sz="1400">
                <a:latin typeface="Charlemagne Std" pitchFamily="50" charset="0"/>
              </a:rPr>
              <a:t>Воспитатель МАДОУ д-с №7 «Семицветик»</a:t>
            </a:r>
          </a:p>
          <a:p>
            <a:pPr algn="r"/>
            <a:r>
              <a:rPr lang="ru-RU" altLang="zh-CN" sz="1400">
                <a:latin typeface="Charlemagne Std" pitchFamily="50" charset="0"/>
              </a:rPr>
              <a:t>г.о. Пущино</a:t>
            </a:r>
          </a:p>
          <a:p>
            <a:pPr algn="r"/>
            <a:r>
              <a:rPr lang="ru-RU" altLang="zh-CN" sz="1400">
                <a:latin typeface="Charlemagne Std" pitchFamily="50" charset="0"/>
              </a:rPr>
              <a:t>Научный руководитель </a:t>
            </a:r>
          </a:p>
          <a:p>
            <a:pPr algn="r"/>
            <a:r>
              <a:rPr lang="ru-RU" altLang="zh-CN" sz="1400">
                <a:latin typeface="Charlemagne Std" pitchFamily="50" charset="0"/>
              </a:rPr>
              <a:t>КПН Крылова Ольга Юрьевна</a:t>
            </a:r>
          </a:p>
          <a:p>
            <a:pPr algn="r"/>
            <a:endParaRPr lang="ru-RU" altLang="zh-CN">
              <a:latin typeface="Charlemagne Std" pitchFamily="50" charset="0"/>
            </a:endParaRPr>
          </a:p>
          <a:p>
            <a:pPr algn="ctr"/>
            <a:r>
              <a:rPr lang="ru-RU" altLang="zh-CN" sz="1600"/>
              <a:t>Серпухов,2013г.</a:t>
            </a:r>
            <a:endParaRPr lang="ru-RU" sz="1600"/>
          </a:p>
        </p:txBody>
      </p:sp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258888" y="188913"/>
            <a:ext cx="691356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harlemagne Std" pitchFamily="50" charset="0"/>
              </a:rPr>
              <a:t>Министерство образования московской области</a:t>
            </a:r>
          </a:p>
          <a:p>
            <a:r>
              <a:rPr lang="ru-RU">
                <a:latin typeface="Charlemagne Std" pitchFamily="50" charset="0"/>
              </a:rPr>
              <a:t>Региональная система повышения квалификации </a:t>
            </a:r>
          </a:p>
          <a:p>
            <a:r>
              <a:rPr lang="ru-RU">
                <a:latin typeface="Charlemagne Std" pitchFamily="50" charset="0"/>
              </a:rPr>
              <a:t>                            ГАОУ СПО МО ГПК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4"/>
          <p:cNvSpPr>
            <a:spLocks noGrp="1" noChangeArrowheads="1"/>
          </p:cNvSpPr>
          <p:nvPr>
            <p:ph type="title"/>
          </p:nvPr>
        </p:nvSpPr>
        <p:spPr>
          <a:xfrm>
            <a:off x="-900113" y="0"/>
            <a:ext cx="6870701" cy="1600200"/>
          </a:xfrm>
        </p:spPr>
        <p:txBody>
          <a:bodyPr/>
          <a:lstStyle/>
          <a:p>
            <a:r>
              <a:rPr lang="ru-RU" smtClean="0"/>
              <a:t>Работа с бумагой </a:t>
            </a:r>
          </a:p>
        </p:txBody>
      </p:sp>
      <p:pic>
        <p:nvPicPr>
          <p:cNvPr id="39938" name="Picture 8" descr="s9665523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773238"/>
            <a:ext cx="3771900" cy="2825750"/>
          </a:xfrm>
        </p:spPr>
      </p:pic>
      <p:pic>
        <p:nvPicPr>
          <p:cNvPr id="39939" name="Picture 14" descr="4_854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188913"/>
            <a:ext cx="2551112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16" descr="_350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2363" y="2686050"/>
            <a:ext cx="333375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4533900" cy="700087"/>
          </a:xfrm>
        </p:spPr>
        <p:txBody>
          <a:bodyPr/>
          <a:lstStyle/>
          <a:p>
            <a:r>
              <a:rPr lang="ru-RU" sz="4000" smtClean="0"/>
              <a:t>Работа с ватой</a:t>
            </a:r>
          </a:p>
        </p:txBody>
      </p:sp>
      <p:pic>
        <p:nvPicPr>
          <p:cNvPr id="40962" name="Picture 5" descr="2,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981075"/>
            <a:ext cx="39719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7" descr="leb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60575"/>
            <a:ext cx="37528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Работа с природным материалом 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1987" name="Picture 5" descr="0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916113"/>
            <a:ext cx="36004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7" descr="78927905_large_podelkinat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1916113"/>
            <a:ext cx="4027487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13163" y="209268"/>
            <a:ext cx="6641375" cy="1377863"/>
          </a:xfrm>
          <a:blipFill>
            <a:blip r:embed="rId2"/>
            <a:tile tx="0" ty="0" sx="100000" sy="100000" flip="none" algn="tl"/>
          </a:blipFill>
        </p:spPr>
        <p:txBody>
          <a:bodyPr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kern="1200" dirty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Дидактические игры</a:t>
            </a:r>
          </a:p>
        </p:txBody>
      </p:sp>
      <p:graphicFrame>
        <p:nvGraphicFramePr>
          <p:cNvPr id="21543" name="Group 39"/>
          <p:cNvGraphicFramePr>
            <a:graphicFrameLocks noGrp="1"/>
          </p:cNvGraphicFramePr>
          <p:nvPr>
            <p:ph idx="4294967295"/>
          </p:nvPr>
        </p:nvGraphicFramePr>
        <p:xfrm>
          <a:off x="428625" y="1643063"/>
          <a:ext cx="8229600" cy="411162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Название игры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Программные задачи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« Составь узор 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Учить составлять узоры из растительных форм на полосе, круге, квадрате,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развивать чувство ритма, творчество.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« Построим дом 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Учить составлять дома разных размеров из спичечных коробков, преобразовывать постройку в высоту, длину, ширину.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« Шкатулка со сказками 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Учить делать поделки из овощей, разыгрывать сюжеты знакомых сказок, развивать активность, фантазию.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« Мозаика »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Учить работать с бисером, создавать предметы украшения, несложные композиции, развивать художественно – творческие способности.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Текст 2"/>
          <p:cNvSpPr>
            <a:spLocks noGrp="1"/>
          </p:cNvSpPr>
          <p:nvPr>
            <p:ph type="body" idx="4294967295"/>
          </p:nvPr>
        </p:nvSpPr>
        <p:spPr>
          <a:xfrm>
            <a:off x="395288" y="2060575"/>
            <a:ext cx="8105775" cy="3929063"/>
          </a:xfrm>
          <a:solidFill>
            <a:schemeClr val="bg1"/>
          </a:solidFill>
        </p:spPr>
        <p:txBody>
          <a:bodyPr/>
          <a:lstStyle/>
          <a:p>
            <a:pPr marL="466725" indent="0" eaLnBrk="1" hangingPunct="1">
              <a:lnSpc>
                <a:spcPct val="90000"/>
              </a:lnSpc>
              <a:buFontTx/>
              <a:buNone/>
            </a:pPr>
            <a:r>
              <a:rPr lang="ru-RU" sz="2800" b="1" u="sng" smtClean="0">
                <a:solidFill>
                  <a:srgbClr val="002060"/>
                </a:solidFill>
              </a:rPr>
              <a:t>Темы:</a:t>
            </a:r>
          </a:p>
          <a:p>
            <a:pPr marL="466725" indent="0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002060"/>
                </a:solidFill>
              </a:rPr>
              <a:t>1.  «Работа с нетрадиционным материалом – как средство художественного воспитания детей».</a:t>
            </a:r>
          </a:p>
          <a:p>
            <a:pPr marL="466725" indent="0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002060"/>
                </a:solidFill>
              </a:rPr>
              <a:t>     2.  «Значение ручного труда».</a:t>
            </a:r>
          </a:p>
          <a:p>
            <a:pPr marL="466725" indent="0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002060"/>
                </a:solidFill>
              </a:rPr>
              <a:t>     3.  «Планирование художественной работы с различным материалом по ручному труду в детском саду».</a:t>
            </a:r>
          </a:p>
          <a:p>
            <a:pPr marL="466725" indent="0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002060"/>
                </a:solidFill>
              </a:rPr>
              <a:t>     </a:t>
            </a:r>
          </a:p>
          <a:p>
            <a:pPr marL="466725" indent="0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002060"/>
                </a:solidFill>
              </a:rPr>
              <a:t>     </a:t>
            </a:r>
          </a:p>
        </p:txBody>
      </p:sp>
      <p:sp>
        <p:nvSpPr>
          <p:cNvPr id="44034" name="WordArt 4"/>
          <p:cNvSpPr>
            <a:spLocks noChangeArrowheads="1" noChangeShapeType="1" noTextEdit="1"/>
          </p:cNvSpPr>
          <p:nvPr/>
        </p:nvSpPr>
        <p:spPr bwMode="auto">
          <a:xfrm>
            <a:off x="468313" y="333375"/>
            <a:ext cx="7199312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Косультации для педагогов </a:t>
            </a:r>
          </a:p>
          <a:p>
            <a:pPr algn="ctr"/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дошкольного учреждения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Заголовок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333375"/>
            <a:ext cx="7083425" cy="938213"/>
          </a:xfrm>
          <a:solidFill>
            <a:schemeClr val="bg1"/>
          </a:solidFill>
        </p:spPr>
      </p:pic>
      <p:sp>
        <p:nvSpPr>
          <p:cNvPr id="45058" name="Text Box 4"/>
          <p:cNvSpPr txBox="1">
            <a:spLocks noChangeArrowheads="1"/>
          </p:cNvSpPr>
          <p:nvPr/>
        </p:nvSpPr>
        <p:spPr bwMode="auto">
          <a:xfrm>
            <a:off x="1331913" y="1773238"/>
            <a:ext cx="6913562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/>
              <a:t>Анкетирование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/>
              <a:t>Родительское собрание « Ручной труд в домашних условиях»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/>
              <a:t>Консультации на тему:</a:t>
            </a:r>
          </a:p>
          <a:p>
            <a:pPr marL="342900" indent="-342900">
              <a:spcBef>
                <a:spcPct val="50000"/>
              </a:spcBef>
            </a:pPr>
            <a:r>
              <a:rPr lang="ru-RU" sz="2400"/>
              <a:t>-Развиваем творческие способности детей</a:t>
            </a:r>
          </a:p>
          <a:p>
            <a:pPr marL="342900" indent="-342900">
              <a:spcBef>
                <a:spcPct val="50000"/>
              </a:spcBef>
            </a:pPr>
            <a:r>
              <a:rPr lang="ru-RU" sz="2400"/>
              <a:t>-Работа с нетрадиционным материалом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/>
              <a:t>Выставки творчества детей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Практическая значимость 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mtClean="0">
                <a:latin typeface="Arial" charset="0"/>
              </a:rPr>
              <a:t>Разработан цикл образовательной деятельности с детьми 4-7 лет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Arial" charset="0"/>
              </a:rPr>
              <a:t>Практический материал для работы с родителями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Arial" charset="0"/>
              </a:rPr>
              <a:t>Теоретический и практический материал может быть использован   на ГМО</a:t>
            </a:r>
          </a:p>
          <a:p>
            <a:pPr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38758" y="475584"/>
            <a:ext cx="5919228" cy="990823"/>
          </a:xfrm>
          <a:blipFill>
            <a:blip r:embed="rId2"/>
            <a:tile tx="0" ty="0" sx="100000" sy="100000" flip="none" algn="tl"/>
          </a:blipFill>
        </p:spPr>
        <p:txBody>
          <a:bodyPr bIns="0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kern="1200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Список литературы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95288" y="2197100"/>
            <a:ext cx="80645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altLang="zh-CN"/>
              <a:t>1. Веракса Н.</a:t>
            </a:r>
            <a:r>
              <a:rPr lang="en-GB" altLang="zh-CN">
                <a:ea typeface="宋体" charset="-122"/>
              </a:rPr>
              <a:t>E</a:t>
            </a:r>
            <a:r>
              <a:rPr lang="ru-RU" altLang="zh-CN"/>
              <a:t>,. Комарова Т.С, Васильева М.А. Программа воспитания и обучения в детском саду «От рождения до школы» [текст] Н.</a:t>
            </a:r>
            <a:r>
              <a:rPr lang="en-GB" altLang="zh-CN">
                <a:ea typeface="宋体" charset="-122"/>
              </a:rPr>
              <a:t>E </a:t>
            </a:r>
            <a:r>
              <a:rPr lang="ru-RU" altLang="zh-CN"/>
              <a:t>Веракса , Т.С. Комарова, М.А. Васильева.- М. Мозайка- Синтез.,2010г.</a:t>
            </a:r>
          </a:p>
          <a:p>
            <a:pPr algn="ctr"/>
            <a:r>
              <a:rPr lang="ru-RU" altLang="zh-CN"/>
              <a:t>2.Козлина А.В. Уроки ручного труда в д/с и начальной школе. [текст] Козлина А.В..- М. Мозайка- Синтез.,2006</a:t>
            </a:r>
          </a:p>
          <a:p>
            <a:pPr algn="ctr"/>
            <a:r>
              <a:rPr lang="ru-RU" altLang="zh-CN"/>
              <a:t>3.Пантелеева А.В.. Художественный труд в детском саду и семье. [текст] А.В. Пантелеева –М.Просвещение .,2005г.</a:t>
            </a:r>
          </a:p>
          <a:p>
            <a:pPr algn="ctr"/>
            <a:r>
              <a:rPr lang="ru-RU" altLang="zh-CN"/>
              <a:t>4.Пищпкова Н.Г.. Работа с бумагой в нетрадиционной технике. [текст] Н.Г. Пищпкова.- Скриптолий 2003.,2006г.</a:t>
            </a:r>
          </a:p>
          <a:p>
            <a:pPr algn="ctr" eaLnBrk="0" hangingPunct="0"/>
            <a:endParaRPr lang="ru-RU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8913"/>
            <a:ext cx="7772400" cy="920750"/>
          </a:xfrm>
        </p:spPr>
        <p:txBody>
          <a:bodyPr/>
          <a:lstStyle/>
          <a:p>
            <a:r>
              <a:rPr lang="ru-RU" smtClean="0">
                <a:latin typeface="Arial" charset="0"/>
              </a:rPr>
              <a:t>Вывод </a:t>
            </a:r>
          </a:p>
        </p:txBody>
      </p:sp>
      <p:sp>
        <p:nvSpPr>
          <p:cNvPr id="48130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288" y="1700213"/>
            <a:ext cx="7848600" cy="3744912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r>
              <a:rPr lang="ru-RU" sz="2800" smtClean="0">
                <a:latin typeface="Arial" charset="0"/>
              </a:rPr>
              <a:t>Работа по ручному труду –это вид деятельности, основанный на созидании. Взрослым следует проявлять терпение своевременно хвалить , а порой и активно помогать ребенку в работе. Все это даст возможность  творческого общения как воспитателя так и родителя с ребенком и станет подарком тем кто любит творить и созидать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4"/>
          <p:cNvSpPr txBox="1">
            <a:spLocks noChangeArrowheads="1"/>
          </p:cNvSpPr>
          <p:nvPr/>
        </p:nvSpPr>
        <p:spPr bwMode="auto">
          <a:xfrm>
            <a:off x="755650" y="1639888"/>
            <a:ext cx="7920038" cy="490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latin typeface="Charlemagne Std" pitchFamily="50" charset="0"/>
              </a:rPr>
              <a:t>          </a:t>
            </a:r>
            <a:r>
              <a:rPr lang="ru-RU" altLang="zh-CN" sz="2000" b="1">
                <a:latin typeface="Charlemagne Std" pitchFamily="50" charset="0"/>
              </a:rPr>
              <a:t>Итоговый практико - значимый проект</a:t>
            </a:r>
            <a:r>
              <a:rPr lang="ru-RU" altLang="zh-CN"/>
              <a:t> </a:t>
            </a:r>
            <a:r>
              <a:rPr lang="ru-RU" sz="2400">
                <a:latin typeface="Charlemagne Std" pitchFamily="50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2400" b="1">
                <a:latin typeface="Charlemagne Std" pitchFamily="50" charset="0"/>
              </a:rPr>
              <a:t>ТЕМА: «</a:t>
            </a:r>
            <a:r>
              <a:rPr lang="ru-RU" sz="2800">
                <a:solidFill>
                  <a:srgbClr val="002060"/>
                </a:solidFill>
              </a:rPr>
              <a:t>Работа с нетрадиционным материалом – как средство художественного творчества детей»</a:t>
            </a:r>
            <a:endParaRPr lang="ru-RU" sz="2800" b="1">
              <a:solidFill>
                <a:schemeClr val="folHlink"/>
              </a:solidFill>
              <a:latin typeface="Charlemagne Std" pitchFamily="50" charset="0"/>
            </a:endParaRPr>
          </a:p>
          <a:p>
            <a:pPr algn="ctr"/>
            <a:endParaRPr lang="ru-RU" altLang="zh-CN" b="1">
              <a:solidFill>
                <a:schemeClr val="folHlink"/>
              </a:solidFill>
            </a:endParaRPr>
          </a:p>
          <a:p>
            <a:pPr algn="ctr"/>
            <a:r>
              <a:rPr lang="ru-RU" altLang="zh-CN">
                <a:latin typeface="Charlemagne Std" pitchFamily="50" charset="0"/>
              </a:rPr>
              <a:t>курсы КПК по программе</a:t>
            </a:r>
          </a:p>
          <a:p>
            <a:pPr algn="ctr"/>
            <a:r>
              <a:rPr lang="ru-RU" altLang="zh-CN">
                <a:latin typeface="Charlemagne Std" pitchFamily="50" charset="0"/>
              </a:rPr>
              <a:t>«</a:t>
            </a:r>
            <a:r>
              <a:rPr lang="ru-RU" altLang="zh-CN" b="1" i="1">
                <a:latin typeface="Charlemagne Std" pitchFamily="50" charset="0"/>
              </a:rPr>
              <a:t>Современные стратегии реализации дошкольного образования. Внедрение ФГОС стандарта дошкольного образования</a:t>
            </a:r>
            <a:r>
              <a:rPr lang="ru-RU" altLang="zh-CN">
                <a:latin typeface="Charlemagne Std" pitchFamily="50" charset="0"/>
              </a:rPr>
              <a:t>»</a:t>
            </a:r>
          </a:p>
          <a:p>
            <a:pPr algn="ctr"/>
            <a:endParaRPr lang="ru-RU" altLang="zh-CN">
              <a:latin typeface="Charlemagne Std" pitchFamily="50" charset="0"/>
            </a:endParaRPr>
          </a:p>
          <a:p>
            <a:pPr algn="r"/>
            <a:r>
              <a:rPr lang="ru-RU" altLang="zh-CN" sz="1400" b="1">
                <a:latin typeface="Charlemagne Std" pitchFamily="50" charset="0"/>
              </a:rPr>
              <a:t>Выполнила :</a:t>
            </a:r>
            <a:r>
              <a:rPr lang="ru-RU" altLang="zh-CN" sz="1400">
                <a:latin typeface="Charlemagne Std" pitchFamily="50" charset="0"/>
              </a:rPr>
              <a:t> Павлова Людмила Петровна </a:t>
            </a:r>
          </a:p>
          <a:p>
            <a:pPr algn="r"/>
            <a:r>
              <a:rPr lang="ru-RU" altLang="zh-CN" sz="1400">
                <a:latin typeface="Charlemagne Std" pitchFamily="50" charset="0"/>
              </a:rPr>
              <a:t>Воспитатель МАДОУ д-с №7 «Семицветик»</a:t>
            </a:r>
          </a:p>
          <a:p>
            <a:pPr algn="r"/>
            <a:r>
              <a:rPr lang="ru-RU" altLang="zh-CN" sz="1400">
                <a:latin typeface="Charlemagne Std" pitchFamily="50" charset="0"/>
              </a:rPr>
              <a:t>г.о. Пущино</a:t>
            </a:r>
          </a:p>
          <a:p>
            <a:pPr algn="r"/>
            <a:r>
              <a:rPr lang="ru-RU" altLang="zh-CN" sz="1400">
                <a:latin typeface="Charlemagne Std" pitchFamily="50" charset="0"/>
              </a:rPr>
              <a:t>Научный руководитель </a:t>
            </a:r>
          </a:p>
          <a:p>
            <a:pPr algn="r"/>
            <a:r>
              <a:rPr lang="ru-RU" altLang="zh-CN" sz="1400">
                <a:latin typeface="Charlemagne Std" pitchFamily="50" charset="0"/>
              </a:rPr>
              <a:t>КПН Крылова Ольга Юрьевна</a:t>
            </a:r>
          </a:p>
          <a:p>
            <a:pPr algn="r"/>
            <a:endParaRPr lang="ru-RU" altLang="zh-CN">
              <a:latin typeface="Charlemagne Std" pitchFamily="50" charset="0"/>
            </a:endParaRPr>
          </a:p>
          <a:p>
            <a:pPr algn="ctr"/>
            <a:r>
              <a:rPr lang="ru-RU" altLang="zh-CN" sz="1600"/>
              <a:t>Серпухов,2013г.</a:t>
            </a:r>
            <a:endParaRPr lang="ru-RU" sz="1600"/>
          </a:p>
        </p:txBody>
      </p:sp>
      <p:sp>
        <p:nvSpPr>
          <p:cNvPr id="49154" name="Rectangle 4"/>
          <p:cNvSpPr>
            <a:spLocks noChangeArrowheads="1"/>
          </p:cNvSpPr>
          <p:nvPr/>
        </p:nvSpPr>
        <p:spPr bwMode="auto">
          <a:xfrm>
            <a:off x="1258888" y="260350"/>
            <a:ext cx="71278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Министерство образования московской области</a:t>
            </a:r>
          </a:p>
          <a:p>
            <a:r>
              <a:rPr lang="ru-RU"/>
              <a:t>Региональная система повышения квалификации </a:t>
            </a:r>
          </a:p>
          <a:p>
            <a:r>
              <a:rPr lang="ru-RU"/>
              <a:t>                            ГАОУ СПО МО ГПК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4"/>
          <p:cNvSpPr txBox="1">
            <a:spLocks noChangeArrowheads="1"/>
          </p:cNvSpPr>
          <p:nvPr/>
        </p:nvSpPr>
        <p:spPr bwMode="auto">
          <a:xfrm>
            <a:off x="1547813" y="1268413"/>
            <a:ext cx="6119812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      </a:t>
            </a:r>
            <a:r>
              <a:rPr lang="ru-RU" sz="2400">
                <a:solidFill>
                  <a:schemeClr val="tx2"/>
                </a:solidFill>
              </a:rPr>
              <a:t>Актуальность </a:t>
            </a:r>
          </a:p>
          <a:p>
            <a:pPr algn="ctr">
              <a:spcBef>
                <a:spcPct val="50000"/>
              </a:spcBef>
            </a:pPr>
            <a:r>
              <a:rPr lang="ru-RU" sz="2400"/>
              <a:t>    Ручной труд –конкретная занимательная деятельность, направленная на изготовление реального предмета, который можно использовать в игрой деятельности, развлечениях и быту, играющая важную роль в процессе развития художественного творчества детей.</a:t>
            </a:r>
          </a:p>
          <a:p>
            <a:pPr algn="ctr">
              <a:spcBef>
                <a:spcPct val="50000"/>
              </a:spcBef>
            </a:pPr>
            <a:endParaRPr lang="ru-R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4"/>
          <p:cNvSpPr txBox="1">
            <a:spLocks noChangeArrowheads="1"/>
          </p:cNvSpPr>
          <p:nvPr/>
        </p:nvSpPr>
        <p:spPr bwMode="auto">
          <a:xfrm>
            <a:off x="250825" y="188913"/>
            <a:ext cx="6769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Цель :</a:t>
            </a:r>
            <a:r>
              <a:rPr lang="ru-RU"/>
              <a:t> </a:t>
            </a:r>
            <a:r>
              <a:rPr lang="ru-RU" sz="2400" b="1">
                <a:solidFill>
                  <a:schemeClr val="folHlink"/>
                </a:solidFill>
              </a:rPr>
              <a:t>использование нетрадиционных техник ручного труда в процессе развития художественного творчества детей.</a:t>
            </a:r>
            <a:endParaRPr lang="ru-RU"/>
          </a:p>
        </p:txBody>
      </p:sp>
      <p:sp>
        <p:nvSpPr>
          <p:cNvPr id="19458" name="Text Box 5"/>
          <p:cNvSpPr txBox="1">
            <a:spLocks noChangeArrowheads="1"/>
          </p:cNvSpPr>
          <p:nvPr/>
        </p:nvSpPr>
        <p:spPr bwMode="auto">
          <a:xfrm>
            <a:off x="611188" y="1844675"/>
            <a:ext cx="8064500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Задачи: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Изучение и анализ научно-методической литературы  по тематике проекта.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Технология работы  по ручному труду как средству </a:t>
            </a:r>
            <a:r>
              <a:rPr lang="ru-RU" sz="1600" b="1"/>
              <a:t>развития художественного творчества детей</a:t>
            </a:r>
            <a:r>
              <a:rPr lang="ru-RU"/>
              <a:t> Формировать умение выражать свою мысль с помощью объемных форм,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Развивать интерес к творчеству и навыки работы нужными инструментами при работе с нетрадиционным материалом 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Анализ и результативность работы и перспективность проекта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ru-RU"/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tx2"/>
                </a:solidFill>
                <a:latin typeface="Charlemagne Std" pitchFamily="50" charset="0"/>
              </a:rPr>
              <a:t>ЭТАПЫ ПРОЕКТА</a:t>
            </a:r>
            <a:br>
              <a:rPr lang="ru-RU" sz="2400" b="1" smtClean="0">
                <a:solidFill>
                  <a:schemeClr val="tx2"/>
                </a:solidFill>
                <a:latin typeface="Charlemagne Std" pitchFamily="50" charset="0"/>
              </a:rPr>
            </a:br>
            <a:r>
              <a:rPr lang="ru-RU" sz="2400" b="1" smtClean="0">
                <a:solidFill>
                  <a:schemeClr val="tx2"/>
                </a:solidFill>
                <a:latin typeface="Charlemagne Std" pitchFamily="50" charset="0"/>
              </a:rPr>
              <a:t>проект реализуется 1 год </a:t>
            </a:r>
            <a:br>
              <a:rPr lang="ru-RU" sz="2400" b="1" smtClean="0">
                <a:solidFill>
                  <a:schemeClr val="tx2"/>
                </a:solidFill>
                <a:latin typeface="Charlemagne Std" pitchFamily="50" charset="0"/>
              </a:rPr>
            </a:br>
            <a:r>
              <a:rPr lang="ru-RU" sz="2400" b="1" smtClean="0">
                <a:solidFill>
                  <a:schemeClr val="tx2"/>
                </a:solidFill>
                <a:latin typeface="Charlemagne Std" pitchFamily="50" charset="0"/>
              </a:rPr>
              <a:t>( с август 2013г по май 2014)</a:t>
            </a:r>
            <a:r>
              <a:rPr lang="ru-RU" sz="4000" smtClean="0"/>
              <a:t> 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Организационный –август –сентябрь </a:t>
            </a:r>
          </a:p>
          <a:p>
            <a:pPr eaLnBrk="1" hangingPunct="1"/>
            <a:r>
              <a:rPr lang="ru-RU" smtClean="0"/>
              <a:t>Содержательный –октябрь –апрель </a:t>
            </a:r>
          </a:p>
          <a:p>
            <a:pPr eaLnBrk="1" hangingPunct="1"/>
            <a:r>
              <a:rPr lang="ru-RU" smtClean="0"/>
              <a:t>Результативный –май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1" name="Rectangle 5"/>
          <p:cNvSpPr>
            <a:spLocks noGrp="1" noChangeArrowheads="1"/>
          </p:cNvSpPr>
          <p:nvPr>
            <p:ph type="title"/>
          </p:nvPr>
        </p:nvSpPr>
        <p:spPr>
          <a:xfrm>
            <a:off x="250825" y="476250"/>
            <a:ext cx="7446963" cy="720725"/>
          </a:xfrm>
        </p:spPr>
        <p:txBody>
          <a:bodyPr/>
          <a:lstStyle/>
          <a:p>
            <a:r>
              <a:rPr lang="ru-RU" sz="2400" smtClean="0"/>
              <a:t>Модель взаимодействия участников проекта</a:t>
            </a:r>
            <a:br>
              <a:rPr lang="ru-RU" sz="2400" smtClean="0"/>
            </a:br>
            <a:endParaRPr lang="ru-RU" sz="2400" smtClean="0"/>
          </a:p>
        </p:txBody>
      </p:sp>
      <p:graphicFrame>
        <p:nvGraphicFramePr>
          <p:cNvPr id="34823" name="Diagram 7"/>
          <p:cNvGraphicFramePr>
            <a:graphicFrameLocks/>
          </p:cNvGraphicFramePr>
          <p:nvPr>
            <p:ph idx="1"/>
          </p:nvPr>
        </p:nvGraphicFramePr>
        <p:xfrm>
          <a:off x="-4213225" y="981075"/>
          <a:ext cx="17713325" cy="6861175"/>
        </p:xfrm>
        <a:graphic>
          <a:graphicData uri="http://schemas.openxmlformats.org/drawingml/2006/compatibility">
            <com:legacyDrawing xmlns:com="http://schemas.openxmlformats.org/drawingml/2006/compatibility" spid="_x0000_s34823"/>
          </a:graphicData>
        </a:graphic>
      </p:graphicFrame>
      <p:sp>
        <p:nvSpPr>
          <p:cNvPr id="34832" name="AutoShape 17"/>
          <p:cNvSpPr>
            <a:spLocks noChangeArrowheads="1"/>
          </p:cNvSpPr>
          <p:nvPr/>
        </p:nvSpPr>
        <p:spPr bwMode="auto">
          <a:xfrm rot="2170886">
            <a:off x="2787650" y="2232025"/>
            <a:ext cx="485775" cy="2790825"/>
          </a:xfrm>
          <a:prstGeom prst="upDownArrow">
            <a:avLst>
              <a:gd name="adj1" fmla="val 50000"/>
              <a:gd name="adj2" fmla="val 11490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88913"/>
            <a:ext cx="6870700" cy="755650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chemeClr val="tx2"/>
                </a:solidFill>
              </a:rPr>
              <a:t>Модель интеграции образовательных областей</a:t>
            </a:r>
            <a:r>
              <a:rPr lang="ru-RU" sz="3200" smtClean="0"/>
              <a:t> 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-1253948" y="887471"/>
          <a:ext cx="12088193" cy="5955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b="1" i="1" smtClean="0">
                <a:solidFill>
                  <a:schemeClr val="folHlink"/>
                </a:solidFill>
              </a:rPr>
              <a:t>Показатели развития интегративного качества «Любознательный, активный»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16113"/>
            <a:ext cx="7696200" cy="3657600"/>
          </a:xfrm>
        </p:spPr>
        <p:txBody>
          <a:bodyPr/>
          <a:lstStyle/>
          <a:p>
            <a:r>
              <a:rPr lang="ru-RU" sz="2800" smtClean="0"/>
              <a:t>Познавательные интересы</a:t>
            </a:r>
          </a:p>
          <a:p>
            <a:r>
              <a:rPr lang="ru-RU" sz="2800" smtClean="0"/>
              <a:t>Познавательные вопросы</a:t>
            </a:r>
          </a:p>
          <a:p>
            <a:r>
              <a:rPr lang="ru-RU" sz="2800" smtClean="0"/>
              <a:t>Познавательное экспериментирование</a:t>
            </a:r>
          </a:p>
          <a:p>
            <a:r>
              <a:rPr lang="ru-RU" sz="2800" smtClean="0"/>
              <a:t>Самостоятельность</a:t>
            </a:r>
          </a:p>
          <a:p>
            <a:r>
              <a:rPr lang="ru-RU" sz="2800" smtClean="0"/>
              <a:t>Обращение за помощью взрослому</a:t>
            </a:r>
          </a:p>
          <a:p>
            <a:r>
              <a:rPr lang="ru-RU" sz="2800" smtClean="0"/>
              <a:t>Участие в образовательном процессе</a:t>
            </a:r>
          </a:p>
          <a:p>
            <a:pPr>
              <a:buFontTx/>
              <a:buNone/>
            </a:pPr>
            <a:endParaRPr lang="ru-RU" sz="16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5"/>
          <p:cNvSpPr txBox="1">
            <a:spLocks noChangeArrowheads="1"/>
          </p:cNvSpPr>
          <p:nvPr/>
        </p:nvSpPr>
        <p:spPr bwMode="auto">
          <a:xfrm>
            <a:off x="539750" y="404813"/>
            <a:ext cx="6911975" cy="476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ru-RU"/>
              <a:t>Тематическое планирование «Ручной труд» в среднем возрастной группе(4-5 лет)</a:t>
            </a:r>
          </a:p>
          <a:p>
            <a:pPr marL="342900" indent="-342900">
              <a:spcBef>
                <a:spcPct val="50000"/>
              </a:spcBef>
            </a:pPr>
            <a:r>
              <a:rPr lang="en-GB"/>
              <a:t>I </a:t>
            </a:r>
            <a:r>
              <a:rPr lang="ru-RU"/>
              <a:t>квартал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«Цыплята на лужайке»-материал ватные диски  , клейстер, пластелин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«Забавные игрушки»-бумага , клей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«Фартуки для зайчиков- цветной картон , ткань, тесьма , клей</a:t>
            </a:r>
          </a:p>
          <a:p>
            <a:pPr marL="342900" indent="-342900">
              <a:spcBef>
                <a:spcPct val="50000"/>
              </a:spcBef>
            </a:pPr>
            <a:r>
              <a:rPr lang="en-GB"/>
              <a:t>II </a:t>
            </a:r>
            <a:r>
              <a:rPr lang="ru-RU"/>
              <a:t>квартал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«Снежки»-вата клейстер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«Снегурочка»-коробка из под йогурта, фольга, бумага , клей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«Снежинки» макаронные изделия и клей пистолет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5"/>
          <p:cNvSpPr>
            <a:spLocks noChangeArrowheads="1"/>
          </p:cNvSpPr>
          <p:nvPr/>
        </p:nvSpPr>
        <p:spPr bwMode="auto">
          <a:xfrm>
            <a:off x="250825" y="333375"/>
            <a:ext cx="76327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/>
              <a:t>Тематическое планирование «Ручной труд» </a:t>
            </a:r>
            <a:endParaRPr lang="en-GB"/>
          </a:p>
          <a:p>
            <a:pPr marL="342900" indent="-342900" algn="ctr"/>
            <a:r>
              <a:rPr lang="ru-RU"/>
              <a:t>в среднем возрастной группе(4-5 лет)</a:t>
            </a:r>
            <a:endParaRPr lang="en-GB"/>
          </a:p>
          <a:p>
            <a:pPr marL="342900" indent="-342900"/>
            <a:r>
              <a:rPr lang="en-GB"/>
              <a:t>III </a:t>
            </a:r>
            <a:r>
              <a:rPr lang="ru-RU"/>
              <a:t>квартал</a:t>
            </a:r>
          </a:p>
          <a:p>
            <a:pPr marL="342900" indent="-342900"/>
            <a:endParaRPr lang="ru-RU"/>
          </a:p>
          <a:p>
            <a:pPr marL="342900" indent="-342900">
              <a:buFontTx/>
              <a:buAutoNum type="arabicPeriod"/>
            </a:pPr>
            <a:r>
              <a:rPr lang="ru-RU"/>
              <a:t>«Кот и пес» -спичечные коробки цветная бумага</a:t>
            </a:r>
          </a:p>
          <a:p>
            <a:pPr marL="342900" indent="-342900">
              <a:buFontTx/>
              <a:buAutoNum type="arabicPeriod"/>
            </a:pPr>
            <a:r>
              <a:rPr lang="ru-RU"/>
              <a:t>«Папочке любимому»- пластилин </a:t>
            </a:r>
          </a:p>
          <a:p>
            <a:pPr marL="342900" indent="-342900">
              <a:buFontTx/>
              <a:buAutoNum type="arabicPeriod"/>
            </a:pPr>
            <a:r>
              <a:rPr lang="ru-RU"/>
              <a:t>«Подарок маме»-пшено, клей </a:t>
            </a:r>
          </a:p>
          <a:p>
            <a:pPr marL="342900" indent="-342900">
              <a:buFontTx/>
              <a:buAutoNum type="arabicPeriod"/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915</TotalTime>
  <Words>609</Words>
  <Application>Microsoft Office PowerPoint</Application>
  <PresentationFormat>On-screen Show (4:3)</PresentationFormat>
  <Paragraphs>110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Comic Sans MS</vt:lpstr>
      <vt:lpstr>Arial</vt:lpstr>
      <vt:lpstr>Calibri</vt:lpstr>
      <vt:lpstr>Charlemagne Std</vt:lpstr>
      <vt:lpstr>Пастель</vt:lpstr>
      <vt:lpstr>Пастель</vt:lpstr>
      <vt:lpstr>Слайд 1</vt:lpstr>
      <vt:lpstr>Слайд 2</vt:lpstr>
      <vt:lpstr>Слайд 3</vt:lpstr>
      <vt:lpstr>ЭТАПЫ ПРОЕКТА проект реализуется 1 год  ( с август 2013г по май 2014) </vt:lpstr>
      <vt:lpstr>Модель взаимодействия участников проекта </vt:lpstr>
      <vt:lpstr>Модель интеграции образовательных областей </vt:lpstr>
      <vt:lpstr>Показатели развития интегративного качества «Любознательный, активный»</vt:lpstr>
      <vt:lpstr>Слайд 8</vt:lpstr>
      <vt:lpstr>Слайд 9</vt:lpstr>
      <vt:lpstr>Работа с бумагой </vt:lpstr>
      <vt:lpstr>Работа с ватой</vt:lpstr>
      <vt:lpstr>Работа с природным материалом </vt:lpstr>
      <vt:lpstr>Слайд 13</vt:lpstr>
      <vt:lpstr>Слайд 14</vt:lpstr>
      <vt:lpstr>Слайд 15</vt:lpstr>
      <vt:lpstr>Практическая значимость </vt:lpstr>
      <vt:lpstr>Слайд 17</vt:lpstr>
      <vt:lpstr>Вывод </vt:lpstr>
      <vt:lpstr>Слайд 19</vt:lpstr>
    </vt:vector>
  </TitlesOfParts>
  <Company>Mi5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Q</dc:creator>
  <cp:lastModifiedBy>Admin</cp:lastModifiedBy>
  <cp:revision>66</cp:revision>
  <dcterms:created xsi:type="dcterms:W3CDTF">2013-05-04T13:02:14Z</dcterms:created>
  <dcterms:modified xsi:type="dcterms:W3CDTF">2013-12-13T15:24:20Z</dcterms:modified>
</cp:coreProperties>
</file>