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476672"/>
            <a:ext cx="8928992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Учимся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ориентироваться </a:t>
            </a:r>
          </a:p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играя!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Фсук\Pictures\203967c949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6" t="10396" r="52677" b="10282"/>
          <a:stretch/>
        </p:blipFill>
        <p:spPr bwMode="auto">
          <a:xfrm>
            <a:off x="107504" y="3031429"/>
            <a:ext cx="2509224" cy="373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Фсук\Pictures\203967c9490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8136" r="2707" b="13899"/>
          <a:stretch/>
        </p:blipFill>
        <p:spPr bwMode="auto">
          <a:xfrm flipH="1">
            <a:off x="6602752" y="3263426"/>
            <a:ext cx="2510159" cy="3267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&amp;Vcy;&amp;iecy;&amp;scy;&amp;iecy;&amp;lcy;&amp;acy;&amp;yacy; &amp;icy;&amp;gcy;&amp;rcy;&amp;acy; &amp;dcy;&amp;lcy;&amp;yacy; &amp;dcy;&amp;iecy;&amp;tcy;&amp;iecy;&amp;jcy; &amp;Ncy;&amp;acy;&amp;jcy;&amp;dcy;&amp;icy; &amp;kcy;&amp;lcy;&amp;acy;&amp;dcy; &amp;Ocy;&amp;Tcy;&amp;Mcy;&amp;IEcy;&amp;CHcy;&amp;Acy;&amp;IEcy;&amp;Mcy; &amp;Pcy;&amp;Rcy;&amp;Acy;&amp;Zcy;&amp;Dcy;&amp;Ncy;&amp;Icy;&amp;Kcy;&amp;Icy; &amp;Dcy;&amp;Ocy;&amp;Mcy;&amp;Acy;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5678"/>
            <a:ext cx="3384376" cy="29556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08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ольцо 6"/>
          <p:cNvSpPr/>
          <p:nvPr/>
        </p:nvSpPr>
        <p:spPr>
          <a:xfrm>
            <a:off x="1043608" y="536838"/>
            <a:ext cx="2045054" cy="1956058"/>
          </a:xfrm>
          <a:prstGeom prst="donut">
            <a:avLst>
              <a:gd name="adj" fmla="val 94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1036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ольцо 9"/>
          <p:cNvSpPr/>
          <p:nvPr/>
        </p:nvSpPr>
        <p:spPr>
          <a:xfrm>
            <a:off x="1043608" y="4277663"/>
            <a:ext cx="2045054" cy="1956058"/>
          </a:xfrm>
          <a:prstGeom prst="donut">
            <a:avLst>
              <a:gd name="adj" fmla="val 944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>
            <a:off x="6444208" y="4365104"/>
            <a:ext cx="2045054" cy="1956058"/>
          </a:xfrm>
          <a:prstGeom prst="donut">
            <a:avLst>
              <a:gd name="adj" fmla="val 944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6444208" y="540221"/>
            <a:ext cx="2045054" cy="1956058"/>
          </a:xfrm>
          <a:prstGeom prst="donut">
            <a:avLst>
              <a:gd name="adj" fmla="val 9444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3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35496" y="3570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1036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877272"/>
            <a:ext cx="7560840" cy="1440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3212976"/>
            <a:ext cx="144016" cy="194421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3212976"/>
            <a:ext cx="144016" cy="194421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52320" y="3212976"/>
            <a:ext cx="144016" cy="194421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2483768" y="4797152"/>
            <a:ext cx="360040" cy="1080120"/>
          </a:xfrm>
          <a:prstGeom prst="up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/>
        </p:nvGrpSpPr>
        <p:grpSpPr>
          <a:xfrm>
            <a:off x="3761910" y="284151"/>
            <a:ext cx="1332148" cy="1188132"/>
            <a:chOff x="3995936" y="404664"/>
            <a:chExt cx="2664296" cy="2376264"/>
          </a:xfrm>
        </p:grpSpPr>
        <p:sp>
          <p:nvSpPr>
            <p:cNvPr id="20" name="Овал 19"/>
            <p:cNvSpPr/>
            <p:nvPr/>
          </p:nvSpPr>
          <p:spPr>
            <a:xfrm>
              <a:off x="3995936" y="404664"/>
              <a:ext cx="2664296" cy="2376264"/>
            </a:xfrm>
            <a:prstGeom prst="ellipse">
              <a:avLst/>
            </a:prstGeom>
            <a:solidFill>
              <a:srgbClr val="FFFFCC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4572000" y="1196752"/>
              <a:ext cx="432048" cy="3960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580112" y="1195044"/>
              <a:ext cx="432048" cy="3960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Арка 22"/>
            <p:cNvSpPr/>
            <p:nvPr/>
          </p:nvSpPr>
          <p:spPr>
            <a:xfrm rot="10800000">
              <a:off x="5004048" y="1988840"/>
              <a:ext cx="576064" cy="360040"/>
            </a:xfrm>
            <a:prstGeom prst="blockArc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4716016" y="1458635"/>
              <a:ext cx="144016" cy="98157"/>
            </a:xfrm>
            <a:prstGeom prst="ellipse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724128" y="1458635"/>
              <a:ext cx="144016" cy="98157"/>
            </a:xfrm>
            <a:prstGeom prst="ellipse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ятно 2 25"/>
            <p:cNvSpPr/>
            <p:nvPr/>
          </p:nvSpPr>
          <p:spPr>
            <a:xfrm>
              <a:off x="4391980" y="404664"/>
              <a:ext cx="1800200" cy="648072"/>
            </a:xfrm>
            <a:prstGeom prst="irregularSeal2">
              <a:avLst/>
            </a:prstGeom>
            <a:gradFill flip="none" rotWithShape="1">
              <a:gsLst>
                <a:gs pos="0">
                  <a:schemeClr val="bg2">
                    <a:lumMod val="10000"/>
                    <a:tint val="66000"/>
                    <a:satMod val="160000"/>
                  </a:schemeClr>
                </a:gs>
                <a:gs pos="50000">
                  <a:schemeClr val="bg2">
                    <a:lumMod val="10000"/>
                    <a:tint val="44500"/>
                    <a:satMod val="160000"/>
                  </a:schemeClr>
                </a:gs>
                <a:gs pos="100000">
                  <a:schemeClr val="bg2">
                    <a:lumMod val="1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flipV="1">
              <a:off x="5184068" y="1695534"/>
              <a:ext cx="288032" cy="252028"/>
            </a:xfrm>
            <a:prstGeom prst="triangle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686391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504" y="476672"/>
            <a:ext cx="892899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Играйте с удовольствием!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Фсук\Pictures\203967c9490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6" t="10396" r="52677" b="10282"/>
          <a:stretch/>
        </p:blipFill>
        <p:spPr bwMode="auto">
          <a:xfrm>
            <a:off x="107504" y="3031429"/>
            <a:ext cx="2509224" cy="3731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Фсук\Pictures\203967c9490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8136" r="2707" b="13899"/>
          <a:stretch/>
        </p:blipFill>
        <p:spPr bwMode="auto">
          <a:xfrm flipH="1">
            <a:off x="6602752" y="3263426"/>
            <a:ext cx="2510159" cy="32679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&amp;Vcy;&amp;iecy;&amp;scy;&amp;iecy;&amp;lcy;&amp;acy;&amp;yacy; &amp;icy;&amp;gcy;&amp;rcy;&amp;acy; &amp;dcy;&amp;lcy;&amp;yacy; &amp;dcy;&amp;iecy;&amp;tcy;&amp;iecy;&amp;jcy; &amp;Ncy;&amp;acy;&amp;jcy;&amp;dcy;&amp;icy; &amp;kcy;&amp;lcy;&amp;acy;&amp;dcy; &amp;Ocy;&amp;Tcy;&amp;Mcy;&amp;IEcy;&amp;CHcy;&amp;Acy;&amp;IEcy;&amp;Mcy; &amp;Pcy;&amp;Rcy;&amp;Acy;&amp;Zcy;&amp;Dcy;&amp;Ncy;&amp;Icy;&amp;Kcy;&amp;Icy; &amp;Dcy;&amp;Ocy;&amp;Mcy;&amp;Acy;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5678"/>
            <a:ext cx="3384376" cy="29556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08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Пространственная ориентировка </a:t>
            </a:r>
            <a:r>
              <a:rPr lang="ru-RU" sz="3600" b="1" dirty="0"/>
              <a:t>— это способность человека в каждый данный момент правильно представлять себе пространственное соотношение окружающих предметов и свое положение относительно каждого из них </a:t>
            </a:r>
            <a:endParaRPr lang="ru-RU" sz="3600" b="1" dirty="0" smtClean="0"/>
          </a:p>
          <a:p>
            <a:pPr algn="r"/>
            <a:r>
              <a:rPr lang="ru-RU" sz="3600" b="1" dirty="0" smtClean="0"/>
              <a:t>(</a:t>
            </a:r>
            <a:r>
              <a:rPr lang="ru-RU" sz="3600" b="1" dirty="0"/>
              <a:t>Сверлов В.С.).</a:t>
            </a:r>
          </a:p>
        </p:txBody>
      </p:sp>
    </p:spTree>
    <p:extLst>
      <p:ext uri="{BB962C8B-B14F-4D97-AF65-F5344CB8AC3E}">
        <p14:creationId xmlns="" xmlns:p14="http://schemas.microsoft.com/office/powerpoint/2010/main" val="22871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Здесь </a:t>
            </a:r>
            <a:r>
              <a:rPr lang="ru-RU" sz="2400" dirty="0"/>
              <a:t>необходимо создать представление детей о себе, как о пространственном теле, являющемся точкой отсчета при ориентировке в направлениях.</a:t>
            </a:r>
            <a:br>
              <a:rPr lang="ru-RU" sz="2400" dirty="0"/>
            </a:br>
            <a:r>
              <a:rPr lang="ru-RU" sz="2400" dirty="0"/>
              <a:t>Учить детей ориентироваться в окружающем пространстве, четко дифференцировать основные направления пространства, словесно обозначать их соответствующими терминами (справа –направо, слева – налево).</a:t>
            </a:r>
            <a:br>
              <a:rPr lang="ru-RU" sz="2400" dirty="0"/>
            </a:br>
            <a:r>
              <a:rPr lang="ru-RU" sz="2400" dirty="0"/>
              <a:t>Развивать умения детей передвигаться в названном направлении по ориентирам и без них, сохранять и изменять направления движения.</a:t>
            </a:r>
            <a:br>
              <a:rPr lang="ru-RU" sz="2400" dirty="0"/>
            </a:br>
            <a:r>
              <a:rPr lang="ru-RU" sz="2400" dirty="0"/>
              <a:t>Учить понимать и активно использовать в речи обозначения направления движений (вверх, вниз, вперед, назад, налево, направо, между, рядом, напротив, за, перед).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26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Ориентировка 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«от себя»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58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428604"/>
            <a:ext cx="82153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Игра «Мячик прыгает по мне — по груди и по спине»</a:t>
            </a:r>
          </a:p>
          <a:p>
            <a:r>
              <a:rPr lang="ru-RU" sz="2400" u="sng" dirty="0" smtClean="0">
                <a:solidFill>
                  <a:schemeClr val="bg1"/>
                </a:solidFill>
              </a:rPr>
              <a:t>Цель: </a:t>
            </a:r>
            <a:r>
              <a:rPr lang="ru-RU" sz="2400" dirty="0" smtClean="0">
                <a:solidFill>
                  <a:schemeClr val="bg1"/>
                </a:solidFill>
              </a:rPr>
              <a:t>закрепление ориентированности ребенка в собственном теле и в пространстве (справа — слева, впереди — сзади), закрепление употребления предлогов.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Оборудование: мячи, сшитые из ткани, теннисные мячи.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Ход игры. Дети выполняют задания по инструкции.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Педагог: </a:t>
            </a:r>
            <a:r>
              <a:rPr lang="ru-RU" sz="2400" i="1" dirty="0" smtClean="0">
                <a:solidFill>
                  <a:schemeClr val="bg1"/>
                </a:solidFill>
              </a:rPr>
              <a:t>В правую руку свой мячик возьми,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               Над </a:t>
            </a:r>
            <a:r>
              <a:rPr lang="ru-RU" sz="2400" i="1" dirty="0" smtClean="0">
                <a:solidFill>
                  <a:schemeClr val="bg1"/>
                </a:solidFill>
              </a:rPr>
              <a:t>головою его подними.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               И </a:t>
            </a:r>
            <a:r>
              <a:rPr lang="ru-RU" sz="2400" i="1" dirty="0" smtClean="0">
                <a:solidFill>
                  <a:schemeClr val="bg1"/>
                </a:solidFill>
              </a:rPr>
              <a:t>перед грудью его подержи.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               К </a:t>
            </a:r>
            <a:r>
              <a:rPr lang="ru-RU" sz="2400" i="1" dirty="0" smtClean="0">
                <a:solidFill>
                  <a:schemeClr val="bg1"/>
                </a:solidFill>
              </a:rPr>
              <a:t>левой ступне не спеша положи.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               За </a:t>
            </a:r>
            <a:r>
              <a:rPr lang="ru-RU" sz="2400" i="1" dirty="0" smtClean="0">
                <a:solidFill>
                  <a:schemeClr val="bg1"/>
                </a:solidFill>
              </a:rPr>
              <a:t>спину спрячь и затылка коснись.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               Руку </a:t>
            </a:r>
            <a:r>
              <a:rPr lang="ru-RU" sz="2400" i="1" dirty="0" smtClean="0">
                <a:solidFill>
                  <a:schemeClr val="bg1"/>
                </a:solidFill>
              </a:rPr>
              <a:t>смени и другим улыбнись.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               Правого </a:t>
            </a:r>
            <a:r>
              <a:rPr lang="ru-RU" sz="2400" i="1" dirty="0" smtClean="0">
                <a:solidFill>
                  <a:schemeClr val="bg1"/>
                </a:solidFill>
              </a:rPr>
              <a:t>плечика мячик коснется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               И </a:t>
            </a:r>
            <a:r>
              <a:rPr lang="ru-RU" sz="2400" i="1" dirty="0" smtClean="0">
                <a:solidFill>
                  <a:schemeClr val="bg1"/>
                </a:solidFill>
              </a:rPr>
              <a:t>ненадолго за спину вернется.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</a:rPr>
              <a:t>               С </a:t>
            </a:r>
            <a:r>
              <a:rPr lang="ru-RU" sz="2400" i="1" dirty="0" smtClean="0">
                <a:solidFill>
                  <a:schemeClr val="bg1"/>
                </a:solidFill>
              </a:rPr>
              <a:t>голени правой да к левой ступне,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                Да </a:t>
            </a:r>
            <a:r>
              <a:rPr lang="ru-RU" sz="2400" i="1" dirty="0" smtClean="0">
                <a:solidFill>
                  <a:schemeClr val="bg1"/>
                </a:solidFill>
              </a:rPr>
              <a:t>на живот — не запутаться б мне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357166"/>
            <a:ext cx="79296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FFFF00"/>
                </a:solidFill>
              </a:rPr>
              <a:t>Игра «Вратарь»</a:t>
            </a:r>
          </a:p>
          <a:p>
            <a:r>
              <a:rPr lang="ru-RU" sz="2400" u="sng" dirty="0" smtClean="0">
                <a:solidFill>
                  <a:schemeClr val="bg1"/>
                </a:solidFill>
              </a:rPr>
              <a:t>Цель:</a:t>
            </a:r>
            <a:r>
              <a:rPr lang="ru-RU" sz="2400" dirty="0" smtClean="0">
                <a:solidFill>
                  <a:schemeClr val="bg1"/>
                </a:solidFill>
              </a:rPr>
              <a:t> закрепление ориентированности ребенка в правой и левой сторонах, развитие быстроты реакции, точности движения.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Ход игры: Взрослый бросает мяч ребенку, одновременно предупреждая ребенка, куда должен лететь мяч. Ребенок должен сделать вратарское движение в заданном направлении.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Ребенок: Вратарем зовусь не зря: Мяч всегда поймаю я.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педагог: Раз, два, три — Справа (слева, прямо) мяч, смотри!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gradFill flip="none" rotWithShape="1">
            <a:gsLst>
              <a:gs pos="0">
                <a:srgbClr val="9900CC">
                  <a:shade val="30000"/>
                  <a:satMod val="115000"/>
                </a:srgbClr>
              </a:gs>
              <a:gs pos="50000">
                <a:srgbClr val="9900CC">
                  <a:shade val="67500"/>
                  <a:satMod val="115000"/>
                </a:srgbClr>
              </a:gs>
              <a:gs pos="100000">
                <a:srgbClr val="9900CC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357166"/>
            <a:ext cx="80724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</a:rPr>
              <a:t>Примерные схемы построений</a:t>
            </a:r>
            <a:endParaRPr lang="ru-RU" sz="2800" b="1" dirty="0" smtClean="0">
              <a:solidFill>
                <a:srgbClr val="FFFF00"/>
              </a:solidFill>
            </a:endParaRPr>
          </a:p>
          <a:p>
            <a:r>
              <a:rPr lang="ru-RU" sz="2400" u="sng" dirty="0" smtClean="0">
                <a:solidFill>
                  <a:schemeClr val="bg1"/>
                </a:solidFill>
              </a:rPr>
              <a:t>Цель: </a:t>
            </a:r>
            <a:r>
              <a:rPr lang="ru-RU" sz="2400" dirty="0" smtClean="0">
                <a:solidFill>
                  <a:schemeClr val="bg1"/>
                </a:solidFill>
              </a:rPr>
              <a:t>закреплять умение ориентироваться в пространстве, работать со схемами.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i="1" dirty="0" smtClean="0">
                <a:solidFill>
                  <a:schemeClr val="bg1"/>
                </a:solidFill>
              </a:rPr>
              <a:t>Условные обозначения: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- встают мальчики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- девочки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           - мальчики с девочками вместе  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7158" y="2428868"/>
            <a:ext cx="57150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7158" y="2855908"/>
            <a:ext cx="57150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158" y="3214686"/>
            <a:ext cx="571504" cy="15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43608" y="1268760"/>
            <a:ext cx="66247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043608" y="4941168"/>
            <a:ext cx="662473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Рамка 6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1036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75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11560" y="476672"/>
            <a:ext cx="7776864" cy="56886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55576" y="692696"/>
            <a:ext cx="7344816" cy="547260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Рамка 7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1036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4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1043608" y="5562610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1943708" y="4345140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2591780" y="5562610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4247964" y="5562610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5796136" y="5562610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7236296" y="5590585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извлечение 9"/>
          <p:cNvSpPr/>
          <p:nvPr/>
        </p:nvSpPr>
        <p:spPr>
          <a:xfrm>
            <a:off x="5796136" y="2706359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4309481" y="2706359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извлечение 11"/>
          <p:cNvSpPr/>
          <p:nvPr/>
        </p:nvSpPr>
        <p:spPr>
          <a:xfrm>
            <a:off x="2809463" y="2706359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1043608" y="2706359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588224" y="4345140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извлечение 14"/>
          <p:cNvSpPr/>
          <p:nvPr/>
        </p:nvSpPr>
        <p:spPr>
          <a:xfrm>
            <a:off x="5127181" y="4344702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извлечение 15"/>
          <p:cNvSpPr/>
          <p:nvPr/>
        </p:nvSpPr>
        <p:spPr>
          <a:xfrm>
            <a:off x="3599892" y="4344702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извлечение 16"/>
          <p:cNvSpPr/>
          <p:nvPr/>
        </p:nvSpPr>
        <p:spPr>
          <a:xfrm>
            <a:off x="1975165" y="1340768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извлечение 17"/>
          <p:cNvSpPr/>
          <p:nvPr/>
        </p:nvSpPr>
        <p:spPr>
          <a:xfrm>
            <a:off x="3707904" y="1340768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извлечение 18"/>
          <p:cNvSpPr/>
          <p:nvPr/>
        </p:nvSpPr>
        <p:spPr>
          <a:xfrm>
            <a:off x="6603738" y="1340768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звлечение 19"/>
          <p:cNvSpPr/>
          <p:nvPr/>
        </p:nvSpPr>
        <p:spPr>
          <a:xfrm>
            <a:off x="5101351" y="1340768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извлечение 20"/>
          <p:cNvSpPr/>
          <p:nvPr/>
        </p:nvSpPr>
        <p:spPr>
          <a:xfrm>
            <a:off x="7295464" y="2706359"/>
            <a:ext cx="648072" cy="720080"/>
          </a:xfrm>
          <a:prstGeom prst="flowChartExtra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/>
        </p:nvSpPr>
        <p:spPr>
          <a:xfrm>
            <a:off x="107504" y="116632"/>
            <a:ext cx="8928992" cy="6624736"/>
          </a:xfrm>
          <a:prstGeom prst="frame">
            <a:avLst>
              <a:gd name="adj1" fmla="val 1036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4168658" y="326223"/>
            <a:ext cx="1134126" cy="979473"/>
            <a:chOff x="3995936" y="404664"/>
            <a:chExt cx="2664296" cy="2376264"/>
          </a:xfrm>
        </p:grpSpPr>
        <p:sp>
          <p:nvSpPr>
            <p:cNvPr id="24" name="Овал 23"/>
            <p:cNvSpPr/>
            <p:nvPr/>
          </p:nvSpPr>
          <p:spPr>
            <a:xfrm>
              <a:off x="3995936" y="404664"/>
              <a:ext cx="2664296" cy="2376264"/>
            </a:xfrm>
            <a:prstGeom prst="ellipse">
              <a:avLst/>
            </a:prstGeom>
            <a:solidFill>
              <a:srgbClr val="FFFFCC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572000" y="1196752"/>
              <a:ext cx="432048" cy="3960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580112" y="1195044"/>
              <a:ext cx="432048" cy="396044"/>
            </a:xfrm>
            <a:prstGeom prst="ellips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Арка 26"/>
            <p:cNvSpPr/>
            <p:nvPr/>
          </p:nvSpPr>
          <p:spPr>
            <a:xfrm rot="10800000">
              <a:off x="5004048" y="1988840"/>
              <a:ext cx="576064" cy="360040"/>
            </a:xfrm>
            <a:prstGeom prst="blockArc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4716016" y="1458635"/>
              <a:ext cx="144016" cy="98157"/>
            </a:xfrm>
            <a:prstGeom prst="ellipse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5724128" y="1458635"/>
              <a:ext cx="144016" cy="98157"/>
            </a:xfrm>
            <a:prstGeom prst="ellipse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ятно 2 29"/>
            <p:cNvSpPr/>
            <p:nvPr/>
          </p:nvSpPr>
          <p:spPr>
            <a:xfrm>
              <a:off x="4391980" y="404664"/>
              <a:ext cx="1800200" cy="648072"/>
            </a:xfrm>
            <a:prstGeom prst="irregularSeal2">
              <a:avLst/>
            </a:prstGeom>
            <a:gradFill flip="none" rotWithShape="1">
              <a:gsLst>
                <a:gs pos="0">
                  <a:schemeClr val="bg2">
                    <a:lumMod val="10000"/>
                    <a:tint val="66000"/>
                    <a:satMod val="160000"/>
                  </a:schemeClr>
                </a:gs>
                <a:gs pos="50000">
                  <a:schemeClr val="bg2">
                    <a:lumMod val="10000"/>
                    <a:tint val="44500"/>
                    <a:satMod val="160000"/>
                  </a:schemeClr>
                </a:gs>
                <a:gs pos="100000">
                  <a:schemeClr val="bg2">
                    <a:lumMod val="1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 flipV="1">
              <a:off x="5184068" y="1695534"/>
              <a:ext cx="288032" cy="252028"/>
            </a:xfrm>
            <a:prstGeom prst="triangle">
              <a:avLst/>
            </a:prstGeom>
            <a:solidFill>
              <a:srgbClr val="FFCC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99952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114</Words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HZ2</cp:lastModifiedBy>
  <cp:revision>3</cp:revision>
  <dcterms:modified xsi:type="dcterms:W3CDTF">2014-12-29T12:02:17Z</dcterms:modified>
</cp:coreProperties>
</file>