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7" r:id="rId2"/>
    <p:sldId id="300" r:id="rId3"/>
    <p:sldId id="318" r:id="rId4"/>
    <p:sldId id="351" r:id="rId5"/>
    <p:sldId id="352" r:id="rId6"/>
    <p:sldId id="323" r:id="rId7"/>
    <p:sldId id="347" r:id="rId8"/>
    <p:sldId id="361" r:id="rId9"/>
    <p:sldId id="325" r:id="rId10"/>
    <p:sldId id="355" r:id="rId11"/>
    <p:sldId id="326" r:id="rId12"/>
    <p:sldId id="356" r:id="rId13"/>
    <p:sldId id="358" r:id="rId14"/>
    <p:sldId id="330" r:id="rId15"/>
    <p:sldId id="353" r:id="rId16"/>
    <p:sldId id="304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FF99"/>
    <a:srgbClr val="003300"/>
    <a:srgbClr val="F64242"/>
    <a:srgbClr val="800080"/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60"/>
  </p:normalViewPr>
  <p:slideViewPr>
    <p:cSldViewPr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39DCC-C129-4D28-9B5B-D9BE1F9A582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муниципальное дошкольное образовательное учреждение детский сад компенсирующего вида №62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194A3-7654-4A1B-BF1D-AE2852788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726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9311-DCD0-4B69-9E5D-FD66BD7F2807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муниципальное дошкольное образовательное учреждение детский сад компенсирующего вида №62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5CDED-AD64-49B6-A028-CE4741754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088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5CDED-AD64-49B6-A028-CE474175408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муниципальное дошкольное образовательное учреждение детский сад компенсирующего вида №62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8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11FB-0D95-4DED-9CFE-A25F75C4F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82756-E392-4EEE-B4B3-43F0BFBDE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152D-1658-4212-80E8-59BD4BA0C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F434-4663-43A1-B954-69ADBEBD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535D-5090-4D7B-91B1-C2B970D71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9A4A-E8AD-4D62-B6F6-894E3E757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6BC5-5A7E-4373-805D-51E63D05E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8BC4-53E6-4275-8B33-EB0816D49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28B4-A234-4D12-A268-1C202BBC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1953-3CD9-4A71-8626-ACB3C7CAD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942C-E3DF-41D3-B3A5-4B21FE057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5BB6-B102-4506-B366-AC65E271E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B1F66A-196C-450C-B391-B6E4C13D6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381000"/>
          </a:xfrm>
        </p:spPr>
        <p:txBody>
          <a:bodyPr/>
          <a:lstStyle/>
          <a:p>
            <a:pPr eaLnBrk="1" hangingPunct="1"/>
            <a:r>
              <a:rPr lang="ru-RU" sz="1400" dirty="0" smtClean="0">
                <a:solidFill>
                  <a:srgbClr val="0000FF"/>
                </a:solidFill>
              </a:rPr>
              <a:t>муниципальное бюджетное дошкольное образовательное учреждение детский сад №62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Организация физкультурно-оздоровительной 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работы с дошкольниками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в МБДОУ детского сада  №62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«Маленький дом большого здоровья»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(опыт работы)</a:t>
            </a:r>
          </a:p>
          <a:p>
            <a:pPr algn="ctr" eaLnBrk="1" hangingPunct="1">
              <a:buFontTx/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 algn="r" eaLnBrk="1" hangingPunct="1">
              <a:buFontTx/>
              <a:buNone/>
            </a:pP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Заведующий </a:t>
            </a:r>
            <a:r>
              <a:rPr lang="ru-RU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Цаперник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И.Г.</a:t>
            </a:r>
            <a:b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Зам.зав. по </a:t>
            </a:r>
            <a:r>
              <a:rPr lang="ru-RU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ВиМР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Бачурина О.Н. 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Инструктор по физической 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культуре </a:t>
            </a:r>
            <a:r>
              <a:rPr lang="ru-RU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Богатырева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И.Б. </a:t>
            </a:r>
            <a:b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ctr" eaLnBrk="1" hangingPunct="1">
              <a:buFontTx/>
              <a:buNone/>
            </a:pPr>
            <a:endParaRPr lang="ru-RU" sz="1400" b="1" dirty="0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г.Новочеркасск</a:t>
            </a:r>
          </a:p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2014г.</a:t>
            </a:r>
          </a:p>
        </p:txBody>
      </p:sp>
      <p:pic>
        <p:nvPicPr>
          <p:cNvPr id="4" name="Рисунок 3" descr="DSC046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971800"/>
            <a:ext cx="3657600" cy="27432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77B0E-C20B-4115-B582-29E085739160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sz="1600" smtClean="0">
              <a:solidFill>
                <a:srgbClr val="0000FF"/>
              </a:solidFill>
              <a:latin typeface="Arial" charset="0"/>
            </a:endParaRPr>
          </a:p>
          <a:p>
            <a:pPr marL="342900" indent="-342900" algn="ctr"/>
            <a:endParaRPr lang="ru-RU" sz="1600" smtClean="0">
              <a:solidFill>
                <a:srgbClr val="0000FF"/>
              </a:solidFill>
              <a:latin typeface="Arial" charset="0"/>
            </a:endParaRPr>
          </a:p>
          <a:p>
            <a:pPr marL="342900" indent="-342900" algn="ctr"/>
            <a:endParaRPr lang="ru-RU" sz="1600" smtClean="0">
              <a:solidFill>
                <a:srgbClr val="0000FF"/>
              </a:solidFill>
              <a:latin typeface="Arial" charset="0"/>
            </a:endParaRPr>
          </a:p>
          <a:p>
            <a:pPr marL="342900" indent="-342900" algn="ctr"/>
            <a:endParaRPr lang="ru-RU" sz="1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4583" name="Рисунок 14" descr="SS1036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895599" cy="19050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5" name="Рисунок 17" descr="SS1036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2774924" cy="187642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9" name="Picture 3" descr="C:\Documents and Settings\User.COMP\Рабочий стол\Физкультпривет\фото 2\DSC006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850485" cy="19812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90" name="Picture 4" descr="C:\Documents and Settings\User.COMP\Рабочий стол\Физкультпривет\фото 2\DSC006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788355" cy="19812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Рисунок 11" descr="DSCN17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0"/>
            <a:ext cx="2844800" cy="21336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13" name="Рисунок 12" descr="SS10230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648200"/>
            <a:ext cx="2667000" cy="200025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24200" y="0"/>
            <a:ext cx="5867400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Спортивные праздники в детском саду – </a:t>
            </a:r>
            <a:r>
              <a:rPr lang="ru-RU" sz="1600" b="1" dirty="0" smtClean="0">
                <a:solidFill>
                  <a:srgbClr val="0000FF"/>
                </a:solidFill>
              </a:rPr>
              <a:t>окно в волнующий мир музыки, поэзии увлекательных игр и затей. Праздники являются своеобразной школой чувств ребенка, в которой он учиться радоваться, восторгаться, удивляться. Без праздника невозможно представить себе счастливого детства.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143000"/>
            <a:ext cx="3352800" cy="236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Кружок «Грация»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Цель работы кружка </a:t>
            </a:r>
            <a:r>
              <a:rPr lang="ru-RU" sz="1600" dirty="0" smtClean="0">
                <a:solidFill>
                  <a:srgbClr val="FF0000"/>
                </a:solidFill>
              </a:rPr>
              <a:t>: </a:t>
            </a:r>
            <a:r>
              <a:rPr lang="ru-RU" sz="1600" b="1" dirty="0" smtClean="0">
                <a:solidFill>
                  <a:srgbClr val="0000FF"/>
                </a:solidFill>
              </a:rPr>
              <a:t>Оздоровление дошкольников , формирование пластичности движений, чувства ритма посредством музыки.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413125" y="64611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/>
          </a:p>
        </p:txBody>
      </p:sp>
      <p:pic>
        <p:nvPicPr>
          <p:cNvPr id="11" name="Рисунок 16" descr="DSC023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2094706" cy="25908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Содержимое 8" descr="SS10048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667000" cy="2057400"/>
          </a:xfrm>
          <a:prstGeom prst="rect">
            <a:avLst/>
          </a:prstGeom>
          <a:noFill/>
          <a:ln w="222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6" name="Рисунок 15" descr="IMG_31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7" y="4038600"/>
            <a:ext cx="3054265" cy="2244602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18" name="Рисунок 17" descr="IMG_32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040" y="3962400"/>
            <a:ext cx="3183950" cy="232080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Горизонтальный пластический балет- </a:t>
            </a:r>
            <a:r>
              <a:rPr lang="ru-RU" sz="1600" b="1" dirty="0" smtClean="0">
                <a:solidFill>
                  <a:srgbClr val="0000FF"/>
                </a:solidFill>
              </a:rPr>
              <a:t>это новая форма физического воспитания, система оздоровления, спортивной тренировки и творческого самовыражения детей.</a:t>
            </a:r>
            <a:endParaRPr lang="ru-RU" sz="1600" dirty="0"/>
          </a:p>
        </p:txBody>
      </p:sp>
      <p:pic>
        <p:nvPicPr>
          <p:cNvPr id="13" name="Рисунок 12" descr="SS10514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295400"/>
            <a:ext cx="2590800" cy="19812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3429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«Путешествие дождевой капельки»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33478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«На балу у Осени»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633478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«На балу у Осени»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3429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«Таинственный космос»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Секция «Пионербол» -</a:t>
            </a:r>
            <a:r>
              <a:rPr lang="ru-RU" sz="2400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одной из форм физкультурно-оздоровительной работы  в детском саду является организация спортивной секции.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8" descr="DSC023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769577" cy="20574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Рисунок 21" descr="DSC023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666999"/>
            <a:ext cx="2286000" cy="298404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Рисунок 20" descr="DSC023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525712" cy="19812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1219201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Основная цель секционной работы: </a:t>
            </a:r>
            <a:r>
              <a:rPr lang="ru-RU" sz="1600" b="1" dirty="0" smtClean="0">
                <a:solidFill>
                  <a:srgbClr val="0000FF"/>
                </a:solidFill>
                <a:latin typeface="+mj-lt"/>
              </a:rPr>
              <a:t>«Приобщение детей к спорту». </a:t>
            </a:r>
          </a:p>
          <a:p>
            <a:endParaRPr lang="ru-RU" sz="1600" dirty="0"/>
          </a:p>
        </p:txBody>
      </p:sp>
      <p:pic>
        <p:nvPicPr>
          <p:cNvPr id="8" name="Рисунок 7" descr="DSC040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9200"/>
            <a:ext cx="3101388" cy="20574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9" name="Рисунок 8" descr="DSC0237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14800"/>
            <a:ext cx="2641600" cy="19812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6172200"/>
            <a:ext cx="252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Разминка тоже обязательна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Выполняй ее старательно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429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Такие разные мячи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400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Соревнования по Пионерболу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86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Друг веселый мячик мой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Ты всегда везде со мной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3352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Тренировка из разных исходных положений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08BC5-0A92-442A-8881-8634E590475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sz="1600">
              <a:solidFill>
                <a:srgbClr val="0000FF"/>
              </a:solidFill>
            </a:endParaRPr>
          </a:p>
          <a:p>
            <a:pPr marL="342900" indent="-342900" algn="ctr"/>
            <a:endParaRPr lang="ru-RU" sz="1600">
              <a:solidFill>
                <a:srgbClr val="0000FF"/>
              </a:solidFill>
            </a:endParaRPr>
          </a:p>
          <a:p>
            <a:pPr marL="342900" indent="-342900" algn="ctr"/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5124" name="WordArt 9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85800" y="6400800"/>
            <a:ext cx="2871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3217F9"/>
              </a:solidFill>
            </a:endParaRP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6286500" y="3214688"/>
            <a:ext cx="2714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FF"/>
                </a:solidFill>
              </a:rPr>
              <a:t> Упражнения на  </a:t>
            </a:r>
            <a:r>
              <a:rPr lang="ru-RU" sz="1400" b="1" dirty="0">
                <a:solidFill>
                  <a:srgbClr val="0000FF"/>
                </a:solidFill>
              </a:rPr>
              <a:t>развитие дыхания</a:t>
            </a:r>
          </a:p>
        </p:txBody>
      </p:sp>
      <p:sp>
        <p:nvSpPr>
          <p:cNvPr id="5127" name="TextBox 17"/>
          <p:cNvSpPr txBox="1">
            <a:spLocks noChangeArrowheads="1"/>
          </p:cNvSpPr>
          <p:nvPr/>
        </p:nvSpPr>
        <p:spPr bwMode="auto">
          <a:xfrm>
            <a:off x="3429000" y="3200400"/>
            <a:ext cx="24050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217F9"/>
                </a:solidFill>
              </a:rPr>
              <a:t>Упражнение с гимнастического ролика для активизации зрения</a:t>
            </a:r>
            <a:endParaRPr lang="ru-RU" sz="1400" b="1" dirty="0">
              <a:solidFill>
                <a:srgbClr val="3217F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0"/>
            <a:ext cx="8458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spc="10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  <a:cs typeface="+mn-cs"/>
              </a:rPr>
              <a:t>Коррекционна</a:t>
            </a:r>
            <a:r>
              <a:rPr lang="ru-RU" sz="3200" kern="10" spc="10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я  работа</a:t>
            </a:r>
            <a:endParaRPr lang="ru-RU" spc="10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130" name="TextBox 25"/>
          <p:cNvSpPr txBox="1">
            <a:spLocks noChangeArrowheads="1"/>
          </p:cNvSpPr>
          <p:nvPr/>
        </p:nvSpPr>
        <p:spPr bwMode="auto">
          <a:xfrm>
            <a:off x="5105400" y="633478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Упражнения на формирование правильной осанки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5131" name="TextBox 28"/>
          <p:cNvSpPr txBox="1">
            <a:spLocks noChangeArrowheads="1"/>
          </p:cNvSpPr>
          <p:nvPr/>
        </p:nvSpPr>
        <p:spPr bwMode="auto">
          <a:xfrm>
            <a:off x="228600" y="3124200"/>
            <a:ext cx="297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217F9"/>
                </a:solidFill>
              </a:rPr>
              <a:t>Упражнение «Накорми воробышка» развитие зрительной координации</a:t>
            </a:r>
            <a:endParaRPr lang="ru-RU" sz="1400" b="1" dirty="0">
              <a:solidFill>
                <a:srgbClr val="3217F9"/>
              </a:solidFill>
            </a:endParaRPr>
          </a:p>
        </p:txBody>
      </p:sp>
      <p:pic>
        <p:nvPicPr>
          <p:cNvPr id="1026" name="Picture 2" descr="IMG_37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743200" cy="2133600"/>
          </a:xfrm>
          <a:prstGeom prst="rect">
            <a:avLst/>
          </a:prstGeom>
          <a:noFill/>
          <a:ln w="22225" algn="in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3" name="Рисунок 12" descr="IMG_36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2895600" cy="20574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14" name="Рисунок 13" descr="DSC040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609600"/>
            <a:ext cx="1885950" cy="25146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2" name="Picture 2" descr="DSC0125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429000" cy="2166581"/>
          </a:xfrm>
          <a:prstGeom prst="rect">
            <a:avLst/>
          </a:prstGeom>
          <a:noFill/>
          <a:ln w="22225" algn="in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8600" y="6400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Элементы </a:t>
            </a:r>
            <a:r>
              <a:rPr lang="ru-RU" sz="1400" b="1" dirty="0" err="1" smtClean="0">
                <a:solidFill>
                  <a:srgbClr val="0000FF"/>
                </a:solidFill>
              </a:rPr>
              <a:t>психогимнастики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18" name="Рисунок 17" descr="DSC0233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962400"/>
            <a:ext cx="3197810" cy="22098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86800" cy="9906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</a:rPr>
              <a:t>Профилактика и коррекция плоскостопия – </a:t>
            </a:r>
            <a:r>
              <a:rPr lang="ru-RU" sz="1600" b="1" dirty="0" smtClean="0">
                <a:solidFill>
                  <a:srgbClr val="0000FF"/>
                </a:solidFill>
              </a:rPr>
              <a:t>одно из направлений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физкультурно-оздоровительной работы в детском саду</a:t>
            </a:r>
          </a:p>
        </p:txBody>
      </p:sp>
      <p:pic>
        <p:nvPicPr>
          <p:cNvPr id="20483" name="Picture 4" descr="DSC03648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914400"/>
            <a:ext cx="2044700" cy="2725738"/>
          </a:xfrm>
          <a:noFill/>
          <a:ln w="25400" algn="in">
            <a:solidFill>
              <a:srgbClr val="0000FF"/>
            </a:solidFill>
          </a:ln>
        </p:spPr>
      </p:pic>
      <p:pic>
        <p:nvPicPr>
          <p:cNvPr id="20484" name="Picture 5" descr="DSC036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022475" cy="2697163"/>
          </a:xfrm>
          <a:prstGeom prst="rect">
            <a:avLst/>
          </a:prstGeom>
          <a:noFill/>
          <a:ln w="25400" algn="in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5" name="Picture 6" descr="DSC0364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655888" cy="1993900"/>
          </a:xfrm>
          <a:prstGeom prst="rect">
            <a:avLst/>
          </a:prstGeom>
          <a:noFill/>
          <a:ln w="25400" algn="in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6" name="Picture 7" descr="DSC0365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655888" cy="1993900"/>
          </a:xfrm>
          <a:prstGeom prst="rect">
            <a:avLst/>
          </a:prstGeom>
          <a:noFill/>
          <a:ln w="25400" algn="in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7" name="Picture 8" descr="DSC0234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659063" cy="19939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8" name="Picture 9" descr="DSC0364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681288" cy="2012950"/>
          </a:xfrm>
          <a:prstGeom prst="rect">
            <a:avLst/>
          </a:prstGeom>
          <a:noFill/>
          <a:ln w="25400" algn="in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304800" y="3810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FF"/>
                </a:solidFill>
              </a:rPr>
              <a:t>Массаж стоп используя массажных мячей</a:t>
            </a: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3276600" y="3429000"/>
            <a:ext cx="235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FF"/>
                </a:solidFill>
              </a:rPr>
              <a:t>Игровой самомассаж стоп</a:t>
            </a: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15240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5905500" y="3733800"/>
            <a:ext cx="3238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FF"/>
                </a:solidFill>
              </a:rPr>
              <a:t>Собирание предметов пальцами ног</a:t>
            </a:r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508000" y="6400800"/>
            <a:ext cx="225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FF"/>
                </a:solidFill>
              </a:rPr>
              <a:t>Рисование пальцами ног</a:t>
            </a:r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3048000" y="6019800"/>
            <a:ext cx="292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FF"/>
                </a:solidFill>
              </a:rPr>
              <a:t>Ходьба по массажным дорожкам</a:t>
            </a:r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6269038" y="6324600"/>
            <a:ext cx="263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FF"/>
                </a:solidFill>
              </a:rPr>
              <a:t>Укрепление мышц ног и стоп </a:t>
            </a:r>
          </a:p>
          <a:p>
            <a:r>
              <a:rPr lang="ru-RU" sz="1400">
                <a:solidFill>
                  <a:srgbClr val="0000FF"/>
                </a:solidFill>
              </a:rPr>
              <a:t>на велотренажерах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AB28B-5343-4EFC-8030-E1EF38EFA163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sz="1600">
              <a:solidFill>
                <a:srgbClr val="0000FF"/>
              </a:solidFill>
            </a:endParaRPr>
          </a:p>
          <a:p>
            <a:pPr marL="342900" indent="-342900" algn="ctr"/>
            <a:endParaRPr lang="ru-RU" sz="1600">
              <a:solidFill>
                <a:srgbClr val="0000FF"/>
              </a:solidFill>
            </a:endParaRPr>
          </a:p>
          <a:p>
            <a:pPr marL="342900" indent="-342900" algn="ctr"/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7172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42875" y="3571875"/>
            <a:ext cx="304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33CC"/>
              </a:solidFill>
            </a:endParaRP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143250" y="3643313"/>
            <a:ext cx="304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FF"/>
              </a:solidFill>
            </a:endParaRP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428625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FF"/>
              </a:solidFill>
            </a:endParaRP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5943600" y="3571875"/>
            <a:ext cx="320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FF"/>
              </a:solidFill>
            </a:endParaRPr>
          </a:p>
        </p:txBody>
      </p:sp>
      <p:sp>
        <p:nvSpPr>
          <p:cNvPr id="7177" name="TextBox 17"/>
          <p:cNvSpPr txBox="1">
            <a:spLocks noChangeArrowheads="1"/>
          </p:cNvSpPr>
          <p:nvPr/>
        </p:nvSpPr>
        <p:spPr bwMode="auto">
          <a:xfrm>
            <a:off x="0" y="5857875"/>
            <a:ext cx="240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2500307"/>
            <a:ext cx="6000792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spc="10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  <a:cs typeface="+mn-cs"/>
              </a:rPr>
              <a:t>Мы растем здоровыми!</a:t>
            </a:r>
            <a:endParaRPr lang="ru-RU" sz="4000" spc="10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179" name="TextBox 25"/>
          <p:cNvSpPr txBox="1">
            <a:spLocks noChangeArrowheads="1"/>
          </p:cNvSpPr>
          <p:nvPr/>
        </p:nvSpPr>
        <p:spPr bwMode="auto">
          <a:xfrm>
            <a:off x="5786438" y="6334125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solidFill>
                <a:srgbClr val="0000FF"/>
              </a:solidFill>
            </a:endParaRPr>
          </a:p>
        </p:txBody>
      </p:sp>
      <p:sp>
        <p:nvSpPr>
          <p:cNvPr id="7180" name="TextBox 28"/>
          <p:cNvSpPr txBox="1">
            <a:spLocks noChangeArrowheads="1"/>
          </p:cNvSpPr>
          <p:nvPr/>
        </p:nvSpPr>
        <p:spPr bwMode="auto">
          <a:xfrm>
            <a:off x="3571875" y="6488113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solidFill>
                <a:srgbClr val="3217F9"/>
              </a:solidFill>
              <a:latin typeface="Segoe UI" pitchFamily="34" charset="0"/>
            </a:endParaRPr>
          </a:p>
        </p:txBody>
      </p:sp>
      <p:pic>
        <p:nvPicPr>
          <p:cNvPr id="7181" name="Рисунок 17" descr="DSC040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24592">
            <a:off x="328613" y="517525"/>
            <a:ext cx="2447925" cy="19256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82" name="Рисунок 19" descr="DSC040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071813"/>
            <a:ext cx="1571625" cy="2095500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  <p:pic>
        <p:nvPicPr>
          <p:cNvPr id="7183" name="Рисунок 20" descr="DSC040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392113"/>
            <a:ext cx="2714625" cy="20367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84" name="Рисунок 21" descr="DSC0408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2868">
            <a:off x="6424613" y="487363"/>
            <a:ext cx="2425700" cy="1819275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  <p:pic>
        <p:nvPicPr>
          <p:cNvPr id="7185" name="Рисунок 22" descr="DSC0411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3214688"/>
            <a:ext cx="1474788" cy="2071687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  <p:pic>
        <p:nvPicPr>
          <p:cNvPr id="7186" name="Рисунок 23" descr="IMG_360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2667000" cy="1714500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  <p:pic>
        <p:nvPicPr>
          <p:cNvPr id="7187" name="Picture 5" descr="DSC0085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5000625"/>
            <a:ext cx="2571750" cy="17145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88" name="Рисунок 26" descr="IMG_365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195638"/>
            <a:ext cx="2571750" cy="1731962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9GKXSMCAV8OTQACA23JL9LCAGODUDWCAX955UYCA1TRLO5CAGB5THZCAI5E532CA78QVD8CASDUGFKCAVU7KW6CAEA1UHBCABRW2D6CAMBCGC2CA3CTOBSCAFP8HPJCA8HZUKDCAXV9SFBCAPXZJ7B"/>
          <p:cNvSpPr>
            <a:spLocks noChangeArrowheads="1"/>
          </p:cNvSpPr>
          <p:nvPr/>
        </p:nvSpPr>
        <p:spPr bwMode="auto">
          <a:xfrm>
            <a:off x="381000" y="1295400"/>
            <a:ext cx="8229600" cy="2971800"/>
          </a:xfrm>
          <a:prstGeom prst="cloudCallout">
            <a:avLst>
              <a:gd name="adj1" fmla="val 40972"/>
              <a:gd name="adj2" fmla="val 58278"/>
            </a:avLst>
          </a:prstGeom>
          <a:blipFill dpi="0" rotWithShape="1">
            <a:blip r:embed="rId2" cstate="print">
              <a:lum bright="3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6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СПАСИБО</a:t>
            </a:r>
          </a:p>
          <a:p>
            <a:pPr>
              <a:defRPr/>
            </a:pPr>
            <a:r>
              <a:rPr lang="ru-RU" sz="6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ЗА ВНИМАНИЕ !</a:t>
            </a:r>
            <a:endParaRPr lang="ru-RU" sz="6000" dirty="0"/>
          </a:p>
        </p:txBody>
      </p:sp>
      <p:pic>
        <p:nvPicPr>
          <p:cNvPr id="5" name="Picture 3" descr="peopls167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79913"/>
            <a:ext cx="2971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Здоровье с утра !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Утренняя  гимнастика</a:t>
            </a:r>
            <a:r>
              <a:rPr lang="ru-RU" sz="1600" b="1" i="1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в детском саду имеет большое оздоровительное значение и является обязательной частью распорядка дня.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914400"/>
            <a:ext cx="3733800" cy="259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       Игровой  </a:t>
            </a:r>
            <a:r>
              <a:rPr lang="ru-RU" sz="1600" b="1" dirty="0" err="1" smtClean="0">
                <a:solidFill>
                  <a:srgbClr val="0000FF"/>
                </a:solidFill>
              </a:rPr>
              <a:t>самомассаж</a:t>
            </a:r>
            <a:r>
              <a:rPr lang="ru-RU" sz="1600" b="1" dirty="0" smtClean="0">
                <a:solidFill>
                  <a:srgbClr val="0000FF"/>
                </a:solidFill>
              </a:rPr>
              <a:t> и элементы суставной гимнастики  (используемые в комплексах) защищают организм от простудных заболеваний, повышают деятельность головного мозга, улучшают </a:t>
            </a:r>
            <a:r>
              <a:rPr lang="ru-RU" sz="1600" b="1" dirty="0" err="1" smtClean="0">
                <a:solidFill>
                  <a:srgbClr val="0000FF"/>
                </a:solidFill>
              </a:rPr>
              <a:t>лимфоотток</a:t>
            </a:r>
            <a:r>
              <a:rPr lang="ru-RU" sz="1600" b="1" dirty="0" smtClean="0">
                <a:solidFill>
                  <a:srgbClr val="0000FF"/>
                </a:solidFill>
              </a:rPr>
              <a:t> и кровообращение, доставляют радость и хорошее настроение.</a:t>
            </a:r>
          </a:p>
        </p:txBody>
      </p:sp>
      <p:pic>
        <p:nvPicPr>
          <p:cNvPr id="5124" name="Picture 5" descr="DSC023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571750" cy="187325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5" name="Picture 6" descr="DSC023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592388" cy="1890713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6" name="Picture 8" descr="DSC0234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590800" cy="199707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7" name="Picture 9" descr="DSC0360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1885950" cy="251460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8" name="Picture 10" descr="DSC0360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913" y="914400"/>
            <a:ext cx="2732087" cy="177165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9" name="Picture 11" descr="DSC0360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743200" cy="200025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0" name="Picture 12" descr="DSC0360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743200" cy="200025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5422900" cy="2743200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Физкультурные занятия </a:t>
            </a:r>
            <a:r>
              <a:rPr lang="ru-RU" sz="1600" b="1" dirty="0" smtClean="0">
                <a:solidFill>
                  <a:srgbClr val="0000FF"/>
                </a:solidFill>
              </a:rPr>
              <a:t>–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являются одной из основных форм проведения  физкультурно-оздоровительной работы                                   в детском саду.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00FF"/>
                </a:solidFill>
              </a:rPr>
              <a:t/>
            </a:r>
            <a:br>
              <a:rPr lang="ru-RU" sz="1600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  <a:latin typeface="+mn-lt"/>
              </a:rPr>
              <a:t>Много нового и интересного узнают ребята на занятиях по физкультуре. Они «отправляются» в увлекательные путешествия, учатся помогать друг другу, вместе преодолевать препятствия, радоваться успехам товарищей.</a:t>
            </a:r>
            <a:br>
              <a:rPr lang="ru-RU" sz="1600" b="1" dirty="0" smtClean="0">
                <a:solidFill>
                  <a:srgbClr val="0000FF"/>
                </a:solidFill>
                <a:latin typeface="+mn-lt"/>
              </a:rPr>
            </a:br>
            <a:endParaRPr lang="ru-RU" sz="1600" b="1" dirty="0" smtClean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171" name="Picture 3" descr="DSC008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971800" cy="215423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2" name="Picture 4" descr="DSC008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971800" cy="220980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3" name="Picture 5" descr="DSC008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971800" cy="198120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4" name="Picture 6" descr="DSC008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2971800" cy="210343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5" name="Picture 7" descr="DSC0086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19388" cy="209708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8792" name="Cloud"/>
          <p:cNvSpPr>
            <a:spLocks noChangeAspect="1" noEditPoints="1" noChangeArrowheads="1"/>
          </p:cNvSpPr>
          <p:nvPr/>
        </p:nvSpPr>
        <p:spPr bwMode="auto">
          <a:xfrm>
            <a:off x="3581400" y="5486400"/>
            <a:ext cx="1176338" cy="788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3" name="Cloud"/>
          <p:cNvSpPr>
            <a:spLocks noChangeAspect="1" noEditPoints="1" noChangeArrowheads="1"/>
          </p:cNvSpPr>
          <p:nvPr/>
        </p:nvSpPr>
        <p:spPr bwMode="auto">
          <a:xfrm>
            <a:off x="7620000" y="3048000"/>
            <a:ext cx="1176338" cy="788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79891-BBB4-4435-A78C-4C5625632CE4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142875" y="3571875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33CC"/>
                </a:solidFill>
                <a:latin typeface="Arial" charset="0"/>
              </a:rPr>
              <a:t>Спортивный инвентарь для физкультурных занятий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2971800" y="3581400"/>
            <a:ext cx="304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FF"/>
                </a:solidFill>
                <a:latin typeface="Arial" charset="0"/>
              </a:rPr>
              <a:t>Спортивный зал «Крепыш»</a:t>
            </a:r>
            <a:endParaRPr lang="ru-RU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381001" y="6553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FF"/>
                </a:solidFill>
              </a:rPr>
              <a:t>Клоун </a:t>
            </a:r>
            <a:r>
              <a:rPr lang="ru-RU" sz="1400" b="1" dirty="0" err="1" smtClean="0">
                <a:solidFill>
                  <a:srgbClr val="0000FF"/>
                </a:solidFill>
              </a:rPr>
              <a:t>Клепа</a:t>
            </a:r>
            <a:endParaRPr lang="ru-RU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5943600" y="3571875"/>
            <a:ext cx="320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Arial" charset="0"/>
              </a:rPr>
              <a:t>Инвентарь для спортивных игр</a:t>
            </a:r>
          </a:p>
        </p:txBody>
      </p:sp>
      <p:pic>
        <p:nvPicPr>
          <p:cNvPr id="15369" name="Рисунок 16" descr="C:\Documents and Settings\UserXP\Рабочий стол\Физкультпривет\все фото\Физ зал\DSC02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843669" cy="236220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0" y="5857875"/>
            <a:ext cx="240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"/>
            <a:ext cx="84582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10" spc="10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Физкультурно-оздоровительная </a:t>
            </a:r>
            <a:r>
              <a:rPr lang="ru-RU" sz="2800" b="1" kern="10" spc="10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среда в физкультурном зале</a:t>
            </a:r>
            <a:endParaRPr lang="ru-RU" sz="2800" b="1" spc="10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5372" name="Рисунок 20" descr="IMG_09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309812" cy="2857500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  <p:pic>
        <p:nvPicPr>
          <p:cNvPr id="15373" name="Рисунок 22" descr="DSC040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576" y="609601"/>
            <a:ext cx="2295252" cy="2819400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  <p:pic>
        <p:nvPicPr>
          <p:cNvPr id="15375" name="Рисунок 24" descr="C:\Documents and Settings\UserXP\Рабочий стол\МОИ ФОТО\фото зала\IMG_1012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076575" cy="2143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376" name="TextBox 25"/>
          <p:cNvSpPr txBox="1">
            <a:spLocks noChangeArrowheads="1"/>
          </p:cNvSpPr>
          <p:nvPr/>
        </p:nvSpPr>
        <p:spPr bwMode="auto">
          <a:xfrm>
            <a:off x="2819400" y="633412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charset="0"/>
              </a:rPr>
              <a:t>Коррекционная дорожка для профилактики плоскостопия</a:t>
            </a:r>
          </a:p>
        </p:txBody>
      </p:sp>
      <p:sp>
        <p:nvSpPr>
          <p:cNvPr id="15378" name="TextBox 28"/>
          <p:cNvSpPr txBox="1">
            <a:spLocks noChangeArrowheads="1"/>
          </p:cNvSpPr>
          <p:nvPr/>
        </p:nvSpPr>
        <p:spPr bwMode="auto">
          <a:xfrm>
            <a:off x="3571875" y="6488113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solidFill>
                <a:srgbClr val="3217F9"/>
              </a:solidFill>
            </a:endParaRPr>
          </a:p>
        </p:txBody>
      </p:sp>
      <p:pic>
        <p:nvPicPr>
          <p:cNvPr id="21" name="Рисунок 17" descr="IMG_386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14750" cy="2476500"/>
          </a:xfrm>
          <a:prstGeom prst="rect">
            <a:avLst/>
          </a:prstGeom>
          <a:noFill/>
          <a:ln w="19050">
            <a:solidFill>
              <a:srgbClr val="3217F9"/>
            </a:solidFill>
            <a:miter lim="800000"/>
            <a:headEnd/>
            <a:tailEnd/>
          </a:ln>
        </p:spPr>
      </p:pic>
      <p:pic>
        <p:nvPicPr>
          <p:cNvPr id="22" name="Рисунок 9" descr="C:\Documents and Settings\UserXP\Рабочий стол\МОИ ФОТО\фото зала\IMG_09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1904999" cy="2340000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553200" y="63963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b="1" dirty="0" smtClean="0">
                <a:solidFill>
                  <a:srgbClr val="0000FF"/>
                </a:solidFill>
              </a:rPr>
              <a:t>«Кенгуру» для метания в цель</a:t>
            </a:r>
            <a:endParaRPr lang="ru-RU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AC579891-BBB4-4435-A78C-4C5625632CE4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0" y="5857875"/>
            <a:ext cx="240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10" spc="10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Физкультурно-оздоровительная </a:t>
            </a:r>
            <a:r>
              <a:rPr lang="ru-RU" b="1" kern="10" spc="10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среда в группах</a:t>
            </a:r>
            <a:endParaRPr lang="ru-RU" b="1" spc="10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5376" name="TextBox 25"/>
          <p:cNvSpPr txBox="1">
            <a:spLocks noChangeArrowheads="1"/>
          </p:cNvSpPr>
          <p:nvPr/>
        </p:nvSpPr>
        <p:spPr bwMode="auto">
          <a:xfrm>
            <a:off x="381000" y="6096000"/>
            <a:ext cx="335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charset="0"/>
              </a:rPr>
              <a:t>Физкультурный уголок в подготовительной группе</a:t>
            </a:r>
            <a:endParaRPr lang="ru-RU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378" name="TextBox 28"/>
          <p:cNvSpPr txBox="1">
            <a:spLocks noChangeArrowheads="1"/>
          </p:cNvSpPr>
          <p:nvPr/>
        </p:nvSpPr>
        <p:spPr bwMode="auto">
          <a:xfrm>
            <a:off x="3571875" y="6488113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solidFill>
                <a:srgbClr val="3217F9"/>
              </a:solidFill>
            </a:endParaRPr>
          </a:p>
        </p:txBody>
      </p:sp>
      <p:pic>
        <p:nvPicPr>
          <p:cNvPr id="20" name="Рисунок 19" descr="IMG_11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581400"/>
            <a:ext cx="3656674" cy="2438400"/>
          </a:xfrm>
          <a:prstGeom prst="rect">
            <a:avLst/>
          </a:prstGeom>
          <a:ln w="22225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IMG_15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3449497" cy="2362200"/>
          </a:xfrm>
          <a:prstGeom prst="rect">
            <a:avLst/>
          </a:prstGeom>
          <a:ln w="22225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4800" y="2971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Физкультурный уголок </a:t>
            </a:r>
          </a:p>
          <a:p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«</a:t>
            </a:r>
            <a:r>
              <a:rPr lang="ru-RU" sz="1400" b="1" dirty="0" err="1" smtClean="0">
                <a:solidFill>
                  <a:srgbClr val="0000FF"/>
                </a:solidFill>
                <a:latin typeface="+mj-lt"/>
              </a:rPr>
              <a:t>Растишка</a:t>
            </a: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» в 1-й младшей группе</a:t>
            </a:r>
            <a:endParaRPr lang="ru-RU" sz="1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2" name="Рисунок 11" descr="IMG_11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81400"/>
            <a:ext cx="3668712" cy="2446337"/>
          </a:xfrm>
          <a:prstGeom prst="rect">
            <a:avLst/>
          </a:prstGeom>
          <a:ln w="22225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00600" y="6096000"/>
            <a:ext cx="361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Физкультурно-коррекционный уголок 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в средней группе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57201"/>
            <a:ext cx="4648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600" b="1" kern="100" dirty="0" smtClean="0">
                <a:solidFill>
                  <a:srgbClr val="0000FF"/>
                </a:solidFill>
                <a:latin typeface="+mn-lt"/>
              </a:rPr>
              <a:t>Одним из важнейших факторов развития личности ребенка является среда, в которой он живет, играет, занимается и отдыхает. Пространство, организованное для детей в  нашем образовательном учреждении, способствует укреплению здоровья и развитию индивидуальных возможностей каждого ребенка.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5791200" cy="5334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Прогулки.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1800" b="1" dirty="0" smtClean="0">
              <a:solidFill>
                <a:srgbClr val="0000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276600" y="1066800"/>
            <a:ext cx="5562600" cy="3276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Чтобы вырасти здоровыми,  дети  должны проводить на свежем воздухе как можно больше времени.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Увлекательно и интересно проходят подвижные игры на прогулке. Во время игр в природных условиях у детей формируются умения использовать приобретённые навыки в многообразных  ситуациях. Развивается ловкость, быстрота, сила и выносливость, умение действовать смело, честно, проявлять активность, самостоятельность.</a:t>
            </a:r>
          </a:p>
        </p:txBody>
      </p:sp>
      <p:sp>
        <p:nvSpPr>
          <p:cNvPr id="130054" name="Cloud"/>
          <p:cNvSpPr>
            <a:spLocks noChangeAspect="1" noEditPoints="1" noChangeArrowheads="1"/>
          </p:cNvSpPr>
          <p:nvPr/>
        </p:nvSpPr>
        <p:spPr bwMode="auto">
          <a:xfrm flipH="1">
            <a:off x="3048000" y="0"/>
            <a:ext cx="1255713" cy="8413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" name="Рисунок 17" descr="DSC007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14625" cy="1785938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Picture 5" descr="C:\Documents and Settings\User.COMP\Рабочий стол\Фото сада(3)\DSC02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895600" cy="1981951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Picture 6" descr="C:\Documents and Settings\User.COMP\Рабочий стол\Фото сада(3)\DSC02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643188" cy="195262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Рисунок 10" descr="DSC0079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648200"/>
            <a:ext cx="2542588" cy="19812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17" name="Picture 6" descr="сол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7315200" y="-1"/>
            <a:ext cx="1373558" cy="12564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" name="Рисунок 17" descr="DSC0079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0"/>
            <a:ext cx="2745789" cy="2059342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0"/>
            <a:ext cx="5105400" cy="1066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Походы – </a:t>
            </a:r>
            <a:r>
              <a:rPr lang="ru-RU" sz="1600" b="1" dirty="0" smtClean="0">
                <a:solidFill>
                  <a:srgbClr val="0000FF"/>
                </a:solidFill>
              </a:rPr>
              <a:t>укрепляют здоровье детей, делают их выносливыми.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066800"/>
            <a:ext cx="5562600" cy="2209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      Экскурсии , походы в парк  и скверы увлекают детей своей неповторимостью , интересным содержанием. Дети с радостным настроением,  спортивным шагом приходят к месту отдыха , преодолевая разные естественные препятствия </a:t>
            </a:r>
          </a:p>
        </p:txBody>
      </p:sp>
      <p:sp>
        <p:nvSpPr>
          <p:cNvPr id="137224" name="Cloud"/>
          <p:cNvSpPr>
            <a:spLocks noChangeAspect="1" noEditPoints="1" noChangeArrowheads="1"/>
          </p:cNvSpPr>
          <p:nvPr/>
        </p:nvSpPr>
        <p:spPr bwMode="auto">
          <a:xfrm rot="19930513" flipH="1">
            <a:off x="123769" y="92024"/>
            <a:ext cx="1255713" cy="8413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9" descr="SS1030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047750"/>
            <a:ext cx="3276600" cy="245745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11" name="Рисунок 10" descr="SS1030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0"/>
            <a:ext cx="3556000" cy="26670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12" name="Рисунок 11" descr="SS1030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2975" y="3476625"/>
            <a:ext cx="3429000" cy="257175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62200" y="457200"/>
            <a:ext cx="411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Приобщение к спорту с раннего детства дает человеку физическую закалку, укрепляет здоровье, улучшает общую физическую подготовленность, удовлетворяет биологическую потребность в движении, развивает ловкость, быстроту реакции, чувство коллективизма.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Малыши открывают спорт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046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819400"/>
            <a:ext cx="2571750" cy="34290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6" name="Рисунок 5" descr="DSC046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2228850" cy="29718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9" name="Рисунок 8" descr="DSC046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86200"/>
            <a:ext cx="2821988" cy="21336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12" name="Рисунок 11" descr="DSC046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962400"/>
            <a:ext cx="2688000" cy="20160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3505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429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276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Знакомимся с историей стадиона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172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Юные спортсмены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276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Будущие чемпионы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6172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Развиваем ловкость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Мы выбираем спорт!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20" name="Рисунок 19" descr="DSC0467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28600"/>
            <a:ext cx="2214000" cy="29520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81400" y="228600"/>
            <a:ext cx="5334000" cy="3810000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FF0000"/>
                </a:solidFill>
              </a:rPr>
              <a:t>Гимнастика пробуждения</a:t>
            </a: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после дневного сна отличается от традиционной зарядки. Её новизна заключается в более естественном переходе от сна к бодрствованию. Сначала дети выполняют упражнения лежа в кроватках, потом сидя и стоя.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Интересный сюжет, красивая негромкая музыка уводят детей в мир сказок, положительно влияют на развитие речи и восприятие окружающего мира.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DSC04703.JPG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3048000" cy="22860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6" name="Рисунок 5" descr="DSC04706.JPG"/>
          <p:cNvPicPr>
            <a:picLocks noChangeAspect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419600"/>
            <a:ext cx="3048000" cy="22860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7" name="Рисунок 6" descr="DSC00806.JPG"/>
          <p:cNvPicPr>
            <a:picLocks noChangeAspect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419600"/>
            <a:ext cx="2948988" cy="2211741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pic>
        <p:nvPicPr>
          <p:cNvPr id="8" name="Рисунок 7" descr="DSC04707.JPG"/>
          <p:cNvPicPr>
            <a:picLocks noChangeAspect="1"/>
          </p:cNvPicPr>
          <p:nvPr/>
        </p:nvPicPr>
        <p:blipFill>
          <a:blip r:embed="rId5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1"/>
            <a:ext cx="3101388" cy="2057400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 flipH="1">
            <a:off x="304800" y="5334000"/>
            <a:ext cx="1255712" cy="914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</TotalTime>
  <Words>575</Words>
  <Application>Microsoft Office PowerPoint</Application>
  <PresentationFormat>Экран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Impact</vt:lpstr>
      <vt:lpstr>Segoe UI</vt:lpstr>
      <vt:lpstr>Times New Roman</vt:lpstr>
      <vt:lpstr>Оформление по умолчанию</vt:lpstr>
      <vt:lpstr>муниципальное бюджетное дошкольное образовательное учреждение детский сад №62</vt:lpstr>
      <vt:lpstr>Здоровье с утра ! Утренняя  гимнастика в детском саду имеет большое оздоровительное значение и является обязательной частью распорядка дня.</vt:lpstr>
      <vt:lpstr> Физкультурные занятия – являются одной из основных форм проведения  физкультурно-оздоровительной работы                                   в детском саду.   Много нового и интересного узнают ребята на занятиях по физкультуре. Они «отправляются» в увлекательные путешествия, учатся помогать друг другу, вместе преодолевать препятствия, радоваться успехам товарищей. </vt:lpstr>
      <vt:lpstr>Презентация PowerPoint</vt:lpstr>
      <vt:lpstr>Презентация PowerPoint</vt:lpstr>
      <vt:lpstr>                                     Прогулки. </vt:lpstr>
      <vt:lpstr> Походы – укрепляют здоровье детей, делают их выносливыми.</vt:lpstr>
      <vt:lpstr>Презентация PowerPoint</vt:lpstr>
      <vt:lpstr>Гимнастика пробуждения после дневного сна отличается от традиционной зарядки. Её новизна заключается в более естественном переходе от сна к бодрствованию. Сначала дети выполняют упражнения лежа в кроватках, потом сидя и стоя. Интересный сюжет, красивая негромкая музыка уводят детей в мир сказок, положительно влияют на развитие речи и восприятие окружающего мира. </vt:lpstr>
      <vt:lpstr>Презентация PowerPoint</vt:lpstr>
      <vt:lpstr>  Кружок «Грация»   Цель работы кружка : Оздоровление дошкольников , формирование пластичности движений, чувства ритма посредством музыки.  </vt:lpstr>
      <vt:lpstr> Секция «Пионербол» - одной из форм физкультурно-оздоровительной работы  в детском саду является организация спортивной секции.    </vt:lpstr>
      <vt:lpstr>Презентация PowerPoint</vt:lpstr>
      <vt:lpstr>Профилактика и коррекция плоскостопия – одно из направлений физкультурно-оздоровительной работы в детском саду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Ира</cp:lastModifiedBy>
  <cp:revision>316</cp:revision>
  <cp:lastPrinted>1601-01-01T00:00:00Z</cp:lastPrinted>
  <dcterms:created xsi:type="dcterms:W3CDTF">1601-01-01T00:00:00Z</dcterms:created>
  <dcterms:modified xsi:type="dcterms:W3CDTF">2014-12-30T17:58:54Z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