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handoutMasterIdLst>
    <p:handoutMasterId r:id="rId14"/>
  </p:handoutMasterIdLst>
  <p:sldIdLst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122A6C"/>
    <a:srgbClr val="4F81BD"/>
    <a:srgbClr val="E1FFFB"/>
    <a:srgbClr val="A02032"/>
    <a:srgbClr val="694B15"/>
    <a:srgbClr val="D6AE4A"/>
    <a:srgbClr val="E8C378"/>
    <a:srgbClr val="FFF4E1"/>
    <a:srgbClr val="E5D67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 varScale="1">
        <p:scale>
          <a:sx n="65" d="100"/>
          <a:sy n="65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83531-1CDB-4089-AACF-96CFC925D823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06096-0AD3-460F-AB6B-140B768DE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3ED7-9AEA-424C-86DA-DA4CE56F9970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6E9DA-E5C1-4E83-BAB5-2550FF5B9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9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B23D67-7E23-4F07-B372-67665DAB0CD8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21193" y="785794"/>
            <a:ext cx="9122807" cy="968222"/>
          </a:xfrm>
          <a:prstGeom prst="round2SameRect">
            <a:avLst>
              <a:gd name="adj1" fmla="val 20908"/>
              <a:gd name="adj2" fmla="val 50000"/>
            </a:avLst>
          </a:prstGeom>
          <a:gradFill>
            <a:gsLst>
              <a:gs pos="50000">
                <a:schemeClr val="bg1">
                  <a:alpha val="72000"/>
                </a:schemeClr>
              </a:gs>
              <a:gs pos="0">
                <a:srgbClr val="226C30">
                  <a:alpha val="21000"/>
                </a:srgbClr>
              </a:gs>
            </a:gsLst>
            <a:lin ang="5400000" scaled="0"/>
          </a:gra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Государственное бюджетное дошкольное образовательное учреждение </a:t>
            </a:r>
            <a:br>
              <a:rPr lang="ru-RU" sz="1400" dirty="0" smtClean="0"/>
            </a:br>
            <a:r>
              <a:rPr lang="ru-RU" sz="1400" dirty="0" smtClean="0"/>
              <a:t>комбинированного вида  детский сад № 71  Приморского района Санкт- Петербурга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-124601" y="1142985"/>
            <a:ext cx="9250325" cy="2428892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Black" pitchFamily="34" charset="0"/>
              </a:rPr>
              <a:t>Проект </a:t>
            </a:r>
            <a:endParaRPr lang="ru-RU" sz="40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Спортивно–ритмическая </a:t>
            </a: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физкультурно-оздоровительная  </a:t>
            </a: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деятельность, как средство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развития двигательных и творческих способностей </a:t>
            </a: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детей старшего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возраста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188640"/>
            <a:ext cx="2579688" cy="5364450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699164" y="0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3375554" y="5301208"/>
            <a:ext cx="5792624" cy="1408410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Исполнители:</a:t>
            </a:r>
          </a:p>
          <a:p>
            <a:pPr algn="ctr"/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Воспитатель Сидоренко С.Б.</a:t>
            </a:r>
          </a:p>
          <a:p>
            <a:pPr algn="ctr"/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Студенты </a:t>
            </a:r>
            <a:r>
              <a:rPr lang="ru-RU" sz="1400" b="1" i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пед.колледжа</a:t>
            </a:r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№ 4</a:t>
            </a:r>
          </a:p>
          <a:p>
            <a:pPr algn="ctr"/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Руководитель педпрактики </a:t>
            </a:r>
          </a:p>
          <a:p>
            <a:pPr algn="ctr"/>
            <a:r>
              <a:rPr lang="ru-RU" sz="1400" b="1" i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Хусяинова</a:t>
            </a:r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Н.Ш.</a:t>
            </a:r>
          </a:p>
          <a:p>
            <a:pPr algn="ctr"/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Инструктор по физ. </a:t>
            </a:r>
            <a:r>
              <a:rPr lang="ru-RU" sz="1400" b="1" i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воспитанию Гутникова </a:t>
            </a:r>
            <a:r>
              <a:rPr lang="ru-RU" sz="14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Л.А.</a:t>
            </a:r>
          </a:p>
          <a:p>
            <a:pPr algn="ctr"/>
            <a: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600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3357554" y="3714753"/>
            <a:ext cx="5811296" cy="1428759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Физкультура в радость!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79" name="Рисунок 178" descr="p16_img_9393 спр птр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429000"/>
            <a:ext cx="3251200" cy="243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4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428604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u="sng" kern="0" dirty="0" smtClean="0">
                <a:solidFill>
                  <a:srgbClr val="FF0000"/>
                </a:solidFill>
                <a:latin typeface="Arial Black" pitchFamily="34" charset="0"/>
              </a:rPr>
              <a:t>3 </a:t>
            </a:r>
            <a: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  <a:t>этап   </a:t>
            </a: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kern="0" dirty="0">
                <a:solidFill>
                  <a:srgbClr val="FF0000"/>
                </a:solidFill>
                <a:latin typeface="Arial Black" pitchFamily="34" charset="0"/>
              </a:rPr>
              <a:t>Заключительный 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апрель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2015г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9232430"/>
              </p:ext>
            </p:extLst>
          </p:nvPr>
        </p:nvGraphicFramePr>
        <p:xfrm>
          <a:off x="35496" y="1484784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/>
                <a:gridCol w="2826529"/>
                <a:gridCol w="2582606"/>
              </a:tblGrid>
              <a:tr h="224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и анализ результатов работы: итоговая  диагностика, анкетирование родителей и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систематизация методов, рекомендаций по данной проблеме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опыта работы опыта на педагогическом совете ДОУ.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перспектив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Диагностический отчёт (справка, диаграммы)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методических брошюр.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 банк данных.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Видеозаписи.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игрового, демонстрационного материала по теме.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Переход к  развернутым и сложным танцевальным композициям, используя которые можно продолжать развитие детского творчества в движении (исполнительского и композиционного).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и родители смогут осуществлять работу в данном направлении, помогая детям.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989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3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16_img_9388.jpg1 сп пр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214422"/>
            <a:ext cx="3251200" cy="2438400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571612"/>
            <a:ext cx="8229600" cy="1371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/>
            </a:r>
            <a:b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r>
              <a:rPr lang="ru-RU" sz="6000" i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>Благодарим   </a:t>
            </a:r>
            <a:r>
              <a:rPr lang="ru-RU" sz="6000" i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  <a:t>за   внимание</a:t>
            </a:r>
            <a:br>
              <a:rPr lang="ru-RU" sz="6000" i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/>
              </a:rPr>
            </a:br>
            <a:endParaRPr lang="ru-RU" sz="6000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p16_img_9384.jpg1пр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804048"/>
            <a:ext cx="2465382" cy="1849037"/>
          </a:xfrm>
          <a:prstGeom prst="rect">
            <a:avLst/>
          </a:prstGeom>
        </p:spPr>
      </p:pic>
      <p:pic>
        <p:nvPicPr>
          <p:cNvPr id="8" name="Рисунок 7" descr="p16_img_9396 спотр п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2976" y="2000240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0515753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9"/>
          <p:cNvSpPr txBox="1">
            <a:spLocks/>
          </p:cNvSpPr>
          <p:nvPr/>
        </p:nvSpPr>
        <p:spPr>
          <a:xfrm>
            <a:off x="0" y="260648"/>
            <a:ext cx="9144000" cy="10801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ПАСПОРТ  ПРОЕКТА</a:t>
            </a:r>
          </a:p>
        </p:txBody>
      </p:sp>
      <p:sp>
        <p:nvSpPr>
          <p:cNvPr id="3" name="Rectangle 50"/>
          <p:cNvSpPr txBox="1">
            <a:spLocks noChangeArrowheads="1"/>
          </p:cNvSpPr>
          <p:nvPr/>
        </p:nvSpPr>
        <p:spPr>
          <a:xfrm>
            <a:off x="0" y="548680"/>
            <a:ext cx="9144000" cy="27041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Физкультура в радость!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Спортивно–ритмическая и физкультурно-оздоровительная  деятельность, как средство развития двигательных и творческих способностей детей старшего возраста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Авторы проекта:  воспитатель </a:t>
            </a: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Сидоренко С.Б.</a:t>
            </a:r>
            <a:endParaRPr lang="ru-RU" sz="20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студенты </a:t>
            </a:r>
            <a:r>
              <a:rPr lang="ru-RU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пед.практики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колледжа № 4</a:t>
            </a:r>
          </a:p>
          <a:p>
            <a:pPr algn="just"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Участники проекта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дети, родители группы, педагоги ДОУ: воспитатели, инструктор по физической культуре, руководитель </a:t>
            </a:r>
            <a:r>
              <a:rPr lang="ru-RU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пед.практики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Хусяинова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  Н.Ш </a:t>
            </a:r>
          </a:p>
          <a:p>
            <a:pPr algn="just"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Вид проекта: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практико-ориентированный, долгосрочный.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Сроки реализации проекта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2014-2015 учебный год.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База  реализации проекта: </a:t>
            </a: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БДОУ детский сад № 71 Приморского района , подготовительная  группа.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36703706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260648"/>
            <a:ext cx="822960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Обоснование актуальности проекта</a:t>
            </a: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just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51520" y="825579"/>
            <a:ext cx="86794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Arial Black" pitchFamily="34" charset="0"/>
              </a:rPr>
              <a:t>ПРОЕКТ </a:t>
            </a:r>
            <a:r>
              <a:rPr lang="ru-RU" sz="1400" dirty="0" smtClean="0"/>
              <a:t>имеет физкультурно-оздоровительную  направленность и способствует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развитию двигательных и творческих способностей, </a:t>
            </a:r>
            <a:r>
              <a:rPr lang="ru-RU" sz="1400" b="1" dirty="0" smtClean="0"/>
              <a:t>оздоровлению детей</a:t>
            </a:r>
            <a:r>
              <a:rPr lang="ru-RU" sz="1400" dirty="0" smtClean="0"/>
              <a:t> через использование разнообразных средств, методов, приемов, форм работы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законе Российской Федерации «Об образовании» указано на гуманистический характер образования, приоритет общечеловеческих ценностей, жизни и здоровья человека, свободного развития личности. 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Федеральной целевой программе «Наша новая школа» выделена система поддержки талантливых детей, которая предполагает «одновременно с реализацией стандарта общего образования» «выстраивание разветвлённой системы поиска и поддержки талантливых детей, их сопровождения в течение всего периода становления личности». </a:t>
            </a:r>
          </a:p>
          <a:p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Проблемой </a:t>
            </a:r>
            <a:r>
              <a:rPr lang="ru-RU" sz="1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развитиядвигательных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способностей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занимались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известные ученые и педагоги, такие, как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М.А. </a:t>
            </a:r>
            <a:r>
              <a:rPr lang="ru-RU" sz="1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Кистяковская,</a:t>
            </a:r>
            <a:r>
              <a:rPr lang="ru-RU" sz="1400" dirty="0" err="1" smtClean="0"/>
              <a:t>Е.Н.Вавилова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Н.А.Ноткина</a:t>
            </a:r>
            <a:r>
              <a:rPr lang="ru-RU" sz="1400" dirty="0" smtClean="0"/>
              <a:t>,  </a:t>
            </a:r>
            <a:r>
              <a:rPr lang="ru-RU" sz="1400" dirty="0" err="1" smtClean="0"/>
              <a:t>В.М.Зациорский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Адашкявичене</a:t>
            </a:r>
            <a:r>
              <a:rPr lang="ru-RU" sz="1400" dirty="0" smtClean="0"/>
              <a:t> Э. Й .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другие, они считали, что необходимо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у дошкольников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двигательные способности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навыки, заложенные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природой.</a:t>
            </a:r>
            <a:r>
              <a:rPr lang="ru-RU" sz="1400" dirty="0" smtClean="0"/>
              <a:t> Проблемой развития творческих способностей ребенка занимались многие известные ученые и педагоги, такие, как  А.В.Запорожец, Б.В.Астафьев, </a:t>
            </a:r>
            <a:r>
              <a:rPr lang="ru-RU" sz="1400" dirty="0" err="1" smtClean="0"/>
              <a:t>А.В.Кенеман</a:t>
            </a:r>
            <a:r>
              <a:rPr lang="ru-RU" sz="1400" dirty="0" smtClean="0"/>
              <a:t>, З.Фрейд, Т.Г.Казакова, </a:t>
            </a:r>
            <a:r>
              <a:rPr lang="ru-RU" sz="1400" dirty="0" err="1" smtClean="0"/>
              <a:t>В.Глоцер</a:t>
            </a:r>
            <a:r>
              <a:rPr lang="ru-RU" sz="1400" dirty="0" smtClean="0"/>
              <a:t>, </a:t>
            </a:r>
            <a:r>
              <a:rPr lang="ru-RU" sz="1400" dirty="0" err="1" smtClean="0"/>
              <a:t>Б.Джеферсон</a:t>
            </a:r>
            <a:r>
              <a:rPr lang="ru-RU" sz="1400" dirty="0" smtClean="0"/>
              <a:t> и другие, они считали, что необходимо развивать у дошкольников музыкально-ритмические и танцевальные навыки, заложенные природой.</a:t>
            </a:r>
            <a:endParaRPr lang="ru-RU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Э.Жак-Далькроз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убежден, что обучать ритмике необходимо всех детей. Он развивал в них глубокое «чувствование», проникновение в музыку, творческое воображение, формировал умение выражать себя в движениях, вместе c тем считал, что музыка является первоосновой. 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10794" y="1000108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Стрелка вправо 181"/>
          <p:cNvSpPr/>
          <p:nvPr/>
        </p:nvSpPr>
        <p:spPr>
          <a:xfrm>
            <a:off x="38177" y="1950284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Стрелка вправо 190"/>
          <p:cNvSpPr/>
          <p:nvPr/>
        </p:nvSpPr>
        <p:spPr>
          <a:xfrm>
            <a:off x="38177" y="271462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Стрелка вправо 191"/>
          <p:cNvSpPr/>
          <p:nvPr/>
        </p:nvSpPr>
        <p:spPr>
          <a:xfrm>
            <a:off x="38177" y="3715607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Стрелка вправо 192"/>
          <p:cNvSpPr/>
          <p:nvPr/>
        </p:nvSpPr>
        <p:spPr>
          <a:xfrm>
            <a:off x="25056" y="544237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15580" y="116632"/>
            <a:ext cx="9144000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проекта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/>
              <a:t>оздоровление детей ,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 двигательных способностей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развитие творческих способностей                                                                  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проекта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Разработать систему работы по                                                                        физкультурно-оздоровительной и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спортивно-танцевально</a:t>
            </a:r>
            <a:r>
              <a:rPr lang="ru-RU" b="1" dirty="0" smtClean="0">
                <a:solidFill>
                  <a:srgbClr val="7030A0"/>
                </a:solidFill>
              </a:rPr>
              <a:t>   деятельности.        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2. Обновить </a:t>
            </a:r>
            <a:r>
              <a:rPr lang="ru-RU" b="1" dirty="0">
                <a:solidFill>
                  <a:srgbClr val="7030A0"/>
                </a:solidFill>
              </a:rPr>
              <a:t>развивающую среду по данному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направлению.	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3.Ввести </a:t>
            </a:r>
            <a:r>
              <a:rPr lang="ru-RU" b="1" dirty="0">
                <a:solidFill>
                  <a:srgbClr val="7030A0"/>
                </a:solidFill>
              </a:rPr>
              <a:t>дополнительные занятия </a:t>
            </a:r>
            <a:r>
              <a:rPr lang="ru-RU" b="1" dirty="0" smtClean="0">
                <a:solidFill>
                  <a:srgbClr val="7030A0"/>
                </a:solidFill>
              </a:rPr>
              <a:t>по </a:t>
            </a:r>
          </a:p>
          <a:p>
            <a:pPr marL="342900" indent="-342900"/>
            <a:r>
              <a:rPr lang="ru-RU" b="1" dirty="0" err="1" smtClean="0">
                <a:solidFill>
                  <a:srgbClr val="7030A0"/>
                </a:solidFill>
              </a:rPr>
              <a:t>стретчингу</a:t>
            </a:r>
            <a:r>
              <a:rPr lang="ru-RU" b="1" dirty="0" smtClean="0">
                <a:solidFill>
                  <a:srgbClr val="7030A0"/>
                </a:solidFill>
              </a:rPr>
              <a:t> и ОФП для развития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 двигательных способностей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и оздоровления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детей.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4.Пополнить </a:t>
            </a:r>
            <a:r>
              <a:rPr lang="ru-RU" b="1" dirty="0">
                <a:solidFill>
                  <a:srgbClr val="7030A0"/>
                </a:solidFill>
              </a:rPr>
              <a:t>и </a:t>
            </a:r>
            <a:r>
              <a:rPr lang="ru-RU" b="1" dirty="0" smtClean="0">
                <a:solidFill>
                  <a:srgbClr val="7030A0"/>
                </a:solidFill>
              </a:rPr>
              <a:t>подобрать физические упражнения, </a:t>
            </a:r>
            <a:r>
              <a:rPr lang="ru-RU" b="1" dirty="0">
                <a:solidFill>
                  <a:srgbClr val="7030A0"/>
                </a:solidFill>
              </a:rPr>
              <a:t>дополнительный музыкальный репертуар для обучения детей танцевальным импровизациям и танцевальным движениям.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5.Ориентировать </a:t>
            </a:r>
            <a:r>
              <a:rPr lang="ru-RU" b="1" dirty="0">
                <a:solidFill>
                  <a:srgbClr val="7030A0"/>
                </a:solidFill>
              </a:rPr>
              <a:t>педагогов и родителей на оказание помощи детям при работе в данном направлении.</a:t>
            </a:r>
          </a:p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7426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17988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Предполагаемый  результат</a:t>
            </a:r>
            <a:endParaRPr lang="ru-RU" sz="36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ru-RU" sz="1600" dirty="0"/>
          </a:p>
          <a:p>
            <a:pPr marL="0" lvl="0" indent="0">
              <a:buNone/>
            </a:pPr>
            <a:endParaRPr lang="ru-RU" sz="1600" dirty="0"/>
          </a:p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97430" y="371475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Дети с желанием будут </a:t>
            </a:r>
            <a:r>
              <a:rPr lang="ru-RU" dirty="0" smtClean="0">
                <a:solidFill>
                  <a:srgbClr val="122A6C"/>
                </a:solidFill>
              </a:rPr>
              <a:t> заниматься физкультурой ,учиться танцевать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1497430" y="1866017"/>
            <a:ext cx="7624922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122A6C"/>
                </a:solidFill>
              </a:rPr>
              <a:t>Совершенствование двигательных навыков и двигательных способностей 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10438" y="875765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122A6C"/>
                </a:solidFill>
              </a:rPr>
              <a:t>Укрепление здоровья. Проявление </a:t>
            </a:r>
            <a:r>
              <a:rPr lang="ru-RU" dirty="0">
                <a:solidFill>
                  <a:srgbClr val="122A6C"/>
                </a:solidFill>
              </a:rPr>
              <a:t>самостоятельности и творческой инициативы у детей старшего дошкольного возраста в </a:t>
            </a:r>
            <a:r>
              <a:rPr lang="ru-RU" dirty="0" smtClean="0">
                <a:solidFill>
                  <a:srgbClr val="122A6C"/>
                </a:solidFill>
              </a:rPr>
              <a:t>танце и на занятиях </a:t>
            </a:r>
            <a:r>
              <a:rPr lang="ru-RU" dirty="0" err="1" smtClean="0">
                <a:solidFill>
                  <a:srgbClr val="122A6C"/>
                </a:solidFill>
              </a:rPr>
              <a:t>стретчингом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28438" y="277943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Раскроется индивидуальность каждого ребенка, проявится его </a:t>
            </a:r>
            <a:r>
              <a:rPr lang="ru-RU" dirty="0" smtClean="0">
                <a:solidFill>
                  <a:srgbClr val="122A6C"/>
                </a:solidFill>
              </a:rPr>
              <a:t>одаренность</a:t>
            </a:r>
            <a:endParaRPr lang="ru-RU" dirty="0">
              <a:solidFill>
                <a:srgbClr val="122A6C"/>
              </a:solidFill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10470" y="4622521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Педагоги и родители смогут осуществлять работу в данном направлении, помогая детям</a:t>
            </a:r>
          </a:p>
        </p:txBody>
      </p:sp>
      <p:pic>
        <p:nvPicPr>
          <p:cNvPr id="1026" name="Picture 2" descr="C:\Users\лариса егоровна\Desktop\ритмика\танец картинки\мальчик с девочко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717" y="5056849"/>
            <a:ext cx="204770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075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  <p:sndAc>
          <p:stSnd>
            <p:snd r:embed="rId4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375158" y="393166"/>
            <a:ext cx="4518562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Механизм  реализации  </a:t>
            </a:r>
            <a:b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</a:t>
            </a: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проекта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" name="Заголовок 1"/>
          <p:cNvSpPr txBox="1">
            <a:spLocks/>
          </p:cNvSpPr>
          <p:nvPr/>
        </p:nvSpPr>
        <p:spPr>
          <a:xfrm>
            <a:off x="5597905" y="66141"/>
            <a:ext cx="3438954" cy="796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Инновационность  </a:t>
            </a:r>
            <a:b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проекта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5" name="Горизонтальный свиток 184"/>
          <p:cNvSpPr/>
          <p:nvPr/>
        </p:nvSpPr>
        <p:spPr>
          <a:xfrm>
            <a:off x="5597904" y="451604"/>
            <a:ext cx="3415761" cy="6406396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Работа по проекту дает возможность </a:t>
            </a:r>
            <a:r>
              <a:rPr lang="ru-RU" sz="1600" dirty="0" smtClean="0"/>
              <a:t>развивать двигательные  и </a:t>
            </a:r>
            <a:r>
              <a:rPr lang="ru-RU" sz="1600" dirty="0"/>
              <a:t>творческие способности ребенка </a:t>
            </a:r>
            <a:r>
              <a:rPr lang="ru-RU" sz="1600" dirty="0" smtClean="0"/>
              <a:t>,развивать </a:t>
            </a:r>
            <a:r>
              <a:rPr lang="ru-RU" sz="1600" dirty="0"/>
              <a:t>его потенциал, уверенность в себе. Приобретаются такие качества, как выдержка, внимательность, умение владеть своим телом, ребенку дается возможность почувствовать радость от движения под музыку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86" name="Picture 5" descr="46375256fotoaleksa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493" y="5031909"/>
            <a:ext cx="2774381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9" name="Горизонтальный свиток 78"/>
          <p:cNvSpPr/>
          <p:nvPr/>
        </p:nvSpPr>
        <p:spPr>
          <a:xfrm>
            <a:off x="13693" y="660918"/>
            <a:ext cx="5401838" cy="4882799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122A6C"/>
                </a:solidFill>
              </a:rPr>
              <a:t>- анализ </a:t>
            </a:r>
            <a:r>
              <a:rPr lang="ru-RU" sz="1600" dirty="0" err="1">
                <a:solidFill>
                  <a:srgbClr val="122A6C"/>
                </a:solidFill>
              </a:rPr>
              <a:t>допроектной</a:t>
            </a:r>
            <a:r>
              <a:rPr lang="ru-RU" sz="1600" dirty="0">
                <a:solidFill>
                  <a:srgbClr val="122A6C"/>
                </a:solidFill>
              </a:rPr>
              <a:t> деятельности;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изучение и анализ психолого-педагогической, методической литературы по данному направлению;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подбор музыкального сопровождения;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подготовка программно-методических условий;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отбор необходимых средств и форм для развития творческих способностей;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пополнение развивающей среды  в группе</a:t>
            </a:r>
            <a:r>
              <a:rPr lang="ru-RU" sz="1600" dirty="0" smtClean="0">
                <a:solidFill>
                  <a:srgbClr val="122A6C"/>
                </a:solidFill>
              </a:rPr>
              <a:t>;</a:t>
            </a:r>
            <a:endParaRPr lang="ru-RU" sz="1600" dirty="0">
              <a:solidFill>
                <a:srgbClr val="122A6C"/>
              </a:solidFill>
            </a:endParaRPr>
          </a:p>
          <a:p>
            <a:r>
              <a:rPr lang="ru-RU" sz="1600" dirty="0">
                <a:solidFill>
                  <a:srgbClr val="122A6C"/>
                </a:solidFill>
              </a:rPr>
              <a:t>- организационная работа;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работа с педагогами ДОУ 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работа с родителями;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мониторинг управления качеством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3524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72277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34924" y="536865"/>
            <a:ext cx="898742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33276"/>
            <a:ext cx="9233438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80963" indent="549275" algn="ctr">
              <a:defRPr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Ресурсное  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обеспечение  реализации   проекта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940386"/>
            <a:ext cx="91223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Техническое обеспечение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Компьютер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Принтер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  Фотоаппарат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Телевизор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Проектор </a:t>
            </a:r>
            <a:endParaRPr lang="ru-RU" sz="2000" dirty="0" smtClean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Аудио и видеотехника</a:t>
            </a:r>
          </a:p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Материалы на печатной основе 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Методические </a:t>
            </a:r>
            <a:r>
              <a:rPr lang="ru-RU" sz="2000" dirty="0" smtClean="0">
                <a:latin typeface="Georgia" pitchFamily="18" charset="0"/>
              </a:rPr>
              <a:t>пособия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Музыкальный  </a:t>
            </a:r>
            <a:r>
              <a:rPr lang="ru-RU" sz="2000" dirty="0">
                <a:latin typeface="Georgia" pitchFamily="18" charset="0"/>
              </a:rPr>
              <a:t>материал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Учебно-методическая </a:t>
            </a:r>
            <a:r>
              <a:rPr lang="ru-RU" sz="2000" dirty="0">
                <a:latin typeface="Georgia" pitchFamily="18" charset="0"/>
              </a:rPr>
              <a:t>литература</a:t>
            </a:r>
            <a:endParaRPr lang="ru-RU" sz="2000" b="1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err="1">
                <a:solidFill>
                  <a:srgbClr val="C00000"/>
                </a:solidFill>
                <a:latin typeface="Georgia" pitchFamily="18" charset="0"/>
              </a:rPr>
              <a:t>Медиатека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Мультимедийные </a:t>
            </a:r>
            <a:r>
              <a:rPr lang="ru-RU" sz="2000" dirty="0" smtClean="0">
                <a:latin typeface="Georgia" pitchFamily="18" charset="0"/>
              </a:rPr>
              <a:t>презентации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Фонограммы </a:t>
            </a:r>
            <a:endParaRPr lang="ru-RU" sz="2000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Оборудование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 smtClean="0">
                <a:latin typeface="Georgia" pitchFamily="18" charset="0"/>
              </a:rPr>
              <a:t>Различные  </a:t>
            </a:r>
            <a:r>
              <a:rPr lang="ru-RU" sz="2000" dirty="0">
                <a:latin typeface="Georgia" pitchFamily="18" charset="0"/>
              </a:rPr>
              <a:t>предметы для танцевального творчества (цветные платки, ленты, кольца, шарики, деревянные ложки, султанчики </a:t>
            </a:r>
            <a:r>
              <a:rPr lang="ru-RU" sz="2000" dirty="0" smtClean="0">
                <a:latin typeface="Georgia" pitchFamily="18" charset="0"/>
              </a:rPr>
              <a:t>, палки, мячики, обручи,  игрушки ,флажки, цветы и </a:t>
            </a:r>
            <a:r>
              <a:rPr lang="ru-RU" sz="2000" dirty="0">
                <a:latin typeface="Georgia" pitchFamily="18" charset="0"/>
              </a:rPr>
              <a:t>др.)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костюмы для выступлений</a:t>
            </a:r>
          </a:p>
        </p:txBody>
      </p:sp>
      <p:pic>
        <p:nvPicPr>
          <p:cNvPr id="2050" name="Picture 2" descr="C:\Users\Юра\AppData\Local\Microsoft\Windows\Temporary Internet Files\Content.IE5\5JVFY4VK\MC9004136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3229161" cy="2419357"/>
          </a:xfrm>
          <a:prstGeom prst="rect">
            <a:avLst/>
          </a:prstGeom>
          <a:noFill/>
        </p:spPr>
      </p:pic>
      <p:pic>
        <p:nvPicPr>
          <p:cNvPr id="2051" name="Picture 3" descr="C:\Users\Юра\AppData\Local\Microsoft\Windows\Temporary Internet Files\Content.IE5\ZTTHGVV6\MC90043258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28943"/>
            <a:ext cx="1614470" cy="1614470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0225" y="1184275"/>
            <a:ext cx="1747838" cy="1693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3016536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428736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571472" y="714356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Содержание   проекта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этап </a:t>
            </a:r>
            <a:r>
              <a:rPr lang="ru-RU" sz="2000" u="sng" kern="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0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Организационно-подготовительный</a:t>
            </a:r>
            <a:b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сентябрь – октябрь 2013г</a:t>
            </a:r>
            <a:endParaRPr lang="ru-RU" sz="2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2524944"/>
              </p:ext>
            </p:extLst>
          </p:nvPr>
        </p:nvGraphicFramePr>
        <p:xfrm>
          <a:off x="100010" y="1663305"/>
          <a:ext cx="9086856" cy="4960149"/>
        </p:xfrm>
        <a:graphic>
          <a:graphicData uri="http://schemas.openxmlformats.org/drawingml/2006/table">
            <a:tbl>
              <a:tblPr/>
              <a:tblGrid>
                <a:gridCol w="3677721"/>
                <a:gridCol w="2826529"/>
                <a:gridCol w="2582606"/>
              </a:tblGrid>
              <a:tr h="485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Изучение нормативной базы по данному направлению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-Теоретическое осмысление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Анализ условий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Составление диагностических карт, подбор диагностического инструментария, анкет для родителей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-Диагностика детей,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-Ознакомление с результатами диагностики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тематическое планирование работы по движению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системы развития двигательных и творческих способностей детей через музыкально-ритмическую и физкультурно-оздоровительную деятельность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создание в ДОУ полноценных условий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-Пополнение медиотеки, библиотеки методической литературы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Подбор музыкального репертуара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нормативной документации и плана деятельности по внедрению инновационного проекта.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Диагностические карты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анкет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(справка, диаграммы)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Перспективно-тематический  план.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взаимодействия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среды в группе: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изготовление костюмов, атрибутов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 иллюстраций,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видеоматериалов, дисков с музыкой. Библиотека, медиотеки  для родителей 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Мультимедийные презентации.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родителями и педагогами значимости актуальности проблемы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Оптимальное взаимодействие всех участников образовательного процесса Модернизация предметно-пространственной среды ДОУ.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006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этап   </a:t>
            </a:r>
            <a:b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Основной </a:t>
            </a:r>
            <a:b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ноябрь 2014г – март 2015г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0456903"/>
              </p:ext>
            </p:extLst>
          </p:nvPr>
        </p:nvGraphicFramePr>
        <p:xfrm>
          <a:off x="-36512" y="1692853"/>
          <a:ext cx="9122552" cy="4901053"/>
        </p:xfrm>
        <a:graphic>
          <a:graphicData uri="http://schemas.openxmlformats.org/drawingml/2006/table">
            <a:tbl>
              <a:tblPr/>
              <a:tblGrid>
                <a:gridCol w="3744416"/>
                <a:gridCol w="2795530"/>
                <a:gridCol w="2582606"/>
              </a:tblGrid>
              <a:tr h="36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системы развития двигательных и творческих способностей детей с помощью музыкально-ритмической и физкультурно-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оздоровительной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деятельности: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кружок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Стретчинг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»; «ОФП»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различные виды деятельности:  занятия с использованием творческих заданий, мультимедиа, игровые задания;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развлечения и досуги;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формированию у детей двигательных и танцевальных действий с использованием творческих заданий.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-Консультации, семинары для педагогов и родителей;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Информационные материалы для педагогов и родителей.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план работы к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конспекты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сценарии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мультимедийные презентации: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Конспекты консультаций, выступлений;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Буклеты, стенгазеты, тематические выставки, фотовыставки и др.;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Проявление двигательных способностей самостоятельности и творческой инициативы у детей старшего дошкольного возраста.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Накопление методического материала для педагогов по данному направлению. 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организовать эффективное взаимодействие с родителями и детьми.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638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D1E9EA-4B50-4437-BDDE-4A827D2A0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693</TotalTime>
  <Words>981</Words>
  <Application>Microsoft Office PowerPoint</Application>
  <PresentationFormat>Экран (4:3)</PresentationFormat>
  <Paragraphs>178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 Государственное бюджетное дошкольное образовательное учреждение  комбинированного вида  детский сад № 71  Приморского района Санкт- Петербурга     </vt:lpstr>
      <vt:lpstr>Слайд 2</vt:lpstr>
      <vt:lpstr>Обоснование актуальности проекта</vt:lpstr>
      <vt:lpstr>Слайд 4</vt:lpstr>
      <vt:lpstr>Предполагаемый  результат</vt:lpstr>
      <vt:lpstr>Механизм  реализации               проекта</vt:lpstr>
      <vt:lpstr>Слайд 7</vt:lpstr>
      <vt:lpstr> Содержание   проекта 1 этап  Организационно-подготовительный сентябрь – октябрь 2013г</vt:lpstr>
      <vt:lpstr>2 этап    Основной   ноябрь 2014г – март 2015г</vt:lpstr>
      <vt:lpstr> 3 этап    Заключительный  апрель2015г</vt:lpstr>
      <vt:lpstr>     Благодарим   за  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</dc:title>
  <dc:creator>лариса егоровна</dc:creator>
  <cp:lastModifiedBy>user</cp:lastModifiedBy>
  <cp:revision>53</cp:revision>
  <dcterms:created xsi:type="dcterms:W3CDTF">2012-11-06T15:43:17Z</dcterms:created>
  <dcterms:modified xsi:type="dcterms:W3CDTF">2015-01-28T19:28:45Z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TC030009077</vt:lpwstr>
  </property>
</Properties>
</file>