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4" r:id="rId2"/>
    <p:sldId id="280" r:id="rId3"/>
    <p:sldId id="285" r:id="rId4"/>
    <p:sldId id="287" r:id="rId5"/>
    <p:sldId id="288" r:id="rId6"/>
    <p:sldId id="286" r:id="rId7"/>
    <p:sldId id="289" r:id="rId8"/>
    <p:sldId id="290" r:id="rId9"/>
    <p:sldId id="291" r:id="rId10"/>
    <p:sldId id="295" r:id="rId11"/>
    <p:sldId id="293" r:id="rId12"/>
    <p:sldId id="283" r:id="rId13"/>
    <p:sldId id="294" r:id="rId14"/>
    <p:sldId id="268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0F4"/>
    <a:srgbClr val="A7D9FF"/>
    <a:srgbClr val="B5EBF1"/>
    <a:srgbClr val="0000CC"/>
    <a:srgbClr val="3028C8"/>
    <a:srgbClr val="564BE1"/>
    <a:srgbClr val="1CC6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57" autoAdjust="0"/>
    <p:restoredTop sz="94660"/>
  </p:normalViewPr>
  <p:slideViewPr>
    <p:cSldViewPr>
      <p:cViewPr varScale="1">
        <p:scale>
          <a:sx n="106" d="100"/>
          <a:sy n="10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D074-ACE5-484D-B043-22AF32FCCF1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D9DA4-B8EA-49EF-A8E0-D0BA173A2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A45F3-7FBF-405D-9F16-FF223F8B54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/>
          <p:nvPr/>
        </p:nvGrpSpPr>
        <p:grpSpPr>
          <a:xfrm>
            <a:off x="214282" y="1071546"/>
            <a:ext cx="8929718" cy="3886891"/>
            <a:chOff x="559023" y="3056570"/>
            <a:chExt cx="7640097" cy="2187619"/>
          </a:xfrm>
          <a:solidFill>
            <a:srgbClr val="3028C8"/>
          </a:solidFill>
        </p:grpSpPr>
        <p:sp>
          <p:nvSpPr>
            <p:cNvPr id="34" name="Полилиния 33"/>
            <p:cNvSpPr/>
            <p:nvPr/>
          </p:nvSpPr>
          <p:spPr>
            <a:xfrm>
              <a:off x="571500" y="3056570"/>
              <a:ext cx="7612380" cy="2160000"/>
            </a:xfrm>
            <a:custGeom>
              <a:avLst/>
              <a:gdLst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380" h="2137410">
                  <a:moveTo>
                    <a:pt x="0" y="11430"/>
                  </a:moveTo>
                  <a:lnTo>
                    <a:pt x="1463040" y="2137410"/>
                  </a:lnTo>
                  <a:lnTo>
                    <a:pt x="7612380" y="2137410"/>
                  </a:lnTo>
                  <a:lnTo>
                    <a:pt x="5920740" y="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965929" y="5239430"/>
              <a:ext cx="6233191" cy="4759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илиния 35"/>
            <p:cNvSpPr/>
            <p:nvPr/>
          </p:nvSpPr>
          <p:spPr>
            <a:xfrm>
              <a:off x="559023" y="3061329"/>
              <a:ext cx="1968874" cy="2160000"/>
            </a:xfrm>
            <a:custGeom>
              <a:avLst/>
              <a:gdLst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  <a:gd name="connsiteX0" fmla="*/ 3894778 w 6149340"/>
                <a:gd name="connsiteY0" fmla="*/ 11430 h 2137410"/>
                <a:gd name="connsiteX1" fmla="*/ 0 w 6149340"/>
                <a:gd name="connsiteY1" fmla="*/ 2137410 h 2137410"/>
                <a:gd name="connsiteX2" fmla="*/ 6149340 w 6149340"/>
                <a:gd name="connsiteY2" fmla="*/ 2137410 h 2137410"/>
                <a:gd name="connsiteX3" fmla="*/ 4457700 w 6149340"/>
                <a:gd name="connsiteY3" fmla="*/ 0 h 2137410"/>
                <a:gd name="connsiteX4" fmla="*/ 3894778 w 6149340"/>
                <a:gd name="connsiteY4" fmla="*/ 11430 h 2137410"/>
                <a:gd name="connsiteX0" fmla="*/ 0 w 2254562"/>
                <a:gd name="connsiteY0" fmla="*/ 11430 h 2137410"/>
                <a:gd name="connsiteX1" fmla="*/ 1677354 w 2254562"/>
                <a:gd name="connsiteY1" fmla="*/ 2137410 h 2137410"/>
                <a:gd name="connsiteX2" fmla="*/ 2254562 w 2254562"/>
                <a:gd name="connsiteY2" fmla="*/ 2137410 h 2137410"/>
                <a:gd name="connsiteX3" fmla="*/ 562922 w 2254562"/>
                <a:gd name="connsiteY3" fmla="*/ 0 h 2137410"/>
                <a:gd name="connsiteX4" fmla="*/ 0 w 2254562"/>
                <a:gd name="connsiteY4" fmla="*/ 11430 h 2137410"/>
                <a:gd name="connsiteX0" fmla="*/ 0 w 2254562"/>
                <a:gd name="connsiteY0" fmla="*/ 11430 h 2137410"/>
                <a:gd name="connsiteX1" fmla="*/ 1677354 w 2254562"/>
                <a:gd name="connsiteY1" fmla="*/ 2137410 h 2137410"/>
                <a:gd name="connsiteX2" fmla="*/ 2254562 w 2254562"/>
                <a:gd name="connsiteY2" fmla="*/ 2137410 h 2137410"/>
                <a:gd name="connsiteX3" fmla="*/ 848642 w 2254562"/>
                <a:gd name="connsiteY3" fmla="*/ 0 h 2137410"/>
                <a:gd name="connsiteX4" fmla="*/ 0 w 2254562"/>
                <a:gd name="connsiteY4" fmla="*/ 11430 h 2137410"/>
                <a:gd name="connsiteX0" fmla="*/ 0 w 1825966"/>
                <a:gd name="connsiteY0" fmla="*/ 11430 h 2137410"/>
                <a:gd name="connsiteX1" fmla="*/ 1248758 w 1825966"/>
                <a:gd name="connsiteY1" fmla="*/ 2137410 h 2137410"/>
                <a:gd name="connsiteX2" fmla="*/ 1825966 w 1825966"/>
                <a:gd name="connsiteY2" fmla="*/ 2137410 h 2137410"/>
                <a:gd name="connsiteX3" fmla="*/ 420046 w 1825966"/>
                <a:gd name="connsiteY3" fmla="*/ 0 h 2137410"/>
                <a:gd name="connsiteX4" fmla="*/ 0 w 1825966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874" h="2137410">
                  <a:moveTo>
                    <a:pt x="0" y="11430"/>
                  </a:moveTo>
                  <a:lnTo>
                    <a:pt x="1391666" y="2137410"/>
                  </a:lnTo>
                  <a:lnTo>
                    <a:pt x="1968874" y="2137410"/>
                  </a:lnTo>
                  <a:lnTo>
                    <a:pt x="562954" y="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1"/>
          <p:cNvGrpSpPr/>
          <p:nvPr/>
        </p:nvGrpSpPr>
        <p:grpSpPr>
          <a:xfrm rot="324180">
            <a:off x="653000" y="4980677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3"/>
          <p:cNvGrpSpPr/>
          <p:nvPr/>
        </p:nvGrpSpPr>
        <p:grpSpPr>
          <a:xfrm rot="10630514">
            <a:off x="1148296" y="5298437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214282" y="5572140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2000232" y="6000768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571612"/>
            <a:ext cx="5572164" cy="928694"/>
          </a:xfrm>
        </p:spPr>
        <p:txBody>
          <a:bodyPr>
            <a:prstTxWarp prst="textPlain">
              <a:avLst>
                <a:gd name="adj" fmla="val 53805"/>
              </a:avLst>
            </a:prstTxWarp>
          </a:bodyPr>
          <a:lstStyle/>
          <a:p>
            <a:r>
              <a:rPr lang="ru-RU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 Зимняя ветка в вазе »</a:t>
            </a:r>
            <a:endParaRPr lang="ru-RU" b="1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8" name="Группа 44"/>
          <p:cNvGrpSpPr/>
          <p:nvPr/>
        </p:nvGrpSpPr>
        <p:grpSpPr>
          <a:xfrm>
            <a:off x="8713510" y="-7143"/>
            <a:ext cx="430490" cy="1077503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475" y="333615"/>
              <a:ext cx="1066780" cy="406710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800" y="-7143"/>
              <a:ext cx="330200" cy="1035050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00166" y="2714620"/>
            <a:ext cx="6929486" cy="93208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080"/>
              </a:avLst>
            </a:prstTxWarp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Дети  подготовительной  группы</a:t>
            </a:r>
          </a:p>
          <a:p>
            <a:pPr algn="ctr"/>
            <a:r>
              <a:rPr lang="ru-RU" dirty="0" smtClean="0"/>
              <a:t>Руководитель :  воспитатель   </a:t>
            </a:r>
            <a:r>
              <a:rPr lang="ru-RU" dirty="0" err="1" smtClean="0"/>
              <a:t>Подножкина</a:t>
            </a:r>
            <a:r>
              <a:rPr lang="ru-RU" dirty="0" smtClean="0"/>
              <a:t>  Наталья Эдуардовна МДОУ  №6   города  </a:t>
            </a:r>
            <a:r>
              <a:rPr lang="ru-RU" dirty="0" smtClean="0"/>
              <a:t>Конаково,</a:t>
            </a:r>
          </a:p>
          <a:p>
            <a:pPr algn="ctr"/>
            <a:r>
              <a:rPr lang="ru-RU" dirty="0" smtClean="0"/>
              <a:t>Конаковского района, Тверской области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 rot="20371924">
            <a:off x="206545" y="5950179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5"/>
          <p:cNvGrpSpPr/>
          <p:nvPr/>
        </p:nvGrpSpPr>
        <p:grpSpPr>
          <a:xfrm rot="6310029">
            <a:off x="7286917" y="4441456"/>
            <a:ext cx="2817026" cy="165884"/>
            <a:chOff x="3428992" y="3048802"/>
            <a:chExt cx="2817026" cy="165884"/>
          </a:xfrm>
        </p:grpSpPr>
        <p:sp>
          <p:nvSpPr>
            <p:cNvPr id="46" name="Полилиния 45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056178">
            <a:off x="4281727" y="4792859"/>
            <a:ext cx="2817026" cy="165884"/>
            <a:chOff x="3428992" y="3048802"/>
            <a:chExt cx="2817026" cy="165884"/>
          </a:xfrm>
        </p:grpSpPr>
        <p:sp>
          <p:nvSpPr>
            <p:cNvPr id="52" name="Полилиния 51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3"/>
          <p:cNvGrpSpPr/>
          <p:nvPr/>
        </p:nvGrpSpPr>
        <p:grpSpPr>
          <a:xfrm rot="283754">
            <a:off x="5143504" y="4929198"/>
            <a:ext cx="2500330" cy="1357322"/>
            <a:chOff x="428596" y="5000636"/>
            <a:chExt cx="2500330" cy="1357322"/>
          </a:xfrm>
          <a:scene3d>
            <a:camera prst="isometricOffAxis1Top"/>
            <a:lightRig rig="threePt" dir="t"/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28596" y="5000636"/>
              <a:ext cx="2500330" cy="135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sp3d>
              <a:bevelT w="1143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71472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142976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714480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285984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285984" y="5715016"/>
              <a:ext cx="500066" cy="5000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14480" y="5715016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42976" y="5715016"/>
              <a:ext cx="500066" cy="500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571472" y="5715016"/>
              <a:ext cx="500066" cy="5000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65"/>
          <p:cNvGrpSpPr/>
          <p:nvPr/>
        </p:nvGrpSpPr>
        <p:grpSpPr>
          <a:xfrm rot="5004760">
            <a:off x="4434363" y="4734313"/>
            <a:ext cx="658932" cy="3761927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олилиния 65"/>
          <p:cNvSpPr/>
          <p:nvPr/>
        </p:nvSpPr>
        <p:spPr>
          <a:xfrm rot="4169232">
            <a:off x="7032482" y="4423983"/>
            <a:ext cx="2368517" cy="142876"/>
          </a:xfrm>
          <a:custGeom>
            <a:avLst/>
            <a:gdLst>
              <a:gd name="connsiteX0" fmla="*/ 3413760 w 3413760"/>
              <a:gd name="connsiteY0" fmla="*/ 0 h 182880"/>
              <a:gd name="connsiteX1" fmla="*/ 7620 w 3413760"/>
              <a:gd name="connsiteY1" fmla="*/ 129540 h 182880"/>
              <a:gd name="connsiteX2" fmla="*/ 0 w 3413760"/>
              <a:gd name="connsiteY2" fmla="*/ 182880 h 182880"/>
              <a:gd name="connsiteX3" fmla="*/ 3406140 w 3413760"/>
              <a:gd name="connsiteY3" fmla="*/ 137160 h 182880"/>
              <a:gd name="connsiteX4" fmla="*/ 3413760 w 3413760"/>
              <a:gd name="connsiteY4" fmla="*/ 0 h 182880"/>
              <a:gd name="connsiteX0" fmla="*/ 3427713 w 3427713"/>
              <a:gd name="connsiteY0" fmla="*/ 0 h 182880"/>
              <a:gd name="connsiteX1" fmla="*/ 21573 w 3427713"/>
              <a:gd name="connsiteY1" fmla="*/ 129540 h 182880"/>
              <a:gd name="connsiteX2" fmla="*/ 13953 w 3427713"/>
              <a:gd name="connsiteY2" fmla="*/ 182880 h 182880"/>
              <a:gd name="connsiteX3" fmla="*/ 3420093 w 3427713"/>
              <a:gd name="connsiteY3" fmla="*/ 137160 h 182880"/>
              <a:gd name="connsiteX4" fmla="*/ 3427713 w 3427713"/>
              <a:gd name="connsiteY4" fmla="*/ 0 h 182880"/>
              <a:gd name="connsiteX0" fmla="*/ 3454066 w 3454066"/>
              <a:gd name="connsiteY0" fmla="*/ 0 h 182880"/>
              <a:gd name="connsiteX1" fmla="*/ 47926 w 3454066"/>
              <a:gd name="connsiteY1" fmla="*/ 129540 h 182880"/>
              <a:gd name="connsiteX2" fmla="*/ 40306 w 3454066"/>
              <a:gd name="connsiteY2" fmla="*/ 182880 h 182880"/>
              <a:gd name="connsiteX3" fmla="*/ 3446446 w 3454066"/>
              <a:gd name="connsiteY3" fmla="*/ 137160 h 182880"/>
              <a:gd name="connsiteX4" fmla="*/ 3454066 w 3454066"/>
              <a:gd name="connsiteY4" fmla="*/ 0 h 182880"/>
              <a:gd name="connsiteX0" fmla="*/ 3465796 w 3465796"/>
              <a:gd name="connsiteY0" fmla="*/ 0 h 182880"/>
              <a:gd name="connsiteX1" fmla="*/ 59656 w 3465796"/>
              <a:gd name="connsiteY1" fmla="*/ 129540 h 182880"/>
              <a:gd name="connsiteX2" fmla="*/ 52036 w 3465796"/>
              <a:gd name="connsiteY2" fmla="*/ 182880 h 182880"/>
              <a:gd name="connsiteX3" fmla="*/ 3458176 w 3465796"/>
              <a:gd name="connsiteY3" fmla="*/ 137160 h 182880"/>
              <a:gd name="connsiteX4" fmla="*/ 3465796 w 3465796"/>
              <a:gd name="connsiteY4" fmla="*/ 0 h 182880"/>
              <a:gd name="connsiteX0" fmla="*/ 3465796 w 3536909"/>
              <a:gd name="connsiteY0" fmla="*/ 0 h 182880"/>
              <a:gd name="connsiteX1" fmla="*/ 59656 w 3536909"/>
              <a:gd name="connsiteY1" fmla="*/ 129540 h 182880"/>
              <a:gd name="connsiteX2" fmla="*/ 52036 w 3536909"/>
              <a:gd name="connsiteY2" fmla="*/ 182880 h 182880"/>
              <a:gd name="connsiteX3" fmla="*/ 3458176 w 3536909"/>
              <a:gd name="connsiteY3" fmla="*/ 137160 h 182880"/>
              <a:gd name="connsiteX4" fmla="*/ 3465796 w 3536909"/>
              <a:gd name="connsiteY4" fmla="*/ 0 h 182880"/>
              <a:gd name="connsiteX0" fmla="*/ 3465796 w 3536909"/>
              <a:gd name="connsiteY0" fmla="*/ 0 h 182880"/>
              <a:gd name="connsiteX1" fmla="*/ 59656 w 3536909"/>
              <a:gd name="connsiteY1" fmla="*/ 129540 h 182880"/>
              <a:gd name="connsiteX2" fmla="*/ 52036 w 3536909"/>
              <a:gd name="connsiteY2" fmla="*/ 182880 h 182880"/>
              <a:gd name="connsiteX3" fmla="*/ 3458176 w 3536909"/>
              <a:gd name="connsiteY3" fmla="*/ 137160 h 182880"/>
              <a:gd name="connsiteX4" fmla="*/ 3465796 w 3536909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909" h="182880">
                <a:moveTo>
                  <a:pt x="3465796" y="0"/>
                </a:moveTo>
                <a:lnTo>
                  <a:pt x="59656" y="129540"/>
                </a:lnTo>
                <a:cubicBezTo>
                  <a:pt x="0" y="133036"/>
                  <a:pt x="11730" y="174627"/>
                  <a:pt x="52036" y="182880"/>
                </a:cubicBezTo>
                <a:lnTo>
                  <a:pt x="3458176" y="137160"/>
                </a:lnTo>
                <a:cubicBezTo>
                  <a:pt x="3536909" y="91442"/>
                  <a:pt x="3520399" y="21910"/>
                  <a:pt x="3465796" y="0"/>
                </a:cubicBezTo>
                <a:close/>
              </a:path>
            </a:pathLst>
          </a:custGeom>
          <a:solidFill>
            <a:srgbClr val="F7D6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7858148" y="4786322"/>
            <a:ext cx="1000132" cy="1714512"/>
          </a:xfrm>
          <a:custGeom>
            <a:avLst/>
            <a:gdLst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1000132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142844 w 1000132"/>
              <a:gd name="connsiteY3" fmla="*/ 1714512 h 1714512"/>
              <a:gd name="connsiteX4" fmla="*/ 0 w 1000132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32" h="1714512">
                <a:moveTo>
                  <a:pt x="0" y="0"/>
                </a:moveTo>
                <a:lnTo>
                  <a:pt x="1000132" y="0"/>
                </a:lnTo>
                <a:lnTo>
                  <a:pt x="857224" y="1714512"/>
                </a:lnTo>
                <a:lnTo>
                  <a:pt x="142844" y="17145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20000">
                <a:schemeClr val="bg1"/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/>
          <a:scene3d>
            <a:camera prst="orthographicFront"/>
            <a:lightRig rig="threePt" dir="t"/>
          </a:scene3d>
          <a:sp3d>
            <a:bevelT w="152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1785950" cy="1071570"/>
          </a:xfrm>
          <a:prstGeom prst="rect">
            <a:avLst/>
          </a:prstGeom>
        </p:spPr>
      </p:pic>
      <p:pic>
        <p:nvPicPr>
          <p:cNvPr id="5" name="Рисунок 4" descr="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6737">
            <a:off x="1838128" y="680975"/>
            <a:ext cx="3104939" cy="2850342"/>
          </a:xfrm>
          <a:prstGeom prst="rect">
            <a:avLst/>
          </a:prstGeom>
        </p:spPr>
      </p:pic>
      <p:pic>
        <p:nvPicPr>
          <p:cNvPr id="6" name="Picture 10" descr="C:\Users\мама\Desktop\DSCN3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85992"/>
            <a:ext cx="3357586" cy="41434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 rot="10455594" flipH="1" flipV="1">
            <a:off x="312137" y="4856997"/>
            <a:ext cx="4307657" cy="744205"/>
          </a:xfrm>
          <a:prstGeom prst="rect">
            <a:avLst/>
          </a:prstGeom>
          <a:solidFill>
            <a:srgbClr val="A7D9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CC"/>
                </a:solidFill>
              </a:rPr>
              <a:t>Приём </a:t>
            </a:r>
            <a:r>
              <a:rPr lang="ru-RU" sz="1400" b="1" dirty="0" err="1" smtClean="0">
                <a:solidFill>
                  <a:srgbClr val="0000CC"/>
                </a:solidFill>
              </a:rPr>
              <a:t>бумагокручения</a:t>
            </a:r>
            <a:r>
              <a:rPr lang="ru-RU" sz="1400" b="1" dirty="0" smtClean="0">
                <a:solidFill>
                  <a:srgbClr val="0000CC"/>
                </a:solidFill>
              </a:rPr>
              <a:t> - «Тугая спираль»</a:t>
            </a:r>
          </a:p>
          <a:p>
            <a:r>
              <a:rPr lang="ru-RU" sz="1400" dirty="0" smtClean="0">
                <a:solidFill>
                  <a:srgbClr val="0000CC"/>
                </a:solidFill>
              </a:rPr>
              <a:t>Скрутить ленту и приклеить кончик, не снимая спирали с иглы, чтобы лента не раскрутилась.</a:t>
            </a:r>
            <a:endParaRPr lang="ru-RU" sz="1400" dirty="0">
              <a:solidFill>
                <a:srgbClr val="0000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1357290" y="3857628"/>
            <a:ext cx="1571636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ма\Desktop\DSCN4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500726" cy="42237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5016"/>
            <a:ext cx="3786214" cy="571504"/>
          </a:xfrm>
          <a:prstGeom prst="rect">
            <a:avLst/>
          </a:prstGeom>
          <a:solidFill>
            <a:srgbClr val="A7D9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Снежинки  нанизать  на нитку</a:t>
            </a:r>
            <a:endParaRPr lang="ru-RU" dirty="0">
              <a:solidFill>
                <a:srgbClr val="0000CC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2428860" y="3643314"/>
            <a:ext cx="3357586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0" y="0"/>
            <a:ext cx="9147677" cy="688702"/>
            <a:chOff x="0" y="0"/>
            <a:chExt cx="9147677" cy="688702"/>
          </a:xfrm>
        </p:grpSpPr>
        <p:grpSp>
          <p:nvGrpSpPr>
            <p:cNvPr id="3" name="Группа 55"/>
            <p:cNvGrpSpPr/>
            <p:nvPr/>
          </p:nvGrpSpPr>
          <p:grpSpPr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47" name="Полилиния 46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56"/>
            <p:cNvGrpSpPr/>
            <p:nvPr/>
          </p:nvGrpSpPr>
          <p:grpSpPr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45" name="Полилиния 44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олилиния 45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 rot="690394">
            <a:off x="1905446" y="767344"/>
            <a:ext cx="6786610" cy="5214974"/>
          </a:xfrm>
          <a:prstGeom prst="rect">
            <a:avLst/>
          </a:prstGeom>
          <a:gradFill>
            <a:gsLst>
              <a:gs pos="9000">
                <a:schemeClr val="bg1"/>
              </a:gs>
              <a:gs pos="93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исунок 34"/>
          <p:cNvSpPr>
            <a:spLocks noGrp="1"/>
          </p:cNvSpPr>
          <p:nvPr>
            <p:ph type="pic" idx="1"/>
          </p:nvPr>
        </p:nvSpPr>
        <p:spPr>
          <a:xfrm rot="692271">
            <a:off x="2074023" y="889706"/>
            <a:ext cx="6541465" cy="4970358"/>
          </a:xfrm>
        </p:spPr>
      </p:sp>
      <p:grpSp>
        <p:nvGrpSpPr>
          <p:cNvPr id="12" name="Группа 25"/>
          <p:cNvGrpSpPr/>
          <p:nvPr/>
        </p:nvGrpSpPr>
        <p:grpSpPr>
          <a:xfrm rot="7461819">
            <a:off x="240765" y="4555562"/>
            <a:ext cx="2817026" cy="165884"/>
            <a:chOff x="3428992" y="3048802"/>
            <a:chExt cx="2817026" cy="165884"/>
          </a:xfrm>
        </p:grpSpPr>
        <p:sp>
          <p:nvSpPr>
            <p:cNvPr id="27" name="Полилиния 26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29"/>
          <p:cNvGrpSpPr/>
          <p:nvPr/>
        </p:nvGrpSpPr>
        <p:grpSpPr>
          <a:xfrm rot="4525712">
            <a:off x="-688154" y="4801570"/>
            <a:ext cx="2817026" cy="165884"/>
            <a:chOff x="3428992" y="3048802"/>
            <a:chExt cx="2817026" cy="165884"/>
          </a:xfrm>
        </p:grpSpPr>
        <p:sp>
          <p:nvSpPr>
            <p:cNvPr id="31" name="Полилиния 30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571472" y="4929198"/>
            <a:ext cx="1000132" cy="1714512"/>
          </a:xfrm>
          <a:custGeom>
            <a:avLst/>
            <a:gdLst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1000132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142844 w 1000132"/>
              <a:gd name="connsiteY3" fmla="*/ 1714512 h 1714512"/>
              <a:gd name="connsiteX4" fmla="*/ 0 w 1000132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32" h="1714512">
                <a:moveTo>
                  <a:pt x="0" y="0"/>
                </a:moveTo>
                <a:lnTo>
                  <a:pt x="1000132" y="0"/>
                </a:lnTo>
                <a:lnTo>
                  <a:pt x="857224" y="1714512"/>
                </a:lnTo>
                <a:lnTo>
                  <a:pt x="142844" y="17145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20000">
                <a:schemeClr val="bg1"/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/>
          <a:scene3d>
            <a:camera prst="orthographicFront"/>
            <a:lightRig rig="threePt" dir="t"/>
          </a:scene3d>
          <a:sp3d>
            <a:bevelT w="152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33"/>
          <p:cNvGrpSpPr/>
          <p:nvPr/>
        </p:nvGrpSpPr>
        <p:grpSpPr>
          <a:xfrm>
            <a:off x="5643570" y="5286388"/>
            <a:ext cx="2500330" cy="1357322"/>
            <a:chOff x="428596" y="5000636"/>
            <a:chExt cx="2500330" cy="1357322"/>
          </a:xfrm>
          <a:scene3d>
            <a:camera prst="isometricOffAxis1Top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5000636"/>
              <a:ext cx="2500330" cy="135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sp3d>
              <a:bevelT w="1143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71472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42976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14480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285984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285984" y="5715016"/>
              <a:ext cx="500066" cy="5000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14480" y="5715016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42976" y="5715016"/>
              <a:ext cx="500066" cy="500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1472" y="5715016"/>
              <a:ext cx="500066" cy="5000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19"/>
          <p:cNvGrpSpPr/>
          <p:nvPr/>
        </p:nvGrpSpPr>
        <p:grpSpPr>
          <a:xfrm>
            <a:off x="4142566" y="6249452"/>
            <a:ext cx="2817026" cy="165884"/>
            <a:chOff x="3428992" y="3048802"/>
            <a:chExt cx="2817026" cy="165884"/>
          </a:xfrm>
        </p:grpSpPr>
        <p:sp>
          <p:nvSpPr>
            <p:cNvPr id="21" name="Полилиния 20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15"/>
          <p:cNvGrpSpPr/>
          <p:nvPr/>
        </p:nvGrpSpPr>
        <p:grpSpPr>
          <a:xfrm rot="21139089">
            <a:off x="2428860" y="5929330"/>
            <a:ext cx="2817026" cy="165884"/>
            <a:chOff x="3428992" y="3048802"/>
            <a:chExt cx="2817026" cy="165884"/>
          </a:xfrm>
        </p:grpSpPr>
        <p:sp>
          <p:nvSpPr>
            <p:cNvPr id="17" name="Полилиния 16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 rot="671340">
            <a:off x="4979421" y="437252"/>
            <a:ext cx="4021973" cy="448205"/>
          </a:xfrm>
          <a:ln w="38100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ВАЗА</a:t>
            </a:r>
            <a:endParaRPr lang="ru-RU" sz="2800" dirty="0">
              <a:ln w="3175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60"/>
          <p:cNvGrpSpPr/>
          <p:nvPr/>
        </p:nvGrpSpPr>
        <p:grpSpPr>
          <a:xfrm>
            <a:off x="1571604" y="6286520"/>
            <a:ext cx="2928958" cy="352146"/>
            <a:chOff x="4753027" y="2914650"/>
            <a:chExt cx="2438348" cy="311944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Полилиния 39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 rot="659423">
            <a:off x="2887185" y="2327788"/>
            <a:ext cx="4327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ткань  50см х50см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цемент     о,5 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посуда для замеса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3" name="Picture 3" descr="C:\Users\мама\Desktop\DSCN4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0234">
            <a:off x="6143636" y="1571612"/>
            <a:ext cx="228601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а\Desktop\DSCN4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2786082" cy="2214578"/>
          </a:xfrm>
          <a:prstGeom prst="rect">
            <a:avLst/>
          </a:prstGeom>
          <a:noFill/>
        </p:spPr>
      </p:pic>
      <p:pic>
        <p:nvPicPr>
          <p:cNvPr id="6" name="Picture 4" descr="C:\Users\мама\Desktop\DSCN4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2"/>
            <a:ext cx="2786082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929198"/>
            <a:ext cx="5072098" cy="714380"/>
          </a:xfrm>
          <a:prstGeom prst="rect">
            <a:avLst/>
          </a:prstGeom>
          <a:solidFill>
            <a:srgbClr val="B2D0F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Затем этой тканью обкладываем любой предмет , подходящий по объёму и высоте. Создаём вазу. Оставляем для застывания….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929190" y="4929198"/>
            <a:ext cx="171451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08" y="142852"/>
            <a:ext cx="6786610" cy="830997"/>
          </a:xfrm>
          <a:prstGeom prst="rect">
            <a:avLst/>
          </a:prstGeom>
          <a:solidFill>
            <a:srgbClr val="B2D0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Разводим в посуде  цемент  с водой до жидкой консистенции </a:t>
            </a:r>
          </a:p>
          <a:p>
            <a:r>
              <a:rPr lang="ru-RU" sz="1600" dirty="0" smtClean="0"/>
              <a:t> и  </a:t>
            </a:r>
            <a:r>
              <a:rPr lang="ru-RU" sz="1600" dirty="0" err="1" smtClean="0"/>
              <a:t>промакиваем</a:t>
            </a:r>
            <a:r>
              <a:rPr lang="ru-RU" sz="1600" dirty="0" smtClean="0"/>
              <a:t>  ткань  в  этом   растворе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(Эту работу проделывает взрослый)</a:t>
            </a:r>
            <a:endParaRPr lang="ru-RU" sz="1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643174" y="928670"/>
            <a:ext cx="2143140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мама\Desktop\DSCN4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3834">
            <a:off x="591004" y="1350065"/>
            <a:ext cx="2869119" cy="2523243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ffectLst>
            <a:outerShdw blurRad="50800" dist="50800" dir="5400000" algn="ctr" rotWithShape="0">
              <a:srgbClr val="B2D0F4"/>
            </a:outerShdw>
          </a:effectLst>
        </p:spPr>
      </p:pic>
      <p:pic>
        <p:nvPicPr>
          <p:cNvPr id="4" name="Picture 5" descr="C:\Users\мама\Desktop\DSCN4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28670"/>
            <a:ext cx="2928958" cy="23892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500438"/>
            <a:ext cx="4143404" cy="30718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214290"/>
            <a:ext cx="5214974" cy="642942"/>
          </a:xfrm>
          <a:prstGeom prst="rect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Раскрасить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вазу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 цвет  коры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дерева, покрыть бесцветным лаком. </a:t>
            </a:r>
            <a:endParaRPr lang="ru-RU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3857652" cy="37862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86116" y="4572008"/>
            <a:ext cx="5572164" cy="571504"/>
          </a:xfrm>
          <a:prstGeom prst="rect">
            <a:avLst/>
          </a:prstGeom>
          <a:solidFill>
            <a:srgbClr val="A7D9FF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Вставляем  зимнюю  ветку в вазу  и  украшаем снежинками…..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2821769" y="2607463"/>
            <a:ext cx="221457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DSCN4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500594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162092">
            <a:off x="-631084" y="5518569"/>
            <a:ext cx="5940733" cy="5660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29405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/>
          <p:nvPr/>
        </p:nvSpPr>
        <p:spPr>
          <a:xfrm>
            <a:off x="285688" y="1785926"/>
            <a:ext cx="8858312" cy="4875694"/>
          </a:xfrm>
          <a:custGeom>
            <a:avLst/>
            <a:gdLst>
              <a:gd name="connsiteX0" fmla="*/ 0 w 8215370"/>
              <a:gd name="connsiteY0" fmla="*/ 0 h 4857784"/>
              <a:gd name="connsiteX1" fmla="*/ 8215370 w 8215370"/>
              <a:gd name="connsiteY1" fmla="*/ 0 h 4857784"/>
              <a:gd name="connsiteX2" fmla="*/ 8215370 w 8215370"/>
              <a:gd name="connsiteY2" fmla="*/ 4857784 h 4857784"/>
              <a:gd name="connsiteX3" fmla="*/ 0 w 8215370"/>
              <a:gd name="connsiteY3" fmla="*/ 4857784 h 4857784"/>
              <a:gd name="connsiteX4" fmla="*/ 0 w 8215370"/>
              <a:gd name="connsiteY4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8215370 w 8217246"/>
              <a:gd name="connsiteY3" fmla="*/ 4857784 h 4857784"/>
              <a:gd name="connsiteX4" fmla="*/ 0 w 8217246"/>
              <a:gd name="connsiteY4" fmla="*/ 4857784 h 4857784"/>
              <a:gd name="connsiteX5" fmla="*/ 0 w 8217246"/>
              <a:gd name="connsiteY5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8215370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7143768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7143768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75694"/>
              <a:gd name="connsiteX1" fmla="*/ 8215370 w 8217246"/>
              <a:gd name="connsiteY1" fmla="*/ 0 h 4875694"/>
              <a:gd name="connsiteX2" fmla="*/ 8217246 w 8217246"/>
              <a:gd name="connsiteY2" fmla="*/ 4590110 h 4875694"/>
              <a:gd name="connsiteX3" fmla="*/ 7143768 w 8217246"/>
              <a:gd name="connsiteY3" fmla="*/ 4857784 h 4875694"/>
              <a:gd name="connsiteX4" fmla="*/ 7051386 w 8217246"/>
              <a:gd name="connsiteY4" fmla="*/ 4856810 h 4875694"/>
              <a:gd name="connsiteX5" fmla="*/ 0 w 8217246"/>
              <a:gd name="connsiteY5" fmla="*/ 4857784 h 4875694"/>
              <a:gd name="connsiteX6" fmla="*/ 0 w 8217246"/>
              <a:gd name="connsiteY6" fmla="*/ 0 h 487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46" h="4875694">
                <a:moveTo>
                  <a:pt x="0" y="0"/>
                </a:moveTo>
                <a:lnTo>
                  <a:pt x="8215370" y="0"/>
                </a:lnTo>
                <a:cubicBezTo>
                  <a:pt x="8215995" y="1530037"/>
                  <a:pt x="8216621" y="3060073"/>
                  <a:pt x="8217246" y="4590110"/>
                </a:cubicBezTo>
                <a:cubicBezTo>
                  <a:pt x="8059430" y="4641215"/>
                  <a:pt x="7172947" y="4875694"/>
                  <a:pt x="7143768" y="4857784"/>
                </a:cubicBezTo>
                <a:lnTo>
                  <a:pt x="7051386" y="4856810"/>
                </a:lnTo>
                <a:lnTo>
                  <a:pt x="0" y="485778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 rot="298440">
            <a:off x="8095514" y="6119102"/>
            <a:ext cx="1106953" cy="579841"/>
          </a:xfrm>
          <a:custGeom>
            <a:avLst/>
            <a:gdLst>
              <a:gd name="connsiteX0" fmla="*/ 38100 w 1935480"/>
              <a:gd name="connsiteY0" fmla="*/ 571500 h 571500"/>
              <a:gd name="connsiteX1" fmla="*/ 1935480 w 1935480"/>
              <a:gd name="connsiteY1" fmla="*/ 289560 h 571500"/>
              <a:gd name="connsiteX2" fmla="*/ 0 w 1935480"/>
              <a:gd name="connsiteY2" fmla="*/ 0 h 571500"/>
              <a:gd name="connsiteX3" fmla="*/ 38100 w 1935480"/>
              <a:gd name="connsiteY3" fmla="*/ 571500 h 571500"/>
              <a:gd name="connsiteX0" fmla="*/ 38100 w 1935480"/>
              <a:gd name="connsiteY0" fmla="*/ 571500 h 571500"/>
              <a:gd name="connsiteX1" fmla="*/ 1935480 w 1935480"/>
              <a:gd name="connsiteY1" fmla="*/ 289560 h 571500"/>
              <a:gd name="connsiteX2" fmla="*/ 0 w 1935480"/>
              <a:gd name="connsiteY2" fmla="*/ 0 h 571500"/>
              <a:gd name="connsiteX3" fmla="*/ 38100 w 1935480"/>
              <a:gd name="connsiteY3" fmla="*/ 571500 h 571500"/>
              <a:gd name="connsiteX0" fmla="*/ 38100 w 1935480"/>
              <a:gd name="connsiteY0" fmla="*/ 571500 h 571500"/>
              <a:gd name="connsiteX1" fmla="*/ 1935480 w 1935480"/>
              <a:gd name="connsiteY1" fmla="*/ 289560 h 571500"/>
              <a:gd name="connsiteX2" fmla="*/ 0 w 1935480"/>
              <a:gd name="connsiteY2" fmla="*/ 0 h 571500"/>
              <a:gd name="connsiteX3" fmla="*/ 38100 w 1935480"/>
              <a:gd name="connsiteY3" fmla="*/ 571500 h 571500"/>
              <a:gd name="connsiteX0" fmla="*/ 38100 w 1935480"/>
              <a:gd name="connsiteY0" fmla="*/ 571500 h 571500"/>
              <a:gd name="connsiteX1" fmla="*/ 1935480 w 1935480"/>
              <a:gd name="connsiteY1" fmla="*/ 289560 h 571500"/>
              <a:gd name="connsiteX2" fmla="*/ 0 w 1935480"/>
              <a:gd name="connsiteY2" fmla="*/ 0 h 571500"/>
              <a:gd name="connsiteX3" fmla="*/ 38100 w 1935480"/>
              <a:gd name="connsiteY3" fmla="*/ 571500 h 571500"/>
              <a:gd name="connsiteX0" fmla="*/ 38100 w 1935480"/>
              <a:gd name="connsiteY0" fmla="*/ 571500 h 571500"/>
              <a:gd name="connsiteX1" fmla="*/ 1935480 w 1935480"/>
              <a:gd name="connsiteY1" fmla="*/ 189144 h 571500"/>
              <a:gd name="connsiteX2" fmla="*/ 0 w 1935480"/>
              <a:gd name="connsiteY2" fmla="*/ 0 h 571500"/>
              <a:gd name="connsiteX3" fmla="*/ 38100 w 1935480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80" h="571500">
                <a:moveTo>
                  <a:pt x="38100" y="571500"/>
                </a:moveTo>
                <a:lnTo>
                  <a:pt x="1935480" y="189144"/>
                </a:lnTo>
                <a:cubicBezTo>
                  <a:pt x="1290320" y="92624"/>
                  <a:pt x="661334" y="41268"/>
                  <a:pt x="0" y="0"/>
                </a:cubicBezTo>
                <a:cubicBezTo>
                  <a:pt x="138416" y="170490"/>
                  <a:pt x="173976" y="321936"/>
                  <a:pt x="38100" y="571500"/>
                </a:cubicBezTo>
                <a:close/>
              </a:path>
            </a:pathLst>
          </a:custGeom>
          <a:solidFill>
            <a:srgbClr val="A7D9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9"/>
          <p:cNvGrpSpPr/>
          <p:nvPr/>
        </p:nvGrpSpPr>
        <p:grpSpPr>
          <a:xfrm>
            <a:off x="0" y="0"/>
            <a:ext cx="9147677" cy="688702"/>
            <a:chOff x="0" y="0"/>
            <a:chExt cx="9147677" cy="688702"/>
          </a:xfrm>
          <a:solidFill>
            <a:schemeClr val="tx1">
              <a:lumMod val="75000"/>
            </a:schemeClr>
          </a:solidFill>
        </p:grpSpPr>
        <p:grpSp>
          <p:nvGrpSpPr>
            <p:cNvPr id="4" name="Группа 55"/>
            <p:cNvGrpSpPr/>
            <p:nvPr/>
          </p:nvGrpSpPr>
          <p:grpSpPr>
            <a:xfrm>
              <a:off x="8849358" y="0"/>
              <a:ext cx="298319" cy="688702"/>
              <a:chOff x="8849358" y="0"/>
              <a:chExt cx="298319" cy="688702"/>
            </a:xfrm>
            <a:grpFill/>
          </p:grpSpPr>
          <p:sp>
            <p:nvSpPr>
              <p:cNvPr id="55" name="Полилиния 54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56"/>
            <p:cNvGrpSpPr/>
            <p:nvPr/>
          </p:nvGrpSpPr>
          <p:grpSpPr>
            <a:xfrm flipH="1">
              <a:off x="0" y="0"/>
              <a:ext cx="298319" cy="688702"/>
              <a:chOff x="8849358" y="0"/>
              <a:chExt cx="298319" cy="688702"/>
            </a:xfrm>
            <a:grpFill/>
          </p:grpSpPr>
          <p:sp>
            <p:nvSpPr>
              <p:cNvPr id="58" name="Полилиния 57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31" y="274638"/>
            <a:ext cx="7758138" cy="1143000"/>
          </a:xfrm>
          <a:solidFill>
            <a:srgbClr val="A7D9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« Зимняя ветка в вазе »</a:t>
            </a:r>
            <a:endParaRPr lang="ru-RU" b="1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Группа 12"/>
          <p:cNvGrpSpPr/>
          <p:nvPr/>
        </p:nvGrpSpPr>
        <p:grpSpPr>
          <a:xfrm>
            <a:off x="1033438" y="-420714"/>
            <a:ext cx="752480" cy="995350"/>
            <a:chOff x="3929058" y="857232"/>
            <a:chExt cx="752480" cy="995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Полилиния 13"/>
            <p:cNvSpPr/>
            <p:nvPr/>
          </p:nvSpPr>
          <p:spPr>
            <a:xfrm>
              <a:off x="4645819" y="1426368"/>
              <a:ext cx="35719" cy="141409"/>
            </a:xfrm>
            <a:custGeom>
              <a:avLst/>
              <a:gdLst>
                <a:gd name="connsiteX0" fmla="*/ 0 w 35719"/>
                <a:gd name="connsiteY0" fmla="*/ 0 h 141409"/>
                <a:gd name="connsiteX1" fmla="*/ 35719 w 35719"/>
                <a:gd name="connsiteY1" fmla="*/ 126207 h 141409"/>
                <a:gd name="connsiteX2" fmla="*/ 4763 w 35719"/>
                <a:gd name="connsiteY2" fmla="*/ 128588 h 141409"/>
                <a:gd name="connsiteX3" fmla="*/ 0 w 35719"/>
                <a:gd name="connsiteY3" fmla="*/ 0 h 14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9" h="141409">
                  <a:moveTo>
                    <a:pt x="0" y="0"/>
                  </a:moveTo>
                  <a:lnTo>
                    <a:pt x="35719" y="126207"/>
                  </a:lnTo>
                  <a:cubicBezTo>
                    <a:pt x="3979" y="131090"/>
                    <a:pt x="4763" y="141409"/>
                    <a:pt x="4763" y="128588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3"/>
            <p:cNvGrpSpPr/>
            <p:nvPr/>
          </p:nvGrpSpPr>
          <p:grpSpPr>
            <a:xfrm>
              <a:off x="3929058" y="857232"/>
              <a:ext cx="729766" cy="995350"/>
              <a:chOff x="2779700" y="647700"/>
              <a:chExt cx="729766" cy="995350"/>
            </a:xfrm>
          </p:grpSpPr>
          <p:sp>
            <p:nvSpPr>
              <p:cNvPr id="16" name="Полилиния 3"/>
              <p:cNvSpPr/>
              <p:nvPr/>
            </p:nvSpPr>
            <p:spPr>
              <a:xfrm>
                <a:off x="2786050" y="1214422"/>
                <a:ext cx="714380" cy="428628"/>
              </a:xfrm>
              <a:custGeom>
                <a:avLst/>
                <a:gdLst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0 w 714380"/>
                  <a:gd name="connsiteY3" fmla="*/ 428628 h 428628"/>
                  <a:gd name="connsiteX4" fmla="*/ 0 w 714380"/>
                  <a:gd name="connsiteY4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201625 w 714380"/>
                  <a:gd name="connsiteY3" fmla="*/ 427053 h 428628"/>
                  <a:gd name="connsiteX4" fmla="*/ 0 w 714380"/>
                  <a:gd name="connsiteY4" fmla="*/ 428628 h 428628"/>
                  <a:gd name="connsiteX5" fmla="*/ 0 w 714380"/>
                  <a:gd name="connsiteY5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193655 w 714380"/>
                  <a:gd name="connsiteY3" fmla="*/ 352416 h 428628"/>
                  <a:gd name="connsiteX4" fmla="*/ 201625 w 714380"/>
                  <a:gd name="connsiteY4" fmla="*/ 427053 h 428628"/>
                  <a:gd name="connsiteX5" fmla="*/ 0 w 714380"/>
                  <a:gd name="connsiteY5" fmla="*/ 428628 h 428628"/>
                  <a:gd name="connsiteX6" fmla="*/ 0 w 714380"/>
                  <a:gd name="connsiteY6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268300 w 714380"/>
                  <a:gd name="connsiteY3" fmla="*/ 423878 h 428628"/>
                  <a:gd name="connsiteX4" fmla="*/ 193655 w 714380"/>
                  <a:gd name="connsiteY4" fmla="*/ 352416 h 428628"/>
                  <a:gd name="connsiteX5" fmla="*/ 201625 w 714380"/>
                  <a:gd name="connsiteY5" fmla="*/ 427053 h 428628"/>
                  <a:gd name="connsiteX6" fmla="*/ 0 w 714380"/>
                  <a:gd name="connsiteY6" fmla="*/ 428628 h 428628"/>
                  <a:gd name="connsiteX7" fmla="*/ 0 w 714380"/>
                  <a:gd name="connsiteY7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433400 w 714380"/>
                  <a:gd name="connsiteY3" fmla="*/ 423878 h 428628"/>
                  <a:gd name="connsiteX4" fmla="*/ 268300 w 714380"/>
                  <a:gd name="connsiteY4" fmla="*/ 423878 h 428628"/>
                  <a:gd name="connsiteX5" fmla="*/ 193655 w 714380"/>
                  <a:gd name="connsiteY5" fmla="*/ 352416 h 428628"/>
                  <a:gd name="connsiteX6" fmla="*/ 201625 w 714380"/>
                  <a:gd name="connsiteY6" fmla="*/ 427053 h 428628"/>
                  <a:gd name="connsiteX7" fmla="*/ 0 w 714380"/>
                  <a:gd name="connsiteY7" fmla="*/ 428628 h 428628"/>
                  <a:gd name="connsiteX8" fmla="*/ 0 w 714380"/>
                  <a:gd name="connsiteY8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00075 w 714380"/>
                  <a:gd name="connsiteY3" fmla="*/ 423878 h 428628"/>
                  <a:gd name="connsiteX4" fmla="*/ 433400 w 714380"/>
                  <a:gd name="connsiteY4" fmla="*/ 423878 h 428628"/>
                  <a:gd name="connsiteX5" fmla="*/ 268300 w 714380"/>
                  <a:gd name="connsiteY5" fmla="*/ 423878 h 428628"/>
                  <a:gd name="connsiteX6" fmla="*/ 193655 w 714380"/>
                  <a:gd name="connsiteY6" fmla="*/ 352416 h 428628"/>
                  <a:gd name="connsiteX7" fmla="*/ 201625 w 714380"/>
                  <a:gd name="connsiteY7" fmla="*/ 427053 h 428628"/>
                  <a:gd name="connsiteX8" fmla="*/ 0 w 714380"/>
                  <a:gd name="connsiteY8" fmla="*/ 428628 h 428628"/>
                  <a:gd name="connsiteX9" fmla="*/ 0 w 714380"/>
                  <a:gd name="connsiteY9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00075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20162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71481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20162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71481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13015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80" h="428628">
                    <a:moveTo>
                      <a:pt x="0" y="0"/>
                    </a:moveTo>
                    <a:lnTo>
                      <a:pt x="714380" y="0"/>
                    </a:lnTo>
                    <a:lnTo>
                      <a:pt x="714380" y="428628"/>
                    </a:lnTo>
                    <a:lnTo>
                      <a:pt x="571481" y="423878"/>
                    </a:lnTo>
                    <a:lnTo>
                      <a:pt x="538144" y="352416"/>
                    </a:lnTo>
                    <a:lnTo>
                      <a:pt x="433400" y="423878"/>
                    </a:lnTo>
                    <a:lnTo>
                      <a:pt x="268300" y="423878"/>
                    </a:lnTo>
                    <a:lnTo>
                      <a:pt x="193655" y="352416"/>
                    </a:lnTo>
                    <a:lnTo>
                      <a:pt x="130155" y="427053"/>
                    </a:lnTo>
                    <a:lnTo>
                      <a:pt x="0" y="42862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12"/>
              <p:cNvGrpSpPr/>
              <p:nvPr/>
            </p:nvGrpSpPr>
            <p:grpSpPr>
              <a:xfrm>
                <a:off x="2952750" y="647700"/>
                <a:ext cx="380990" cy="985818"/>
                <a:chOff x="2952750" y="647700"/>
                <a:chExt cx="380990" cy="985818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2952750" y="647700"/>
                  <a:ext cx="219075" cy="984250"/>
                </a:xfrm>
                <a:custGeom>
                  <a:avLst/>
                  <a:gdLst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75" h="984250">
                      <a:moveTo>
                        <a:pt x="0" y="981075"/>
                      </a:moveTo>
                      <a:lnTo>
                        <a:pt x="92075" y="984250"/>
                      </a:lnTo>
                      <a:cubicBezTo>
                        <a:pt x="107950" y="724958"/>
                        <a:pt x="134948" y="440283"/>
                        <a:pt x="139700" y="206375"/>
                      </a:cubicBezTo>
                      <a:cubicBezTo>
                        <a:pt x="127540" y="194223"/>
                        <a:pt x="99483" y="140758"/>
                        <a:pt x="79375" y="107950"/>
                      </a:cubicBezTo>
                      <a:cubicBezTo>
                        <a:pt x="102140" y="70927"/>
                        <a:pt x="124893" y="33886"/>
                        <a:pt x="219075" y="44450"/>
                      </a:cubicBezTo>
                      <a:lnTo>
                        <a:pt x="212725" y="0"/>
                      </a:lnTo>
                      <a:cubicBezTo>
                        <a:pt x="119073" y="6899"/>
                        <a:pt x="69861" y="13777"/>
                        <a:pt x="22225" y="111125"/>
                      </a:cubicBezTo>
                      <a:lnTo>
                        <a:pt x="92075" y="212725"/>
                      </a:lnTo>
                      <a:cubicBezTo>
                        <a:pt x="116428" y="478912"/>
                        <a:pt x="70908" y="697442"/>
                        <a:pt x="60325" y="939800"/>
                      </a:cubicBezTo>
                      <a:lnTo>
                        <a:pt x="0" y="98107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96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3114665" y="649268"/>
                  <a:ext cx="219075" cy="984250"/>
                </a:xfrm>
                <a:custGeom>
                  <a:avLst/>
                  <a:gdLst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75" h="984250">
                      <a:moveTo>
                        <a:pt x="0" y="981075"/>
                      </a:moveTo>
                      <a:lnTo>
                        <a:pt x="92075" y="984250"/>
                      </a:lnTo>
                      <a:cubicBezTo>
                        <a:pt x="107950" y="724958"/>
                        <a:pt x="134948" y="440283"/>
                        <a:pt x="139700" y="206375"/>
                      </a:cubicBezTo>
                      <a:cubicBezTo>
                        <a:pt x="127540" y="194223"/>
                        <a:pt x="99483" y="140758"/>
                        <a:pt x="79375" y="107950"/>
                      </a:cubicBezTo>
                      <a:cubicBezTo>
                        <a:pt x="102140" y="70927"/>
                        <a:pt x="124893" y="33886"/>
                        <a:pt x="219075" y="44450"/>
                      </a:cubicBezTo>
                      <a:lnTo>
                        <a:pt x="212725" y="0"/>
                      </a:lnTo>
                      <a:cubicBezTo>
                        <a:pt x="119073" y="6899"/>
                        <a:pt x="69861" y="13777"/>
                        <a:pt x="22225" y="111125"/>
                      </a:cubicBezTo>
                      <a:lnTo>
                        <a:pt x="92075" y="212725"/>
                      </a:lnTo>
                      <a:cubicBezTo>
                        <a:pt x="116428" y="478912"/>
                        <a:pt x="70908" y="697442"/>
                        <a:pt x="60325" y="939800"/>
                      </a:cubicBezTo>
                      <a:lnTo>
                        <a:pt x="0" y="98107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96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" name="Прямоугольник 5"/>
              <p:cNvSpPr/>
              <p:nvPr/>
            </p:nvSpPr>
            <p:spPr>
              <a:xfrm>
                <a:off x="3286115" y="1581137"/>
                <a:ext cx="223351" cy="6191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779700" y="1577962"/>
                <a:ext cx="220664" cy="6508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21"/>
          <p:cNvGrpSpPr/>
          <p:nvPr/>
        </p:nvGrpSpPr>
        <p:grpSpPr>
          <a:xfrm>
            <a:off x="7500958" y="-434175"/>
            <a:ext cx="752480" cy="995350"/>
            <a:chOff x="3929058" y="857232"/>
            <a:chExt cx="752480" cy="995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645819" y="1426368"/>
              <a:ext cx="35719" cy="141409"/>
            </a:xfrm>
            <a:custGeom>
              <a:avLst/>
              <a:gdLst>
                <a:gd name="connsiteX0" fmla="*/ 0 w 35719"/>
                <a:gd name="connsiteY0" fmla="*/ 0 h 141409"/>
                <a:gd name="connsiteX1" fmla="*/ 35719 w 35719"/>
                <a:gd name="connsiteY1" fmla="*/ 126207 h 141409"/>
                <a:gd name="connsiteX2" fmla="*/ 4763 w 35719"/>
                <a:gd name="connsiteY2" fmla="*/ 128588 h 141409"/>
                <a:gd name="connsiteX3" fmla="*/ 0 w 35719"/>
                <a:gd name="connsiteY3" fmla="*/ 0 h 14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9" h="141409">
                  <a:moveTo>
                    <a:pt x="0" y="0"/>
                  </a:moveTo>
                  <a:lnTo>
                    <a:pt x="35719" y="126207"/>
                  </a:lnTo>
                  <a:cubicBezTo>
                    <a:pt x="3979" y="131090"/>
                    <a:pt x="4763" y="141409"/>
                    <a:pt x="4763" y="128588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13"/>
            <p:cNvGrpSpPr/>
            <p:nvPr/>
          </p:nvGrpSpPr>
          <p:grpSpPr>
            <a:xfrm>
              <a:off x="3929058" y="857232"/>
              <a:ext cx="729766" cy="995350"/>
              <a:chOff x="2779700" y="647700"/>
              <a:chExt cx="729766" cy="995350"/>
            </a:xfrm>
          </p:grpSpPr>
          <p:sp>
            <p:nvSpPr>
              <p:cNvPr id="25" name="Полилиния 3"/>
              <p:cNvSpPr/>
              <p:nvPr/>
            </p:nvSpPr>
            <p:spPr>
              <a:xfrm>
                <a:off x="2786050" y="1214422"/>
                <a:ext cx="714380" cy="428628"/>
              </a:xfrm>
              <a:custGeom>
                <a:avLst/>
                <a:gdLst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0 w 714380"/>
                  <a:gd name="connsiteY3" fmla="*/ 428628 h 428628"/>
                  <a:gd name="connsiteX4" fmla="*/ 0 w 714380"/>
                  <a:gd name="connsiteY4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201625 w 714380"/>
                  <a:gd name="connsiteY3" fmla="*/ 427053 h 428628"/>
                  <a:gd name="connsiteX4" fmla="*/ 0 w 714380"/>
                  <a:gd name="connsiteY4" fmla="*/ 428628 h 428628"/>
                  <a:gd name="connsiteX5" fmla="*/ 0 w 714380"/>
                  <a:gd name="connsiteY5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193655 w 714380"/>
                  <a:gd name="connsiteY3" fmla="*/ 352416 h 428628"/>
                  <a:gd name="connsiteX4" fmla="*/ 201625 w 714380"/>
                  <a:gd name="connsiteY4" fmla="*/ 427053 h 428628"/>
                  <a:gd name="connsiteX5" fmla="*/ 0 w 714380"/>
                  <a:gd name="connsiteY5" fmla="*/ 428628 h 428628"/>
                  <a:gd name="connsiteX6" fmla="*/ 0 w 714380"/>
                  <a:gd name="connsiteY6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268300 w 714380"/>
                  <a:gd name="connsiteY3" fmla="*/ 423878 h 428628"/>
                  <a:gd name="connsiteX4" fmla="*/ 193655 w 714380"/>
                  <a:gd name="connsiteY4" fmla="*/ 352416 h 428628"/>
                  <a:gd name="connsiteX5" fmla="*/ 201625 w 714380"/>
                  <a:gd name="connsiteY5" fmla="*/ 427053 h 428628"/>
                  <a:gd name="connsiteX6" fmla="*/ 0 w 714380"/>
                  <a:gd name="connsiteY6" fmla="*/ 428628 h 428628"/>
                  <a:gd name="connsiteX7" fmla="*/ 0 w 714380"/>
                  <a:gd name="connsiteY7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433400 w 714380"/>
                  <a:gd name="connsiteY3" fmla="*/ 423878 h 428628"/>
                  <a:gd name="connsiteX4" fmla="*/ 268300 w 714380"/>
                  <a:gd name="connsiteY4" fmla="*/ 423878 h 428628"/>
                  <a:gd name="connsiteX5" fmla="*/ 193655 w 714380"/>
                  <a:gd name="connsiteY5" fmla="*/ 352416 h 428628"/>
                  <a:gd name="connsiteX6" fmla="*/ 201625 w 714380"/>
                  <a:gd name="connsiteY6" fmla="*/ 427053 h 428628"/>
                  <a:gd name="connsiteX7" fmla="*/ 0 w 714380"/>
                  <a:gd name="connsiteY7" fmla="*/ 428628 h 428628"/>
                  <a:gd name="connsiteX8" fmla="*/ 0 w 714380"/>
                  <a:gd name="connsiteY8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00075 w 714380"/>
                  <a:gd name="connsiteY3" fmla="*/ 423878 h 428628"/>
                  <a:gd name="connsiteX4" fmla="*/ 433400 w 714380"/>
                  <a:gd name="connsiteY4" fmla="*/ 423878 h 428628"/>
                  <a:gd name="connsiteX5" fmla="*/ 268300 w 714380"/>
                  <a:gd name="connsiteY5" fmla="*/ 423878 h 428628"/>
                  <a:gd name="connsiteX6" fmla="*/ 193655 w 714380"/>
                  <a:gd name="connsiteY6" fmla="*/ 352416 h 428628"/>
                  <a:gd name="connsiteX7" fmla="*/ 201625 w 714380"/>
                  <a:gd name="connsiteY7" fmla="*/ 427053 h 428628"/>
                  <a:gd name="connsiteX8" fmla="*/ 0 w 714380"/>
                  <a:gd name="connsiteY8" fmla="*/ 428628 h 428628"/>
                  <a:gd name="connsiteX9" fmla="*/ 0 w 714380"/>
                  <a:gd name="connsiteY9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00075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20162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71481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20162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  <a:gd name="connsiteX0" fmla="*/ 0 w 714380"/>
                  <a:gd name="connsiteY0" fmla="*/ 0 h 428628"/>
                  <a:gd name="connsiteX1" fmla="*/ 714380 w 714380"/>
                  <a:gd name="connsiteY1" fmla="*/ 0 h 428628"/>
                  <a:gd name="connsiteX2" fmla="*/ 714380 w 714380"/>
                  <a:gd name="connsiteY2" fmla="*/ 428628 h 428628"/>
                  <a:gd name="connsiteX3" fmla="*/ 571481 w 714380"/>
                  <a:gd name="connsiteY3" fmla="*/ 423878 h 428628"/>
                  <a:gd name="connsiteX4" fmla="*/ 538144 w 714380"/>
                  <a:gd name="connsiteY4" fmla="*/ 352416 h 428628"/>
                  <a:gd name="connsiteX5" fmla="*/ 433400 w 714380"/>
                  <a:gd name="connsiteY5" fmla="*/ 423878 h 428628"/>
                  <a:gd name="connsiteX6" fmla="*/ 268300 w 714380"/>
                  <a:gd name="connsiteY6" fmla="*/ 423878 h 428628"/>
                  <a:gd name="connsiteX7" fmla="*/ 193655 w 714380"/>
                  <a:gd name="connsiteY7" fmla="*/ 352416 h 428628"/>
                  <a:gd name="connsiteX8" fmla="*/ 130155 w 714380"/>
                  <a:gd name="connsiteY8" fmla="*/ 427053 h 428628"/>
                  <a:gd name="connsiteX9" fmla="*/ 0 w 714380"/>
                  <a:gd name="connsiteY9" fmla="*/ 428628 h 428628"/>
                  <a:gd name="connsiteX10" fmla="*/ 0 w 714380"/>
                  <a:gd name="connsiteY10" fmla="*/ 0 h 42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80" h="428628">
                    <a:moveTo>
                      <a:pt x="0" y="0"/>
                    </a:moveTo>
                    <a:lnTo>
                      <a:pt x="714380" y="0"/>
                    </a:lnTo>
                    <a:lnTo>
                      <a:pt x="714380" y="428628"/>
                    </a:lnTo>
                    <a:lnTo>
                      <a:pt x="571481" y="423878"/>
                    </a:lnTo>
                    <a:lnTo>
                      <a:pt x="538144" y="352416"/>
                    </a:lnTo>
                    <a:lnTo>
                      <a:pt x="433400" y="423878"/>
                    </a:lnTo>
                    <a:lnTo>
                      <a:pt x="268300" y="423878"/>
                    </a:lnTo>
                    <a:lnTo>
                      <a:pt x="193655" y="352416"/>
                    </a:lnTo>
                    <a:lnTo>
                      <a:pt x="130155" y="427053"/>
                    </a:lnTo>
                    <a:lnTo>
                      <a:pt x="0" y="42862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" name="Группа 12"/>
              <p:cNvGrpSpPr/>
              <p:nvPr/>
            </p:nvGrpSpPr>
            <p:grpSpPr>
              <a:xfrm>
                <a:off x="2952750" y="647700"/>
                <a:ext cx="380990" cy="985818"/>
                <a:chOff x="2952750" y="647700"/>
                <a:chExt cx="380990" cy="985818"/>
              </a:xfrm>
            </p:grpSpPr>
            <p:sp>
              <p:nvSpPr>
                <p:cNvPr id="29" name="Полилиния 28"/>
                <p:cNvSpPr/>
                <p:nvPr/>
              </p:nvSpPr>
              <p:spPr>
                <a:xfrm>
                  <a:off x="2952750" y="647700"/>
                  <a:ext cx="219075" cy="984250"/>
                </a:xfrm>
                <a:custGeom>
                  <a:avLst/>
                  <a:gdLst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75" h="984250">
                      <a:moveTo>
                        <a:pt x="0" y="981075"/>
                      </a:moveTo>
                      <a:lnTo>
                        <a:pt x="92075" y="984250"/>
                      </a:lnTo>
                      <a:cubicBezTo>
                        <a:pt x="107950" y="724958"/>
                        <a:pt x="134948" y="440283"/>
                        <a:pt x="139700" y="206375"/>
                      </a:cubicBezTo>
                      <a:cubicBezTo>
                        <a:pt x="127540" y="194223"/>
                        <a:pt x="99483" y="140758"/>
                        <a:pt x="79375" y="107950"/>
                      </a:cubicBezTo>
                      <a:cubicBezTo>
                        <a:pt x="102140" y="70927"/>
                        <a:pt x="124893" y="33886"/>
                        <a:pt x="219075" y="44450"/>
                      </a:cubicBezTo>
                      <a:lnTo>
                        <a:pt x="212725" y="0"/>
                      </a:lnTo>
                      <a:cubicBezTo>
                        <a:pt x="119073" y="6899"/>
                        <a:pt x="69861" y="13777"/>
                        <a:pt x="22225" y="111125"/>
                      </a:cubicBezTo>
                      <a:lnTo>
                        <a:pt x="92075" y="212725"/>
                      </a:lnTo>
                      <a:cubicBezTo>
                        <a:pt x="116428" y="478912"/>
                        <a:pt x="70908" y="697442"/>
                        <a:pt x="60325" y="939800"/>
                      </a:cubicBezTo>
                      <a:lnTo>
                        <a:pt x="0" y="98107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96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 flipH="1">
                  <a:off x="3114665" y="649268"/>
                  <a:ext cx="219075" cy="984250"/>
                </a:xfrm>
                <a:custGeom>
                  <a:avLst/>
                  <a:gdLst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  <a:gd name="connsiteX0" fmla="*/ 0 w 219075"/>
                    <a:gd name="connsiteY0" fmla="*/ 981075 h 984250"/>
                    <a:gd name="connsiteX1" fmla="*/ 92075 w 219075"/>
                    <a:gd name="connsiteY1" fmla="*/ 984250 h 984250"/>
                    <a:gd name="connsiteX2" fmla="*/ 139700 w 219075"/>
                    <a:gd name="connsiteY2" fmla="*/ 206375 h 984250"/>
                    <a:gd name="connsiteX3" fmla="*/ 79375 w 219075"/>
                    <a:gd name="connsiteY3" fmla="*/ 107950 h 984250"/>
                    <a:gd name="connsiteX4" fmla="*/ 219075 w 219075"/>
                    <a:gd name="connsiteY4" fmla="*/ 44450 h 984250"/>
                    <a:gd name="connsiteX5" fmla="*/ 212725 w 219075"/>
                    <a:gd name="connsiteY5" fmla="*/ 0 h 984250"/>
                    <a:gd name="connsiteX6" fmla="*/ 22225 w 219075"/>
                    <a:gd name="connsiteY6" fmla="*/ 111125 h 984250"/>
                    <a:gd name="connsiteX7" fmla="*/ 92075 w 219075"/>
                    <a:gd name="connsiteY7" fmla="*/ 212725 h 984250"/>
                    <a:gd name="connsiteX8" fmla="*/ 60325 w 219075"/>
                    <a:gd name="connsiteY8" fmla="*/ 939800 h 984250"/>
                    <a:gd name="connsiteX9" fmla="*/ 0 w 219075"/>
                    <a:gd name="connsiteY9" fmla="*/ 981075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75" h="984250">
                      <a:moveTo>
                        <a:pt x="0" y="981075"/>
                      </a:moveTo>
                      <a:lnTo>
                        <a:pt x="92075" y="984250"/>
                      </a:lnTo>
                      <a:cubicBezTo>
                        <a:pt x="107950" y="724958"/>
                        <a:pt x="134948" y="440283"/>
                        <a:pt x="139700" y="206375"/>
                      </a:cubicBezTo>
                      <a:cubicBezTo>
                        <a:pt x="127540" y="194223"/>
                        <a:pt x="99483" y="140758"/>
                        <a:pt x="79375" y="107950"/>
                      </a:cubicBezTo>
                      <a:cubicBezTo>
                        <a:pt x="102140" y="70927"/>
                        <a:pt x="124893" y="33886"/>
                        <a:pt x="219075" y="44450"/>
                      </a:cubicBezTo>
                      <a:lnTo>
                        <a:pt x="212725" y="0"/>
                      </a:lnTo>
                      <a:cubicBezTo>
                        <a:pt x="119073" y="6899"/>
                        <a:pt x="69861" y="13777"/>
                        <a:pt x="22225" y="111125"/>
                      </a:cubicBezTo>
                      <a:lnTo>
                        <a:pt x="92075" y="212725"/>
                      </a:lnTo>
                      <a:cubicBezTo>
                        <a:pt x="116428" y="478912"/>
                        <a:pt x="70908" y="697442"/>
                        <a:pt x="60325" y="939800"/>
                      </a:cubicBezTo>
                      <a:lnTo>
                        <a:pt x="0" y="98107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96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7" name="Прямоугольник 5"/>
              <p:cNvSpPr/>
              <p:nvPr/>
            </p:nvSpPr>
            <p:spPr>
              <a:xfrm>
                <a:off x="3286115" y="1581137"/>
                <a:ext cx="223351" cy="6191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779700" y="1577962"/>
                <a:ext cx="220664" cy="6508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35"/>
          <p:cNvGrpSpPr/>
          <p:nvPr/>
        </p:nvGrpSpPr>
        <p:grpSpPr>
          <a:xfrm>
            <a:off x="8768563" y="1714488"/>
            <a:ext cx="375437" cy="336622"/>
            <a:chOff x="4459050" y="1627899"/>
            <a:chExt cx="375437" cy="33662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7" name="Прямоугольник 36"/>
            <p:cNvSpPr/>
            <p:nvPr/>
          </p:nvSpPr>
          <p:spPr>
            <a:xfrm rot="19066690">
              <a:off x="4459050" y="1870075"/>
              <a:ext cx="216000" cy="36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3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 rot="2785340">
              <a:off x="4500562" y="1714488"/>
              <a:ext cx="285752" cy="214314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rot="2785340">
              <a:off x="4665594" y="1691668"/>
              <a:ext cx="108000" cy="10746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>
                <a:rot lat="0" lon="0" rev="7200000"/>
              </a:lightRig>
            </a:scene3d>
            <a:sp3d prstMaterial="matte">
              <a:bevelT w="0" h="152400"/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2785340">
              <a:off x="4654487" y="1627899"/>
              <a:ext cx="180000" cy="18000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000000" lon="0" rev="0"/>
              </a:camera>
              <a:lightRig rig="threePt" dir="t"/>
            </a:scene3d>
            <a:sp3d>
              <a:bevelT w="444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40"/>
          <p:cNvGrpSpPr/>
          <p:nvPr/>
        </p:nvGrpSpPr>
        <p:grpSpPr>
          <a:xfrm rot="15437134">
            <a:off x="232063" y="1694897"/>
            <a:ext cx="375437" cy="336622"/>
            <a:chOff x="4459050" y="1627899"/>
            <a:chExt cx="375437" cy="33662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2" name="Прямоугольник 41"/>
            <p:cNvSpPr/>
            <p:nvPr/>
          </p:nvSpPr>
          <p:spPr>
            <a:xfrm rot="19066690">
              <a:off x="4459050" y="1870075"/>
              <a:ext cx="216000" cy="36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3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2785340">
              <a:off x="4500562" y="1714488"/>
              <a:ext cx="285752" cy="214314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785340">
              <a:off x="4665594" y="1691668"/>
              <a:ext cx="108000" cy="10746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>
                <a:rot lat="0" lon="0" rev="7200000"/>
              </a:lightRig>
            </a:scene3d>
            <a:sp3d prstMaterial="matte">
              <a:bevelT w="0" h="152400"/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2785340">
              <a:off x="4654487" y="1627899"/>
              <a:ext cx="180000" cy="18000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000000" lon="0" rev="0"/>
              </a:camera>
              <a:lightRig rig="threePt" dir="t"/>
            </a:scene3d>
            <a:sp3d>
              <a:bevelT w="444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000200" y="3000372"/>
            <a:ext cx="7143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>              </a:t>
            </a:r>
            <a:r>
              <a:rPr lang="ru-RU" sz="1600" dirty="0" smtClean="0">
                <a:solidFill>
                  <a:srgbClr val="0000CC"/>
                </a:solidFill>
              </a:rPr>
              <a:t>Наша группа</a:t>
            </a:r>
            <a:r>
              <a:rPr lang="ru-RU" sz="1600" dirty="0" smtClean="0">
                <a:solidFill>
                  <a:srgbClr val="0000CC"/>
                </a:solidFill>
              </a:rPr>
              <a:t> вышла </a:t>
            </a:r>
            <a:r>
              <a:rPr lang="ru-RU" sz="1600" dirty="0" smtClean="0">
                <a:solidFill>
                  <a:srgbClr val="0000CC"/>
                </a:solidFill>
              </a:rPr>
              <a:t>на прогулку . Картина развернувшаяся перед  нами, после  снегопада,  на участке была  сказочной. Тихо, покойно, красиво. То тут, то там вспархивали с веток потревоженные лишь нашим </a:t>
            </a:r>
            <a:r>
              <a:rPr lang="ru-RU" sz="1600" dirty="0" err="1" smtClean="0">
                <a:solidFill>
                  <a:srgbClr val="0000CC"/>
                </a:solidFill>
              </a:rPr>
              <a:t>прибыванием</a:t>
            </a:r>
            <a:r>
              <a:rPr lang="ru-RU" sz="1600" dirty="0" smtClean="0">
                <a:solidFill>
                  <a:srgbClr val="0000CC"/>
                </a:solidFill>
              </a:rPr>
              <a:t>  вороны. Обратили внимание  на  то, как опустились ветки деревьев под тяжестью снега. Полюбовавшись причудливо  утонувшими  в  сугробах деревьями, осторожно  стряхнули с веток снег…..Ликование  и  восторг!!!! Возникла идея , сделать  « Зимнюю ветку в группе »……….</a:t>
            </a:r>
            <a:endParaRPr lang="ru-RU" sz="1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7" name="Рисунок 56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7964">
            <a:off x="669961" y="4910634"/>
            <a:ext cx="1821646" cy="1490003"/>
          </a:xfrm>
          <a:prstGeom prst="rect">
            <a:avLst/>
          </a:prstGeom>
          <a:ln w="38100">
            <a:solidFill>
              <a:srgbClr val="3028C8"/>
            </a:solidFill>
          </a:ln>
        </p:spPr>
      </p:pic>
      <p:grpSp>
        <p:nvGrpSpPr>
          <p:cNvPr id="60" name="Группа 40"/>
          <p:cNvGrpSpPr/>
          <p:nvPr/>
        </p:nvGrpSpPr>
        <p:grpSpPr>
          <a:xfrm rot="9374789">
            <a:off x="266176" y="6460023"/>
            <a:ext cx="375437" cy="336622"/>
            <a:chOff x="4459050" y="1627899"/>
            <a:chExt cx="375437" cy="33662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1" name="Прямоугольник 60"/>
            <p:cNvSpPr/>
            <p:nvPr/>
          </p:nvSpPr>
          <p:spPr>
            <a:xfrm rot="19066690">
              <a:off x="4459050" y="1870075"/>
              <a:ext cx="216000" cy="36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3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2785340">
              <a:off x="4500562" y="1714488"/>
              <a:ext cx="285752" cy="214314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 rot="2785340">
              <a:off x="4665594" y="1691668"/>
              <a:ext cx="108000" cy="10746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>
                <a:rot lat="0" lon="0" rev="7200000"/>
              </a:lightRig>
            </a:scene3d>
            <a:sp3d prstMaterial="matte">
              <a:bevelT w="0" h="152400"/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 rot="2785340">
              <a:off x="4654487" y="1627899"/>
              <a:ext cx="180000" cy="18000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000000" lon="0" rev="0"/>
              </a:camera>
              <a:lightRig rig="threePt" dir="t"/>
            </a:scene3d>
            <a:sp3d>
              <a:bevelT w="444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3727">
            <a:off x="5351235" y="5017760"/>
            <a:ext cx="2242784" cy="1359774"/>
          </a:xfrm>
          <a:prstGeom prst="rect">
            <a:avLst/>
          </a:prstGeom>
          <a:ln w="28575">
            <a:solidFill>
              <a:srgbClr val="3028C8"/>
            </a:solidFill>
          </a:ln>
        </p:spPr>
      </p:pic>
      <p:pic>
        <p:nvPicPr>
          <p:cNvPr id="72" name="Рисунок 71" descr="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21805">
            <a:off x="472673" y="2115487"/>
            <a:ext cx="1964761" cy="1357322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7677" cy="688702"/>
            <a:chOff x="0" y="0"/>
            <a:chExt cx="9147677" cy="688702"/>
          </a:xfrm>
        </p:grpSpPr>
        <p:grpSp>
          <p:nvGrpSpPr>
            <p:cNvPr id="3" name="Группа 55"/>
            <p:cNvGrpSpPr/>
            <p:nvPr/>
          </p:nvGrpSpPr>
          <p:grpSpPr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37" name="Полилиния 36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56"/>
            <p:cNvGrpSpPr/>
            <p:nvPr/>
          </p:nvGrpSpPr>
          <p:grpSpPr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33" name="Полилиния 32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 rot="690394">
            <a:off x="1905446" y="767344"/>
            <a:ext cx="6786610" cy="5214974"/>
          </a:xfrm>
          <a:prstGeom prst="rect">
            <a:avLst/>
          </a:prstGeom>
          <a:gradFill>
            <a:gsLst>
              <a:gs pos="9000">
                <a:schemeClr val="bg1"/>
              </a:gs>
              <a:gs pos="93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исунок 34"/>
          <p:cNvSpPr>
            <a:spLocks noGrp="1"/>
          </p:cNvSpPr>
          <p:nvPr>
            <p:ph type="pic" idx="1"/>
          </p:nvPr>
        </p:nvSpPr>
        <p:spPr>
          <a:xfrm rot="692271">
            <a:off x="1931147" y="889706"/>
            <a:ext cx="6541465" cy="4970358"/>
          </a:xfrm>
        </p:spPr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 rot="682344">
            <a:off x="4615075" y="439819"/>
            <a:ext cx="451739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 для изготовления </a:t>
            </a:r>
            <a:br>
              <a:rPr lang="ru-RU" sz="2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«ЗИМНЕЙ ВЕТКИ»</a:t>
            </a:r>
            <a:endParaRPr lang="ru-RU" sz="2000" dirty="0"/>
          </a:p>
        </p:txBody>
      </p:sp>
      <p:grpSp>
        <p:nvGrpSpPr>
          <p:cNvPr id="6" name="Группа 23"/>
          <p:cNvGrpSpPr/>
          <p:nvPr/>
        </p:nvGrpSpPr>
        <p:grpSpPr>
          <a:xfrm>
            <a:off x="642910" y="3429000"/>
            <a:ext cx="1678650" cy="3429000"/>
            <a:chOff x="179307" y="3041661"/>
            <a:chExt cx="1793447" cy="3816339"/>
          </a:xfrm>
        </p:grpSpPr>
        <p:sp>
          <p:nvSpPr>
            <p:cNvPr id="17" name="Овал 16"/>
            <p:cNvSpPr/>
            <p:nvPr/>
          </p:nvSpPr>
          <p:spPr>
            <a:xfrm>
              <a:off x="366364" y="5500702"/>
              <a:ext cx="1500198" cy="1357298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>
              <a:bevelT w="3175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98291" y="5426890"/>
              <a:ext cx="1068528" cy="795076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>
              <a:bevelT w="273050" h="3556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2"/>
            <p:cNvGrpSpPr/>
            <p:nvPr/>
          </p:nvGrpSpPr>
          <p:grpSpPr>
            <a:xfrm rot="20821071" flipH="1">
              <a:off x="179307" y="3041661"/>
              <a:ext cx="703068" cy="2948613"/>
              <a:chOff x="434340" y="1028700"/>
              <a:chExt cx="1449204" cy="5715000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434340" y="1028700"/>
                <a:ext cx="1449204" cy="4732020"/>
              </a:xfrm>
              <a:custGeom>
                <a:avLst/>
                <a:gdLst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417320 w 1429742"/>
                  <a:gd name="connsiteY2" fmla="*/ 811530 h 4732020"/>
                  <a:gd name="connsiteX3" fmla="*/ 937260 w 1429742"/>
                  <a:gd name="connsiteY3" fmla="*/ 0 h 4732020"/>
                  <a:gd name="connsiteX4" fmla="*/ 400050 w 1429742"/>
                  <a:gd name="connsiteY4" fmla="*/ 1120140 h 4732020"/>
                  <a:gd name="connsiteX5" fmla="*/ 0 w 1429742"/>
                  <a:gd name="connsiteY5" fmla="*/ 4537710 h 4732020"/>
                  <a:gd name="connsiteX6" fmla="*/ 331470 w 1429742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172494 w 1429742"/>
                  <a:gd name="connsiteY2" fmla="*/ 1013460 h 4732020"/>
                  <a:gd name="connsiteX3" fmla="*/ 1417320 w 1429742"/>
                  <a:gd name="connsiteY3" fmla="*/ 811530 h 4732020"/>
                  <a:gd name="connsiteX4" fmla="*/ 937260 w 1429742"/>
                  <a:gd name="connsiteY4" fmla="*/ 0 h 4732020"/>
                  <a:gd name="connsiteX5" fmla="*/ 400050 w 1429742"/>
                  <a:gd name="connsiteY5" fmla="*/ 1120140 h 4732020"/>
                  <a:gd name="connsiteX6" fmla="*/ 0 w 1429742"/>
                  <a:gd name="connsiteY6" fmla="*/ 4537710 h 4732020"/>
                  <a:gd name="connsiteX7" fmla="*/ 331470 w 1429742"/>
                  <a:gd name="connsiteY7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60634"/>
                  <a:gd name="connsiteY0" fmla="*/ 4732020 h 4732020"/>
                  <a:gd name="connsiteX1" fmla="*/ 982980 w 1460634"/>
                  <a:gd name="connsiteY1" fmla="*/ 4297680 h 4732020"/>
                  <a:gd name="connsiteX2" fmla="*/ 1058194 w 1460634"/>
                  <a:gd name="connsiteY2" fmla="*/ 1562072 h 4732020"/>
                  <a:gd name="connsiteX3" fmla="*/ 1443960 w 1460634"/>
                  <a:gd name="connsiteY3" fmla="*/ 963904 h 4732020"/>
                  <a:gd name="connsiteX4" fmla="*/ 1172494 w 1460634"/>
                  <a:gd name="connsiteY4" fmla="*/ 1013460 h 4732020"/>
                  <a:gd name="connsiteX5" fmla="*/ 1417320 w 1460634"/>
                  <a:gd name="connsiteY5" fmla="*/ 811530 h 4732020"/>
                  <a:gd name="connsiteX6" fmla="*/ 937260 w 1460634"/>
                  <a:gd name="connsiteY6" fmla="*/ 0 h 4732020"/>
                  <a:gd name="connsiteX7" fmla="*/ 400050 w 1460634"/>
                  <a:gd name="connsiteY7" fmla="*/ 1120140 h 4732020"/>
                  <a:gd name="connsiteX8" fmla="*/ 0 w 1460634"/>
                  <a:gd name="connsiteY8" fmla="*/ 4537710 h 4732020"/>
                  <a:gd name="connsiteX9" fmla="*/ 331470 w 1460634"/>
                  <a:gd name="connsiteY9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058194 w 1443960"/>
                  <a:gd name="connsiteY2" fmla="*/ 1562072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2347870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272444 w 1449204"/>
                  <a:gd name="connsiteY3" fmla="*/ 2419280 h 4732020"/>
                  <a:gd name="connsiteX4" fmla="*/ 1130586 w 1449204"/>
                  <a:gd name="connsiteY4" fmla="*/ 2347870 h 4732020"/>
                  <a:gd name="connsiteX5" fmla="*/ 1275366 w 1449204"/>
                  <a:gd name="connsiteY5" fmla="*/ 2285026 h 4732020"/>
                  <a:gd name="connsiteX6" fmla="*/ 1443960 w 1449204"/>
                  <a:gd name="connsiteY6" fmla="*/ 963904 h 4732020"/>
                  <a:gd name="connsiteX7" fmla="*/ 1172494 w 1449204"/>
                  <a:gd name="connsiteY7" fmla="*/ 1013460 h 4732020"/>
                  <a:gd name="connsiteX8" fmla="*/ 1417320 w 1449204"/>
                  <a:gd name="connsiteY8" fmla="*/ 811530 h 4732020"/>
                  <a:gd name="connsiteX9" fmla="*/ 937260 w 1449204"/>
                  <a:gd name="connsiteY9" fmla="*/ 0 h 4732020"/>
                  <a:gd name="connsiteX10" fmla="*/ 400050 w 1449204"/>
                  <a:gd name="connsiteY10" fmla="*/ 1120140 h 4732020"/>
                  <a:gd name="connsiteX11" fmla="*/ 0 w 1449204"/>
                  <a:gd name="connsiteY11" fmla="*/ 4537710 h 4732020"/>
                  <a:gd name="connsiteX12" fmla="*/ 331470 w 1449204"/>
                  <a:gd name="connsiteY12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184879 w 1449204"/>
                  <a:gd name="connsiteY3" fmla="*/ 3009877 h 4732020"/>
                  <a:gd name="connsiteX4" fmla="*/ 1272444 w 1449204"/>
                  <a:gd name="connsiteY4" fmla="*/ 2419280 h 4732020"/>
                  <a:gd name="connsiteX5" fmla="*/ 1130586 w 1449204"/>
                  <a:gd name="connsiteY5" fmla="*/ 2347870 h 4732020"/>
                  <a:gd name="connsiteX6" fmla="*/ 1275366 w 1449204"/>
                  <a:gd name="connsiteY6" fmla="*/ 2285026 h 4732020"/>
                  <a:gd name="connsiteX7" fmla="*/ 1443960 w 1449204"/>
                  <a:gd name="connsiteY7" fmla="*/ 963904 h 4732020"/>
                  <a:gd name="connsiteX8" fmla="*/ 1172494 w 1449204"/>
                  <a:gd name="connsiteY8" fmla="*/ 1013460 h 4732020"/>
                  <a:gd name="connsiteX9" fmla="*/ 1417320 w 1449204"/>
                  <a:gd name="connsiteY9" fmla="*/ 811530 h 4732020"/>
                  <a:gd name="connsiteX10" fmla="*/ 937260 w 1449204"/>
                  <a:gd name="connsiteY10" fmla="*/ 0 h 4732020"/>
                  <a:gd name="connsiteX11" fmla="*/ 400050 w 1449204"/>
                  <a:gd name="connsiteY11" fmla="*/ 1120140 h 4732020"/>
                  <a:gd name="connsiteX12" fmla="*/ 0 w 1449204"/>
                  <a:gd name="connsiteY12" fmla="*/ 4537710 h 4732020"/>
                  <a:gd name="connsiteX13" fmla="*/ 331470 w 1449204"/>
                  <a:gd name="connsiteY13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9204" h="4732020">
                    <a:moveTo>
                      <a:pt x="331470" y="4732020"/>
                    </a:moveTo>
                    <a:lnTo>
                      <a:pt x="982980" y="4297680"/>
                    </a:lnTo>
                    <a:cubicBezTo>
                      <a:pt x="1087120" y="4059873"/>
                      <a:pt x="1174249" y="3500755"/>
                      <a:pt x="1170592" y="3305175"/>
                    </a:cubicBezTo>
                    <a:cubicBezTo>
                      <a:pt x="1071706" y="3182615"/>
                      <a:pt x="1076954" y="3219448"/>
                      <a:pt x="961039" y="3124200"/>
                    </a:cubicBezTo>
                    <a:cubicBezTo>
                      <a:pt x="1199504" y="3081016"/>
                      <a:pt x="1132978" y="3127364"/>
                      <a:pt x="1184879" y="3009877"/>
                    </a:cubicBezTo>
                    <a:cubicBezTo>
                      <a:pt x="1236780" y="2892390"/>
                      <a:pt x="1257686" y="2505806"/>
                      <a:pt x="1272444" y="2419280"/>
                    </a:cubicBezTo>
                    <a:cubicBezTo>
                      <a:pt x="1174695" y="2376747"/>
                      <a:pt x="1246822" y="2404377"/>
                      <a:pt x="1130586" y="2347870"/>
                    </a:cubicBezTo>
                    <a:cubicBezTo>
                      <a:pt x="1166818" y="2326293"/>
                      <a:pt x="1143169" y="2363287"/>
                      <a:pt x="1275366" y="2285026"/>
                    </a:cubicBezTo>
                    <a:cubicBezTo>
                      <a:pt x="1327595" y="2054365"/>
                      <a:pt x="1449204" y="1116304"/>
                      <a:pt x="1443960" y="963904"/>
                    </a:cubicBezTo>
                    <a:lnTo>
                      <a:pt x="1172494" y="1013460"/>
                    </a:lnTo>
                    <a:lnTo>
                      <a:pt x="1417320" y="811530"/>
                    </a:lnTo>
                    <a:cubicBezTo>
                      <a:pt x="1429742" y="289588"/>
                      <a:pt x="1097280" y="270510"/>
                      <a:pt x="937260" y="0"/>
                    </a:cubicBezTo>
                    <a:cubicBezTo>
                      <a:pt x="758190" y="373380"/>
                      <a:pt x="451536" y="548664"/>
                      <a:pt x="400050" y="1120140"/>
                    </a:cubicBezTo>
                    <a:cubicBezTo>
                      <a:pt x="266700" y="2259330"/>
                      <a:pt x="110518" y="3373748"/>
                      <a:pt x="0" y="4537710"/>
                    </a:cubicBezTo>
                    <a:lnTo>
                      <a:pt x="331470" y="47320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600000" scaled="0"/>
                <a:tileRect/>
              </a:gra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25780" y="2125980"/>
                <a:ext cx="651510" cy="4617720"/>
              </a:xfrm>
              <a:custGeom>
                <a:avLst/>
                <a:gdLst>
                  <a:gd name="connsiteX0" fmla="*/ 11430 w 651510"/>
                  <a:gd name="connsiteY0" fmla="*/ 4377690 h 4617720"/>
                  <a:gd name="connsiteX1" fmla="*/ 651510 w 651510"/>
                  <a:gd name="connsiteY1" fmla="*/ 0 h 4617720"/>
                  <a:gd name="connsiteX2" fmla="*/ 160020 w 651510"/>
                  <a:gd name="connsiteY2" fmla="*/ 4389120 h 4617720"/>
                  <a:gd name="connsiteX3" fmla="*/ 0 w 651510"/>
                  <a:gd name="connsiteY3" fmla="*/ 4617720 h 4617720"/>
                  <a:gd name="connsiteX4" fmla="*/ 11430 w 651510"/>
                  <a:gd name="connsiteY4" fmla="*/ 4377690 h 461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10" h="4617720">
                    <a:moveTo>
                      <a:pt x="11430" y="4377690"/>
                    </a:moveTo>
                    <a:lnTo>
                      <a:pt x="651510" y="0"/>
                    </a:lnTo>
                    <a:lnTo>
                      <a:pt x="160020" y="4389120"/>
                    </a:lnTo>
                    <a:lnTo>
                      <a:pt x="0" y="4617720"/>
                    </a:lnTo>
                    <a:lnTo>
                      <a:pt x="11430" y="4377690"/>
                    </a:lnTo>
                    <a:close/>
                  </a:path>
                </a:pathLst>
              </a:cu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9000000" scaled="0"/>
              </a:gra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81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3"/>
            <p:cNvGrpSpPr/>
            <p:nvPr/>
          </p:nvGrpSpPr>
          <p:grpSpPr>
            <a:xfrm rot="586482">
              <a:off x="1314613" y="3066295"/>
              <a:ext cx="658141" cy="2904669"/>
              <a:chOff x="434340" y="1028700"/>
              <a:chExt cx="1449204" cy="5700159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434340" y="1028700"/>
                <a:ext cx="1449204" cy="4732020"/>
              </a:xfrm>
              <a:custGeom>
                <a:avLst/>
                <a:gdLst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417320 w 1429742"/>
                  <a:gd name="connsiteY2" fmla="*/ 811530 h 4732020"/>
                  <a:gd name="connsiteX3" fmla="*/ 937260 w 1429742"/>
                  <a:gd name="connsiteY3" fmla="*/ 0 h 4732020"/>
                  <a:gd name="connsiteX4" fmla="*/ 400050 w 1429742"/>
                  <a:gd name="connsiteY4" fmla="*/ 1120140 h 4732020"/>
                  <a:gd name="connsiteX5" fmla="*/ 0 w 1429742"/>
                  <a:gd name="connsiteY5" fmla="*/ 4537710 h 4732020"/>
                  <a:gd name="connsiteX6" fmla="*/ 331470 w 1429742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172494 w 1429742"/>
                  <a:gd name="connsiteY2" fmla="*/ 1013460 h 4732020"/>
                  <a:gd name="connsiteX3" fmla="*/ 1417320 w 1429742"/>
                  <a:gd name="connsiteY3" fmla="*/ 811530 h 4732020"/>
                  <a:gd name="connsiteX4" fmla="*/ 937260 w 1429742"/>
                  <a:gd name="connsiteY4" fmla="*/ 0 h 4732020"/>
                  <a:gd name="connsiteX5" fmla="*/ 400050 w 1429742"/>
                  <a:gd name="connsiteY5" fmla="*/ 1120140 h 4732020"/>
                  <a:gd name="connsiteX6" fmla="*/ 0 w 1429742"/>
                  <a:gd name="connsiteY6" fmla="*/ 4537710 h 4732020"/>
                  <a:gd name="connsiteX7" fmla="*/ 331470 w 1429742"/>
                  <a:gd name="connsiteY7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60634"/>
                  <a:gd name="connsiteY0" fmla="*/ 4732020 h 4732020"/>
                  <a:gd name="connsiteX1" fmla="*/ 982980 w 1460634"/>
                  <a:gd name="connsiteY1" fmla="*/ 4297680 h 4732020"/>
                  <a:gd name="connsiteX2" fmla="*/ 1058194 w 1460634"/>
                  <a:gd name="connsiteY2" fmla="*/ 1562072 h 4732020"/>
                  <a:gd name="connsiteX3" fmla="*/ 1443960 w 1460634"/>
                  <a:gd name="connsiteY3" fmla="*/ 963904 h 4732020"/>
                  <a:gd name="connsiteX4" fmla="*/ 1172494 w 1460634"/>
                  <a:gd name="connsiteY4" fmla="*/ 1013460 h 4732020"/>
                  <a:gd name="connsiteX5" fmla="*/ 1417320 w 1460634"/>
                  <a:gd name="connsiteY5" fmla="*/ 811530 h 4732020"/>
                  <a:gd name="connsiteX6" fmla="*/ 937260 w 1460634"/>
                  <a:gd name="connsiteY6" fmla="*/ 0 h 4732020"/>
                  <a:gd name="connsiteX7" fmla="*/ 400050 w 1460634"/>
                  <a:gd name="connsiteY7" fmla="*/ 1120140 h 4732020"/>
                  <a:gd name="connsiteX8" fmla="*/ 0 w 1460634"/>
                  <a:gd name="connsiteY8" fmla="*/ 4537710 h 4732020"/>
                  <a:gd name="connsiteX9" fmla="*/ 331470 w 1460634"/>
                  <a:gd name="connsiteY9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058194 w 1443960"/>
                  <a:gd name="connsiteY2" fmla="*/ 1562072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2347870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272444 w 1449204"/>
                  <a:gd name="connsiteY3" fmla="*/ 2419280 h 4732020"/>
                  <a:gd name="connsiteX4" fmla="*/ 1130586 w 1449204"/>
                  <a:gd name="connsiteY4" fmla="*/ 2347870 h 4732020"/>
                  <a:gd name="connsiteX5" fmla="*/ 1275366 w 1449204"/>
                  <a:gd name="connsiteY5" fmla="*/ 2285026 h 4732020"/>
                  <a:gd name="connsiteX6" fmla="*/ 1443960 w 1449204"/>
                  <a:gd name="connsiteY6" fmla="*/ 963904 h 4732020"/>
                  <a:gd name="connsiteX7" fmla="*/ 1172494 w 1449204"/>
                  <a:gd name="connsiteY7" fmla="*/ 1013460 h 4732020"/>
                  <a:gd name="connsiteX8" fmla="*/ 1417320 w 1449204"/>
                  <a:gd name="connsiteY8" fmla="*/ 811530 h 4732020"/>
                  <a:gd name="connsiteX9" fmla="*/ 937260 w 1449204"/>
                  <a:gd name="connsiteY9" fmla="*/ 0 h 4732020"/>
                  <a:gd name="connsiteX10" fmla="*/ 400050 w 1449204"/>
                  <a:gd name="connsiteY10" fmla="*/ 1120140 h 4732020"/>
                  <a:gd name="connsiteX11" fmla="*/ 0 w 1449204"/>
                  <a:gd name="connsiteY11" fmla="*/ 4537710 h 4732020"/>
                  <a:gd name="connsiteX12" fmla="*/ 331470 w 1449204"/>
                  <a:gd name="connsiteY12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184879 w 1449204"/>
                  <a:gd name="connsiteY3" fmla="*/ 3009877 h 4732020"/>
                  <a:gd name="connsiteX4" fmla="*/ 1272444 w 1449204"/>
                  <a:gd name="connsiteY4" fmla="*/ 2419280 h 4732020"/>
                  <a:gd name="connsiteX5" fmla="*/ 1130586 w 1449204"/>
                  <a:gd name="connsiteY5" fmla="*/ 2347870 h 4732020"/>
                  <a:gd name="connsiteX6" fmla="*/ 1275366 w 1449204"/>
                  <a:gd name="connsiteY6" fmla="*/ 2285026 h 4732020"/>
                  <a:gd name="connsiteX7" fmla="*/ 1443960 w 1449204"/>
                  <a:gd name="connsiteY7" fmla="*/ 963904 h 4732020"/>
                  <a:gd name="connsiteX8" fmla="*/ 1172494 w 1449204"/>
                  <a:gd name="connsiteY8" fmla="*/ 1013460 h 4732020"/>
                  <a:gd name="connsiteX9" fmla="*/ 1417320 w 1449204"/>
                  <a:gd name="connsiteY9" fmla="*/ 811530 h 4732020"/>
                  <a:gd name="connsiteX10" fmla="*/ 937260 w 1449204"/>
                  <a:gd name="connsiteY10" fmla="*/ 0 h 4732020"/>
                  <a:gd name="connsiteX11" fmla="*/ 400050 w 1449204"/>
                  <a:gd name="connsiteY11" fmla="*/ 1120140 h 4732020"/>
                  <a:gd name="connsiteX12" fmla="*/ 0 w 1449204"/>
                  <a:gd name="connsiteY12" fmla="*/ 4537710 h 4732020"/>
                  <a:gd name="connsiteX13" fmla="*/ 331470 w 1449204"/>
                  <a:gd name="connsiteY13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9204" h="4732020">
                    <a:moveTo>
                      <a:pt x="331470" y="4732020"/>
                    </a:moveTo>
                    <a:lnTo>
                      <a:pt x="982980" y="4297680"/>
                    </a:lnTo>
                    <a:cubicBezTo>
                      <a:pt x="1087120" y="4059873"/>
                      <a:pt x="1174249" y="3500755"/>
                      <a:pt x="1170592" y="3305175"/>
                    </a:cubicBezTo>
                    <a:cubicBezTo>
                      <a:pt x="1071706" y="3182615"/>
                      <a:pt x="1076954" y="3219448"/>
                      <a:pt x="961039" y="3124200"/>
                    </a:cubicBezTo>
                    <a:cubicBezTo>
                      <a:pt x="1199504" y="3081016"/>
                      <a:pt x="1132978" y="3127364"/>
                      <a:pt x="1184879" y="3009877"/>
                    </a:cubicBezTo>
                    <a:cubicBezTo>
                      <a:pt x="1236780" y="2892390"/>
                      <a:pt x="1257686" y="2505806"/>
                      <a:pt x="1272444" y="2419280"/>
                    </a:cubicBezTo>
                    <a:cubicBezTo>
                      <a:pt x="1174695" y="2376747"/>
                      <a:pt x="1246822" y="2404377"/>
                      <a:pt x="1130586" y="2347870"/>
                    </a:cubicBezTo>
                    <a:cubicBezTo>
                      <a:pt x="1166818" y="2326293"/>
                      <a:pt x="1143169" y="2363287"/>
                      <a:pt x="1275366" y="2285026"/>
                    </a:cubicBezTo>
                    <a:cubicBezTo>
                      <a:pt x="1327595" y="2054365"/>
                      <a:pt x="1449204" y="1116304"/>
                      <a:pt x="1443960" y="963904"/>
                    </a:cubicBezTo>
                    <a:lnTo>
                      <a:pt x="1172494" y="1013460"/>
                    </a:lnTo>
                    <a:lnTo>
                      <a:pt x="1417320" y="811530"/>
                    </a:lnTo>
                    <a:cubicBezTo>
                      <a:pt x="1429742" y="289588"/>
                      <a:pt x="1097280" y="270510"/>
                      <a:pt x="937260" y="0"/>
                    </a:cubicBezTo>
                    <a:cubicBezTo>
                      <a:pt x="758190" y="373380"/>
                      <a:pt x="451536" y="548664"/>
                      <a:pt x="400050" y="1120140"/>
                    </a:cubicBezTo>
                    <a:cubicBezTo>
                      <a:pt x="266700" y="2259330"/>
                      <a:pt x="110518" y="3373748"/>
                      <a:pt x="0" y="4537710"/>
                    </a:cubicBezTo>
                    <a:lnTo>
                      <a:pt x="331470" y="47320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600000" scaled="0"/>
                <a:tileRect/>
              </a:gra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30572" y="2111142"/>
                <a:ext cx="651511" cy="4617717"/>
              </a:xfrm>
              <a:custGeom>
                <a:avLst/>
                <a:gdLst>
                  <a:gd name="connsiteX0" fmla="*/ 11430 w 651510"/>
                  <a:gd name="connsiteY0" fmla="*/ 4377690 h 4617720"/>
                  <a:gd name="connsiteX1" fmla="*/ 651510 w 651510"/>
                  <a:gd name="connsiteY1" fmla="*/ 0 h 4617720"/>
                  <a:gd name="connsiteX2" fmla="*/ 160020 w 651510"/>
                  <a:gd name="connsiteY2" fmla="*/ 4389120 h 4617720"/>
                  <a:gd name="connsiteX3" fmla="*/ 0 w 651510"/>
                  <a:gd name="connsiteY3" fmla="*/ 4617720 h 4617720"/>
                  <a:gd name="connsiteX4" fmla="*/ 11430 w 651510"/>
                  <a:gd name="connsiteY4" fmla="*/ 4377690 h 461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10" h="4617720">
                    <a:moveTo>
                      <a:pt x="11430" y="4377690"/>
                    </a:moveTo>
                    <a:lnTo>
                      <a:pt x="651510" y="0"/>
                    </a:lnTo>
                    <a:lnTo>
                      <a:pt x="160020" y="4389120"/>
                    </a:lnTo>
                    <a:lnTo>
                      <a:pt x="0" y="4617720"/>
                    </a:lnTo>
                    <a:lnTo>
                      <a:pt x="11430" y="4377690"/>
                    </a:lnTo>
                    <a:close/>
                  </a:path>
                </a:pathLst>
              </a:cu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9000000" scaled="0"/>
              </a:gra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81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761114" y="5776723"/>
              <a:ext cx="714380" cy="127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9"/>
          <p:cNvGrpSpPr/>
          <p:nvPr/>
        </p:nvGrpSpPr>
        <p:grpSpPr>
          <a:xfrm rot="4349063">
            <a:off x="4063742" y="4357158"/>
            <a:ext cx="658932" cy="3761927"/>
            <a:chOff x="434340" y="1028700"/>
            <a:chExt cx="1449204" cy="5715000"/>
          </a:xfrm>
        </p:grpSpPr>
        <p:sp>
          <p:nvSpPr>
            <p:cNvPr id="21" name="Полилиния 20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Капля 38"/>
          <p:cNvSpPr/>
          <p:nvPr/>
        </p:nvSpPr>
        <p:spPr>
          <a:xfrm rot="18551316">
            <a:off x="1891056" y="6571047"/>
            <a:ext cx="72000" cy="72000"/>
          </a:xfrm>
          <a:prstGeom prst="teardrop">
            <a:avLst>
              <a:gd name="adj" fmla="val 14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694962">
            <a:off x="2349203" y="1799207"/>
            <a:ext cx="5877255" cy="4693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ru-RU" sz="24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(3-4 шт.)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голубого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цвета восковой мелок(1 шт.)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для расплавления   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свечи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" descr="C:\Users\мама\Desktop\DSCN4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1996">
            <a:off x="6087175" y="1669209"/>
            <a:ext cx="2271859" cy="163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esktop\DSCN4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5815">
            <a:off x="574513" y="520426"/>
            <a:ext cx="3000396" cy="2286016"/>
          </a:xfrm>
          <a:prstGeom prst="rect">
            <a:avLst/>
          </a:prstGeom>
          <a:noFill/>
        </p:spPr>
      </p:pic>
      <p:pic>
        <p:nvPicPr>
          <p:cNvPr id="1028" name="Picture 4" descr="C:\Users\мама\Desktop\DSCN4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5625">
            <a:off x="4693771" y="2723278"/>
            <a:ext cx="4000528" cy="307183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072066" y="428604"/>
            <a:ext cx="3429024" cy="8572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CC"/>
                </a:solidFill>
              </a:rPr>
              <a:t>Свечи и восковой мелок положить в  посуду и расплавить (помешивая).</a:t>
            </a:r>
            <a:endParaRPr lang="ru-RU" sz="1600" dirty="0">
              <a:solidFill>
                <a:srgbClr val="0000CC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43240" y="1000108"/>
            <a:ext cx="2143140" cy="357190"/>
          </a:xfrm>
          <a:prstGeom prst="straightConnector1">
            <a:avLst/>
          </a:prstGeom>
          <a:ln w="222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4282" y="3714753"/>
            <a:ext cx="4143404" cy="1571635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CC"/>
                </a:solidFill>
              </a:rPr>
              <a:t>Затем , топлёным воском обливать  ветку. Несколько раз </a:t>
            </a:r>
            <a:r>
              <a:rPr lang="ru-RU" sz="1600" dirty="0" smtClean="0">
                <a:solidFill>
                  <a:srgbClr val="0000CC"/>
                </a:solidFill>
              </a:rPr>
              <a:t>- </a:t>
            </a:r>
            <a:r>
              <a:rPr lang="ru-RU" sz="1600" dirty="0" smtClean="0">
                <a:solidFill>
                  <a:srgbClr val="0000CC"/>
                </a:solidFill>
              </a:rPr>
              <a:t>в два (три) слоя, при необходимости  воск подогревать. (Эту работу проделывает  взрослый, облив ветки можно поручить и ребёнку)</a:t>
            </a:r>
            <a:endParaRPr lang="ru-RU" sz="1600" dirty="0">
              <a:solidFill>
                <a:srgbClr val="0000CC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071934" y="4929198"/>
            <a:ext cx="1214446" cy="214314"/>
          </a:xfrm>
          <a:prstGeom prst="straightConnector1">
            <a:avLst/>
          </a:prstGeom>
          <a:ln w="222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DSCN4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643734" cy="414340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8164289" cy="76944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и зимняя ветка</a:t>
            </a:r>
            <a:endParaRPr lang="ru-RU" sz="4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7677" cy="688702"/>
            <a:chOff x="0" y="0"/>
            <a:chExt cx="9147677" cy="688702"/>
          </a:xfrm>
        </p:grpSpPr>
        <p:grpSp>
          <p:nvGrpSpPr>
            <p:cNvPr id="3" name="Группа 55"/>
            <p:cNvGrpSpPr/>
            <p:nvPr/>
          </p:nvGrpSpPr>
          <p:grpSpPr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37" name="Полилиния 36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56"/>
            <p:cNvGrpSpPr/>
            <p:nvPr/>
          </p:nvGrpSpPr>
          <p:grpSpPr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33" name="Полилиния 32"/>
              <p:cNvSpPr/>
              <p:nvPr/>
            </p:nvSpPr>
            <p:spPr>
              <a:xfrm flipH="1">
                <a:off x="8929716" y="0"/>
                <a:ext cx="217961" cy="659297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3800" y="196733"/>
                <a:ext cx="687527" cy="296411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 rot="690394">
            <a:off x="1905446" y="767344"/>
            <a:ext cx="6786610" cy="5214974"/>
          </a:xfrm>
          <a:prstGeom prst="rect">
            <a:avLst/>
          </a:prstGeom>
          <a:gradFill>
            <a:gsLst>
              <a:gs pos="9000">
                <a:schemeClr val="bg1"/>
              </a:gs>
              <a:gs pos="93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исунок 34"/>
          <p:cNvSpPr>
            <a:spLocks noGrp="1"/>
          </p:cNvSpPr>
          <p:nvPr>
            <p:ph type="pic" idx="1"/>
          </p:nvPr>
        </p:nvSpPr>
        <p:spPr>
          <a:xfrm rot="692271">
            <a:off x="2002585" y="889707"/>
            <a:ext cx="6541465" cy="4970358"/>
          </a:xfrm>
        </p:spPr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 rot="682344">
            <a:off x="4656021" y="417022"/>
            <a:ext cx="4517396" cy="566738"/>
          </a:xfrm>
          <a:ln>
            <a:noFill/>
          </a:ln>
          <a:effectLst>
            <a:outerShdw blurRad="50800" dist="50800" dir="5400000" algn="ctr" rotWithShape="0">
              <a:srgbClr val="564BE1"/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МАТЕРИАЛ  ДЛЯ  ИЗГОТОВЛЕНИЯ СНЕЖИНОК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57158" y="3429000"/>
            <a:ext cx="1464336" cy="3429000"/>
            <a:chOff x="179307" y="3041661"/>
            <a:chExt cx="1793447" cy="3816339"/>
          </a:xfrm>
        </p:grpSpPr>
        <p:sp>
          <p:nvSpPr>
            <p:cNvPr id="17" name="Овал 16"/>
            <p:cNvSpPr/>
            <p:nvPr/>
          </p:nvSpPr>
          <p:spPr>
            <a:xfrm>
              <a:off x="366364" y="5500702"/>
              <a:ext cx="1500198" cy="1357298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>
              <a:bevelT w="3175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98291" y="5426890"/>
              <a:ext cx="1068528" cy="795076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>
              <a:bevelT w="273050" h="3556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2"/>
            <p:cNvGrpSpPr/>
            <p:nvPr/>
          </p:nvGrpSpPr>
          <p:grpSpPr>
            <a:xfrm rot="20821071" flipH="1">
              <a:off x="179307" y="3041661"/>
              <a:ext cx="703068" cy="2948613"/>
              <a:chOff x="434340" y="1028700"/>
              <a:chExt cx="1449204" cy="5715000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434340" y="1028700"/>
                <a:ext cx="1449204" cy="4732020"/>
              </a:xfrm>
              <a:custGeom>
                <a:avLst/>
                <a:gdLst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417320 w 1429742"/>
                  <a:gd name="connsiteY2" fmla="*/ 811530 h 4732020"/>
                  <a:gd name="connsiteX3" fmla="*/ 937260 w 1429742"/>
                  <a:gd name="connsiteY3" fmla="*/ 0 h 4732020"/>
                  <a:gd name="connsiteX4" fmla="*/ 400050 w 1429742"/>
                  <a:gd name="connsiteY4" fmla="*/ 1120140 h 4732020"/>
                  <a:gd name="connsiteX5" fmla="*/ 0 w 1429742"/>
                  <a:gd name="connsiteY5" fmla="*/ 4537710 h 4732020"/>
                  <a:gd name="connsiteX6" fmla="*/ 331470 w 1429742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172494 w 1429742"/>
                  <a:gd name="connsiteY2" fmla="*/ 1013460 h 4732020"/>
                  <a:gd name="connsiteX3" fmla="*/ 1417320 w 1429742"/>
                  <a:gd name="connsiteY3" fmla="*/ 811530 h 4732020"/>
                  <a:gd name="connsiteX4" fmla="*/ 937260 w 1429742"/>
                  <a:gd name="connsiteY4" fmla="*/ 0 h 4732020"/>
                  <a:gd name="connsiteX5" fmla="*/ 400050 w 1429742"/>
                  <a:gd name="connsiteY5" fmla="*/ 1120140 h 4732020"/>
                  <a:gd name="connsiteX6" fmla="*/ 0 w 1429742"/>
                  <a:gd name="connsiteY6" fmla="*/ 4537710 h 4732020"/>
                  <a:gd name="connsiteX7" fmla="*/ 331470 w 1429742"/>
                  <a:gd name="connsiteY7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60634"/>
                  <a:gd name="connsiteY0" fmla="*/ 4732020 h 4732020"/>
                  <a:gd name="connsiteX1" fmla="*/ 982980 w 1460634"/>
                  <a:gd name="connsiteY1" fmla="*/ 4297680 h 4732020"/>
                  <a:gd name="connsiteX2" fmla="*/ 1058194 w 1460634"/>
                  <a:gd name="connsiteY2" fmla="*/ 1562072 h 4732020"/>
                  <a:gd name="connsiteX3" fmla="*/ 1443960 w 1460634"/>
                  <a:gd name="connsiteY3" fmla="*/ 963904 h 4732020"/>
                  <a:gd name="connsiteX4" fmla="*/ 1172494 w 1460634"/>
                  <a:gd name="connsiteY4" fmla="*/ 1013460 h 4732020"/>
                  <a:gd name="connsiteX5" fmla="*/ 1417320 w 1460634"/>
                  <a:gd name="connsiteY5" fmla="*/ 811530 h 4732020"/>
                  <a:gd name="connsiteX6" fmla="*/ 937260 w 1460634"/>
                  <a:gd name="connsiteY6" fmla="*/ 0 h 4732020"/>
                  <a:gd name="connsiteX7" fmla="*/ 400050 w 1460634"/>
                  <a:gd name="connsiteY7" fmla="*/ 1120140 h 4732020"/>
                  <a:gd name="connsiteX8" fmla="*/ 0 w 1460634"/>
                  <a:gd name="connsiteY8" fmla="*/ 4537710 h 4732020"/>
                  <a:gd name="connsiteX9" fmla="*/ 331470 w 1460634"/>
                  <a:gd name="connsiteY9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058194 w 1443960"/>
                  <a:gd name="connsiteY2" fmla="*/ 1562072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2347870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272444 w 1449204"/>
                  <a:gd name="connsiteY3" fmla="*/ 2419280 h 4732020"/>
                  <a:gd name="connsiteX4" fmla="*/ 1130586 w 1449204"/>
                  <a:gd name="connsiteY4" fmla="*/ 2347870 h 4732020"/>
                  <a:gd name="connsiteX5" fmla="*/ 1275366 w 1449204"/>
                  <a:gd name="connsiteY5" fmla="*/ 2285026 h 4732020"/>
                  <a:gd name="connsiteX6" fmla="*/ 1443960 w 1449204"/>
                  <a:gd name="connsiteY6" fmla="*/ 963904 h 4732020"/>
                  <a:gd name="connsiteX7" fmla="*/ 1172494 w 1449204"/>
                  <a:gd name="connsiteY7" fmla="*/ 1013460 h 4732020"/>
                  <a:gd name="connsiteX8" fmla="*/ 1417320 w 1449204"/>
                  <a:gd name="connsiteY8" fmla="*/ 811530 h 4732020"/>
                  <a:gd name="connsiteX9" fmla="*/ 937260 w 1449204"/>
                  <a:gd name="connsiteY9" fmla="*/ 0 h 4732020"/>
                  <a:gd name="connsiteX10" fmla="*/ 400050 w 1449204"/>
                  <a:gd name="connsiteY10" fmla="*/ 1120140 h 4732020"/>
                  <a:gd name="connsiteX11" fmla="*/ 0 w 1449204"/>
                  <a:gd name="connsiteY11" fmla="*/ 4537710 h 4732020"/>
                  <a:gd name="connsiteX12" fmla="*/ 331470 w 1449204"/>
                  <a:gd name="connsiteY12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184879 w 1449204"/>
                  <a:gd name="connsiteY3" fmla="*/ 3009877 h 4732020"/>
                  <a:gd name="connsiteX4" fmla="*/ 1272444 w 1449204"/>
                  <a:gd name="connsiteY4" fmla="*/ 2419280 h 4732020"/>
                  <a:gd name="connsiteX5" fmla="*/ 1130586 w 1449204"/>
                  <a:gd name="connsiteY5" fmla="*/ 2347870 h 4732020"/>
                  <a:gd name="connsiteX6" fmla="*/ 1275366 w 1449204"/>
                  <a:gd name="connsiteY6" fmla="*/ 2285026 h 4732020"/>
                  <a:gd name="connsiteX7" fmla="*/ 1443960 w 1449204"/>
                  <a:gd name="connsiteY7" fmla="*/ 963904 h 4732020"/>
                  <a:gd name="connsiteX8" fmla="*/ 1172494 w 1449204"/>
                  <a:gd name="connsiteY8" fmla="*/ 1013460 h 4732020"/>
                  <a:gd name="connsiteX9" fmla="*/ 1417320 w 1449204"/>
                  <a:gd name="connsiteY9" fmla="*/ 811530 h 4732020"/>
                  <a:gd name="connsiteX10" fmla="*/ 937260 w 1449204"/>
                  <a:gd name="connsiteY10" fmla="*/ 0 h 4732020"/>
                  <a:gd name="connsiteX11" fmla="*/ 400050 w 1449204"/>
                  <a:gd name="connsiteY11" fmla="*/ 1120140 h 4732020"/>
                  <a:gd name="connsiteX12" fmla="*/ 0 w 1449204"/>
                  <a:gd name="connsiteY12" fmla="*/ 4537710 h 4732020"/>
                  <a:gd name="connsiteX13" fmla="*/ 331470 w 1449204"/>
                  <a:gd name="connsiteY13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9204" h="4732020">
                    <a:moveTo>
                      <a:pt x="331470" y="4732020"/>
                    </a:moveTo>
                    <a:lnTo>
                      <a:pt x="982980" y="4297680"/>
                    </a:lnTo>
                    <a:cubicBezTo>
                      <a:pt x="1087120" y="4059873"/>
                      <a:pt x="1174249" y="3500755"/>
                      <a:pt x="1170592" y="3305175"/>
                    </a:cubicBezTo>
                    <a:cubicBezTo>
                      <a:pt x="1071706" y="3182615"/>
                      <a:pt x="1076954" y="3219448"/>
                      <a:pt x="961039" y="3124200"/>
                    </a:cubicBezTo>
                    <a:cubicBezTo>
                      <a:pt x="1199504" y="3081016"/>
                      <a:pt x="1132978" y="3127364"/>
                      <a:pt x="1184879" y="3009877"/>
                    </a:cubicBezTo>
                    <a:cubicBezTo>
                      <a:pt x="1236780" y="2892390"/>
                      <a:pt x="1257686" y="2505806"/>
                      <a:pt x="1272444" y="2419280"/>
                    </a:cubicBezTo>
                    <a:cubicBezTo>
                      <a:pt x="1174695" y="2376747"/>
                      <a:pt x="1246822" y="2404377"/>
                      <a:pt x="1130586" y="2347870"/>
                    </a:cubicBezTo>
                    <a:cubicBezTo>
                      <a:pt x="1166818" y="2326293"/>
                      <a:pt x="1143169" y="2363287"/>
                      <a:pt x="1275366" y="2285026"/>
                    </a:cubicBezTo>
                    <a:cubicBezTo>
                      <a:pt x="1327595" y="2054365"/>
                      <a:pt x="1449204" y="1116304"/>
                      <a:pt x="1443960" y="963904"/>
                    </a:cubicBezTo>
                    <a:lnTo>
                      <a:pt x="1172494" y="1013460"/>
                    </a:lnTo>
                    <a:lnTo>
                      <a:pt x="1417320" y="811530"/>
                    </a:lnTo>
                    <a:cubicBezTo>
                      <a:pt x="1429742" y="289588"/>
                      <a:pt x="1097280" y="270510"/>
                      <a:pt x="937260" y="0"/>
                    </a:cubicBezTo>
                    <a:cubicBezTo>
                      <a:pt x="758190" y="373380"/>
                      <a:pt x="451536" y="548664"/>
                      <a:pt x="400050" y="1120140"/>
                    </a:cubicBezTo>
                    <a:cubicBezTo>
                      <a:pt x="266700" y="2259330"/>
                      <a:pt x="110518" y="3373748"/>
                      <a:pt x="0" y="4537710"/>
                    </a:cubicBezTo>
                    <a:lnTo>
                      <a:pt x="331470" y="47320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600000" scaled="0"/>
                <a:tileRect/>
              </a:gra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25780" y="2125980"/>
                <a:ext cx="651510" cy="4617720"/>
              </a:xfrm>
              <a:custGeom>
                <a:avLst/>
                <a:gdLst>
                  <a:gd name="connsiteX0" fmla="*/ 11430 w 651510"/>
                  <a:gd name="connsiteY0" fmla="*/ 4377690 h 4617720"/>
                  <a:gd name="connsiteX1" fmla="*/ 651510 w 651510"/>
                  <a:gd name="connsiteY1" fmla="*/ 0 h 4617720"/>
                  <a:gd name="connsiteX2" fmla="*/ 160020 w 651510"/>
                  <a:gd name="connsiteY2" fmla="*/ 4389120 h 4617720"/>
                  <a:gd name="connsiteX3" fmla="*/ 0 w 651510"/>
                  <a:gd name="connsiteY3" fmla="*/ 4617720 h 4617720"/>
                  <a:gd name="connsiteX4" fmla="*/ 11430 w 651510"/>
                  <a:gd name="connsiteY4" fmla="*/ 4377690 h 461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10" h="4617720">
                    <a:moveTo>
                      <a:pt x="11430" y="4377690"/>
                    </a:moveTo>
                    <a:lnTo>
                      <a:pt x="651510" y="0"/>
                    </a:lnTo>
                    <a:lnTo>
                      <a:pt x="160020" y="4389120"/>
                    </a:lnTo>
                    <a:lnTo>
                      <a:pt x="0" y="4617720"/>
                    </a:lnTo>
                    <a:lnTo>
                      <a:pt x="11430" y="4377690"/>
                    </a:lnTo>
                    <a:close/>
                  </a:path>
                </a:pathLst>
              </a:cu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9000000" scaled="0"/>
              </a:gra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81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3"/>
            <p:cNvGrpSpPr/>
            <p:nvPr/>
          </p:nvGrpSpPr>
          <p:grpSpPr>
            <a:xfrm rot="586482">
              <a:off x="1314613" y="3066295"/>
              <a:ext cx="658141" cy="2904669"/>
              <a:chOff x="434340" y="1028700"/>
              <a:chExt cx="1449204" cy="5700159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434340" y="1028700"/>
                <a:ext cx="1449204" cy="4732020"/>
              </a:xfrm>
              <a:custGeom>
                <a:avLst/>
                <a:gdLst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17320"/>
                  <a:gd name="connsiteY0" fmla="*/ 4732020 h 4732020"/>
                  <a:gd name="connsiteX1" fmla="*/ 982980 w 1417320"/>
                  <a:gd name="connsiteY1" fmla="*/ 4297680 h 4732020"/>
                  <a:gd name="connsiteX2" fmla="*/ 1417320 w 1417320"/>
                  <a:gd name="connsiteY2" fmla="*/ 811530 h 4732020"/>
                  <a:gd name="connsiteX3" fmla="*/ 937260 w 1417320"/>
                  <a:gd name="connsiteY3" fmla="*/ 0 h 4732020"/>
                  <a:gd name="connsiteX4" fmla="*/ 400050 w 1417320"/>
                  <a:gd name="connsiteY4" fmla="*/ 1120140 h 4732020"/>
                  <a:gd name="connsiteX5" fmla="*/ 0 w 1417320"/>
                  <a:gd name="connsiteY5" fmla="*/ 4537710 h 4732020"/>
                  <a:gd name="connsiteX6" fmla="*/ 331470 w 1417320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417320 w 1429742"/>
                  <a:gd name="connsiteY2" fmla="*/ 811530 h 4732020"/>
                  <a:gd name="connsiteX3" fmla="*/ 937260 w 1429742"/>
                  <a:gd name="connsiteY3" fmla="*/ 0 h 4732020"/>
                  <a:gd name="connsiteX4" fmla="*/ 400050 w 1429742"/>
                  <a:gd name="connsiteY4" fmla="*/ 1120140 h 4732020"/>
                  <a:gd name="connsiteX5" fmla="*/ 0 w 1429742"/>
                  <a:gd name="connsiteY5" fmla="*/ 4537710 h 4732020"/>
                  <a:gd name="connsiteX6" fmla="*/ 331470 w 1429742"/>
                  <a:gd name="connsiteY6" fmla="*/ 4732020 h 4732020"/>
                  <a:gd name="connsiteX0" fmla="*/ 331470 w 1429742"/>
                  <a:gd name="connsiteY0" fmla="*/ 4732020 h 4732020"/>
                  <a:gd name="connsiteX1" fmla="*/ 982980 w 1429742"/>
                  <a:gd name="connsiteY1" fmla="*/ 4297680 h 4732020"/>
                  <a:gd name="connsiteX2" fmla="*/ 1172494 w 1429742"/>
                  <a:gd name="connsiteY2" fmla="*/ 1013460 h 4732020"/>
                  <a:gd name="connsiteX3" fmla="*/ 1417320 w 1429742"/>
                  <a:gd name="connsiteY3" fmla="*/ 811530 h 4732020"/>
                  <a:gd name="connsiteX4" fmla="*/ 937260 w 1429742"/>
                  <a:gd name="connsiteY4" fmla="*/ 0 h 4732020"/>
                  <a:gd name="connsiteX5" fmla="*/ 400050 w 1429742"/>
                  <a:gd name="connsiteY5" fmla="*/ 1120140 h 4732020"/>
                  <a:gd name="connsiteX6" fmla="*/ 0 w 1429742"/>
                  <a:gd name="connsiteY6" fmla="*/ 4537710 h 4732020"/>
                  <a:gd name="connsiteX7" fmla="*/ 331470 w 1429742"/>
                  <a:gd name="connsiteY7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43960 w 1443960"/>
                  <a:gd name="connsiteY2" fmla="*/ 963904 h 4732020"/>
                  <a:gd name="connsiteX3" fmla="*/ 1172494 w 1443960"/>
                  <a:gd name="connsiteY3" fmla="*/ 1013460 h 4732020"/>
                  <a:gd name="connsiteX4" fmla="*/ 1417320 w 1443960"/>
                  <a:gd name="connsiteY4" fmla="*/ 811530 h 4732020"/>
                  <a:gd name="connsiteX5" fmla="*/ 937260 w 1443960"/>
                  <a:gd name="connsiteY5" fmla="*/ 0 h 4732020"/>
                  <a:gd name="connsiteX6" fmla="*/ 400050 w 1443960"/>
                  <a:gd name="connsiteY6" fmla="*/ 1120140 h 4732020"/>
                  <a:gd name="connsiteX7" fmla="*/ 0 w 1443960"/>
                  <a:gd name="connsiteY7" fmla="*/ 4537710 h 4732020"/>
                  <a:gd name="connsiteX8" fmla="*/ 331470 w 1443960"/>
                  <a:gd name="connsiteY8" fmla="*/ 4732020 h 4732020"/>
                  <a:gd name="connsiteX0" fmla="*/ 331470 w 1460634"/>
                  <a:gd name="connsiteY0" fmla="*/ 4732020 h 4732020"/>
                  <a:gd name="connsiteX1" fmla="*/ 982980 w 1460634"/>
                  <a:gd name="connsiteY1" fmla="*/ 4297680 h 4732020"/>
                  <a:gd name="connsiteX2" fmla="*/ 1058194 w 1460634"/>
                  <a:gd name="connsiteY2" fmla="*/ 1562072 h 4732020"/>
                  <a:gd name="connsiteX3" fmla="*/ 1443960 w 1460634"/>
                  <a:gd name="connsiteY3" fmla="*/ 963904 h 4732020"/>
                  <a:gd name="connsiteX4" fmla="*/ 1172494 w 1460634"/>
                  <a:gd name="connsiteY4" fmla="*/ 1013460 h 4732020"/>
                  <a:gd name="connsiteX5" fmla="*/ 1417320 w 1460634"/>
                  <a:gd name="connsiteY5" fmla="*/ 811530 h 4732020"/>
                  <a:gd name="connsiteX6" fmla="*/ 937260 w 1460634"/>
                  <a:gd name="connsiteY6" fmla="*/ 0 h 4732020"/>
                  <a:gd name="connsiteX7" fmla="*/ 400050 w 1460634"/>
                  <a:gd name="connsiteY7" fmla="*/ 1120140 h 4732020"/>
                  <a:gd name="connsiteX8" fmla="*/ 0 w 1460634"/>
                  <a:gd name="connsiteY8" fmla="*/ 4537710 h 4732020"/>
                  <a:gd name="connsiteX9" fmla="*/ 331470 w 1460634"/>
                  <a:gd name="connsiteY9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058194 w 1443960"/>
                  <a:gd name="connsiteY2" fmla="*/ 1562072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415352 w 1443960"/>
                  <a:gd name="connsiteY2" fmla="*/ 1204858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1133448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3960"/>
                  <a:gd name="connsiteY0" fmla="*/ 4732020 h 4732020"/>
                  <a:gd name="connsiteX1" fmla="*/ 982980 w 1443960"/>
                  <a:gd name="connsiteY1" fmla="*/ 4297680 h 4732020"/>
                  <a:gd name="connsiteX2" fmla="*/ 1272444 w 1443960"/>
                  <a:gd name="connsiteY2" fmla="*/ 2419280 h 4732020"/>
                  <a:gd name="connsiteX3" fmla="*/ 1130586 w 1443960"/>
                  <a:gd name="connsiteY3" fmla="*/ 2347870 h 4732020"/>
                  <a:gd name="connsiteX4" fmla="*/ 1443960 w 1443960"/>
                  <a:gd name="connsiteY4" fmla="*/ 963904 h 4732020"/>
                  <a:gd name="connsiteX5" fmla="*/ 1172494 w 1443960"/>
                  <a:gd name="connsiteY5" fmla="*/ 1013460 h 4732020"/>
                  <a:gd name="connsiteX6" fmla="*/ 1417320 w 1443960"/>
                  <a:gd name="connsiteY6" fmla="*/ 811530 h 4732020"/>
                  <a:gd name="connsiteX7" fmla="*/ 937260 w 1443960"/>
                  <a:gd name="connsiteY7" fmla="*/ 0 h 4732020"/>
                  <a:gd name="connsiteX8" fmla="*/ 400050 w 1443960"/>
                  <a:gd name="connsiteY8" fmla="*/ 1120140 h 4732020"/>
                  <a:gd name="connsiteX9" fmla="*/ 0 w 1443960"/>
                  <a:gd name="connsiteY9" fmla="*/ 4537710 h 4732020"/>
                  <a:gd name="connsiteX10" fmla="*/ 331470 w 1443960"/>
                  <a:gd name="connsiteY10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272444 w 1449204"/>
                  <a:gd name="connsiteY2" fmla="*/ 2419280 h 4732020"/>
                  <a:gd name="connsiteX3" fmla="*/ 1130586 w 1449204"/>
                  <a:gd name="connsiteY3" fmla="*/ 2347870 h 4732020"/>
                  <a:gd name="connsiteX4" fmla="*/ 1275366 w 1449204"/>
                  <a:gd name="connsiteY4" fmla="*/ 2285026 h 4732020"/>
                  <a:gd name="connsiteX5" fmla="*/ 1443960 w 1449204"/>
                  <a:gd name="connsiteY5" fmla="*/ 963904 h 4732020"/>
                  <a:gd name="connsiteX6" fmla="*/ 1172494 w 1449204"/>
                  <a:gd name="connsiteY6" fmla="*/ 1013460 h 4732020"/>
                  <a:gd name="connsiteX7" fmla="*/ 1417320 w 1449204"/>
                  <a:gd name="connsiteY7" fmla="*/ 811530 h 4732020"/>
                  <a:gd name="connsiteX8" fmla="*/ 937260 w 1449204"/>
                  <a:gd name="connsiteY8" fmla="*/ 0 h 4732020"/>
                  <a:gd name="connsiteX9" fmla="*/ 400050 w 1449204"/>
                  <a:gd name="connsiteY9" fmla="*/ 1120140 h 4732020"/>
                  <a:gd name="connsiteX10" fmla="*/ 0 w 1449204"/>
                  <a:gd name="connsiteY10" fmla="*/ 4537710 h 4732020"/>
                  <a:gd name="connsiteX11" fmla="*/ 331470 w 1449204"/>
                  <a:gd name="connsiteY11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272444 w 1449204"/>
                  <a:gd name="connsiteY3" fmla="*/ 2419280 h 4732020"/>
                  <a:gd name="connsiteX4" fmla="*/ 1130586 w 1449204"/>
                  <a:gd name="connsiteY4" fmla="*/ 2347870 h 4732020"/>
                  <a:gd name="connsiteX5" fmla="*/ 1275366 w 1449204"/>
                  <a:gd name="connsiteY5" fmla="*/ 2285026 h 4732020"/>
                  <a:gd name="connsiteX6" fmla="*/ 1443960 w 1449204"/>
                  <a:gd name="connsiteY6" fmla="*/ 963904 h 4732020"/>
                  <a:gd name="connsiteX7" fmla="*/ 1172494 w 1449204"/>
                  <a:gd name="connsiteY7" fmla="*/ 1013460 h 4732020"/>
                  <a:gd name="connsiteX8" fmla="*/ 1417320 w 1449204"/>
                  <a:gd name="connsiteY8" fmla="*/ 811530 h 4732020"/>
                  <a:gd name="connsiteX9" fmla="*/ 937260 w 1449204"/>
                  <a:gd name="connsiteY9" fmla="*/ 0 h 4732020"/>
                  <a:gd name="connsiteX10" fmla="*/ 400050 w 1449204"/>
                  <a:gd name="connsiteY10" fmla="*/ 1120140 h 4732020"/>
                  <a:gd name="connsiteX11" fmla="*/ 0 w 1449204"/>
                  <a:gd name="connsiteY11" fmla="*/ 4537710 h 4732020"/>
                  <a:gd name="connsiteX12" fmla="*/ 331470 w 1449204"/>
                  <a:gd name="connsiteY12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961039 w 1449204"/>
                  <a:gd name="connsiteY2" fmla="*/ 3124200 h 4732020"/>
                  <a:gd name="connsiteX3" fmla="*/ 1184879 w 1449204"/>
                  <a:gd name="connsiteY3" fmla="*/ 3009877 h 4732020"/>
                  <a:gd name="connsiteX4" fmla="*/ 1272444 w 1449204"/>
                  <a:gd name="connsiteY4" fmla="*/ 2419280 h 4732020"/>
                  <a:gd name="connsiteX5" fmla="*/ 1130586 w 1449204"/>
                  <a:gd name="connsiteY5" fmla="*/ 2347870 h 4732020"/>
                  <a:gd name="connsiteX6" fmla="*/ 1275366 w 1449204"/>
                  <a:gd name="connsiteY6" fmla="*/ 2285026 h 4732020"/>
                  <a:gd name="connsiteX7" fmla="*/ 1443960 w 1449204"/>
                  <a:gd name="connsiteY7" fmla="*/ 963904 h 4732020"/>
                  <a:gd name="connsiteX8" fmla="*/ 1172494 w 1449204"/>
                  <a:gd name="connsiteY8" fmla="*/ 1013460 h 4732020"/>
                  <a:gd name="connsiteX9" fmla="*/ 1417320 w 1449204"/>
                  <a:gd name="connsiteY9" fmla="*/ 811530 h 4732020"/>
                  <a:gd name="connsiteX10" fmla="*/ 937260 w 1449204"/>
                  <a:gd name="connsiteY10" fmla="*/ 0 h 4732020"/>
                  <a:gd name="connsiteX11" fmla="*/ 400050 w 1449204"/>
                  <a:gd name="connsiteY11" fmla="*/ 1120140 h 4732020"/>
                  <a:gd name="connsiteX12" fmla="*/ 0 w 1449204"/>
                  <a:gd name="connsiteY12" fmla="*/ 4537710 h 4732020"/>
                  <a:gd name="connsiteX13" fmla="*/ 331470 w 1449204"/>
                  <a:gd name="connsiteY13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  <a:gd name="connsiteX0" fmla="*/ 331470 w 1449204"/>
                  <a:gd name="connsiteY0" fmla="*/ 4732020 h 4732020"/>
                  <a:gd name="connsiteX1" fmla="*/ 982980 w 1449204"/>
                  <a:gd name="connsiteY1" fmla="*/ 4297680 h 4732020"/>
                  <a:gd name="connsiteX2" fmla="*/ 1170592 w 1449204"/>
                  <a:gd name="connsiteY2" fmla="*/ 3305175 h 4732020"/>
                  <a:gd name="connsiteX3" fmla="*/ 961039 w 1449204"/>
                  <a:gd name="connsiteY3" fmla="*/ 3124200 h 4732020"/>
                  <a:gd name="connsiteX4" fmla="*/ 1184879 w 1449204"/>
                  <a:gd name="connsiteY4" fmla="*/ 3009877 h 4732020"/>
                  <a:gd name="connsiteX5" fmla="*/ 1272444 w 1449204"/>
                  <a:gd name="connsiteY5" fmla="*/ 2419280 h 4732020"/>
                  <a:gd name="connsiteX6" fmla="*/ 1130586 w 1449204"/>
                  <a:gd name="connsiteY6" fmla="*/ 2347870 h 4732020"/>
                  <a:gd name="connsiteX7" fmla="*/ 1275366 w 1449204"/>
                  <a:gd name="connsiteY7" fmla="*/ 2285026 h 4732020"/>
                  <a:gd name="connsiteX8" fmla="*/ 1443960 w 1449204"/>
                  <a:gd name="connsiteY8" fmla="*/ 963904 h 4732020"/>
                  <a:gd name="connsiteX9" fmla="*/ 1172494 w 1449204"/>
                  <a:gd name="connsiteY9" fmla="*/ 1013460 h 4732020"/>
                  <a:gd name="connsiteX10" fmla="*/ 1417320 w 1449204"/>
                  <a:gd name="connsiteY10" fmla="*/ 811530 h 4732020"/>
                  <a:gd name="connsiteX11" fmla="*/ 937260 w 1449204"/>
                  <a:gd name="connsiteY11" fmla="*/ 0 h 4732020"/>
                  <a:gd name="connsiteX12" fmla="*/ 400050 w 1449204"/>
                  <a:gd name="connsiteY12" fmla="*/ 1120140 h 4732020"/>
                  <a:gd name="connsiteX13" fmla="*/ 0 w 1449204"/>
                  <a:gd name="connsiteY13" fmla="*/ 4537710 h 4732020"/>
                  <a:gd name="connsiteX14" fmla="*/ 331470 w 1449204"/>
                  <a:gd name="connsiteY14" fmla="*/ 4732020 h 47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9204" h="4732020">
                    <a:moveTo>
                      <a:pt x="331470" y="4732020"/>
                    </a:moveTo>
                    <a:lnTo>
                      <a:pt x="982980" y="4297680"/>
                    </a:lnTo>
                    <a:cubicBezTo>
                      <a:pt x="1087120" y="4059873"/>
                      <a:pt x="1174249" y="3500755"/>
                      <a:pt x="1170592" y="3305175"/>
                    </a:cubicBezTo>
                    <a:cubicBezTo>
                      <a:pt x="1071706" y="3182615"/>
                      <a:pt x="1076954" y="3219448"/>
                      <a:pt x="961039" y="3124200"/>
                    </a:cubicBezTo>
                    <a:cubicBezTo>
                      <a:pt x="1199504" y="3081016"/>
                      <a:pt x="1132978" y="3127364"/>
                      <a:pt x="1184879" y="3009877"/>
                    </a:cubicBezTo>
                    <a:cubicBezTo>
                      <a:pt x="1236780" y="2892390"/>
                      <a:pt x="1257686" y="2505806"/>
                      <a:pt x="1272444" y="2419280"/>
                    </a:cubicBezTo>
                    <a:cubicBezTo>
                      <a:pt x="1174695" y="2376747"/>
                      <a:pt x="1246822" y="2404377"/>
                      <a:pt x="1130586" y="2347870"/>
                    </a:cubicBezTo>
                    <a:cubicBezTo>
                      <a:pt x="1166818" y="2326293"/>
                      <a:pt x="1143169" y="2363287"/>
                      <a:pt x="1275366" y="2285026"/>
                    </a:cubicBezTo>
                    <a:cubicBezTo>
                      <a:pt x="1327595" y="2054365"/>
                      <a:pt x="1449204" y="1116304"/>
                      <a:pt x="1443960" y="963904"/>
                    </a:cubicBezTo>
                    <a:lnTo>
                      <a:pt x="1172494" y="1013460"/>
                    </a:lnTo>
                    <a:lnTo>
                      <a:pt x="1417320" y="811530"/>
                    </a:lnTo>
                    <a:cubicBezTo>
                      <a:pt x="1429742" y="289588"/>
                      <a:pt x="1097280" y="270510"/>
                      <a:pt x="937260" y="0"/>
                    </a:cubicBezTo>
                    <a:cubicBezTo>
                      <a:pt x="758190" y="373380"/>
                      <a:pt x="451536" y="548664"/>
                      <a:pt x="400050" y="1120140"/>
                    </a:cubicBezTo>
                    <a:cubicBezTo>
                      <a:pt x="266700" y="2259330"/>
                      <a:pt x="110518" y="3373748"/>
                      <a:pt x="0" y="4537710"/>
                    </a:cubicBezTo>
                    <a:lnTo>
                      <a:pt x="331470" y="47320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600000" scaled="0"/>
                <a:tileRect/>
              </a:gra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30572" y="2111142"/>
                <a:ext cx="651511" cy="4617717"/>
              </a:xfrm>
              <a:custGeom>
                <a:avLst/>
                <a:gdLst>
                  <a:gd name="connsiteX0" fmla="*/ 11430 w 651510"/>
                  <a:gd name="connsiteY0" fmla="*/ 4377690 h 4617720"/>
                  <a:gd name="connsiteX1" fmla="*/ 651510 w 651510"/>
                  <a:gd name="connsiteY1" fmla="*/ 0 h 4617720"/>
                  <a:gd name="connsiteX2" fmla="*/ 160020 w 651510"/>
                  <a:gd name="connsiteY2" fmla="*/ 4389120 h 4617720"/>
                  <a:gd name="connsiteX3" fmla="*/ 0 w 651510"/>
                  <a:gd name="connsiteY3" fmla="*/ 4617720 h 4617720"/>
                  <a:gd name="connsiteX4" fmla="*/ 11430 w 651510"/>
                  <a:gd name="connsiteY4" fmla="*/ 4377690 h 461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10" h="4617720">
                    <a:moveTo>
                      <a:pt x="11430" y="4377690"/>
                    </a:moveTo>
                    <a:lnTo>
                      <a:pt x="651510" y="0"/>
                    </a:lnTo>
                    <a:lnTo>
                      <a:pt x="160020" y="4389120"/>
                    </a:lnTo>
                    <a:lnTo>
                      <a:pt x="0" y="4617720"/>
                    </a:lnTo>
                    <a:lnTo>
                      <a:pt x="11430" y="4377690"/>
                    </a:lnTo>
                    <a:close/>
                  </a:path>
                </a:pathLst>
              </a:cu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9000000" scaled="0"/>
              </a:gra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81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761114" y="5776723"/>
              <a:ext cx="714380" cy="1272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 rot="4349063">
            <a:off x="3492238" y="4357159"/>
            <a:ext cx="658932" cy="3761927"/>
            <a:chOff x="434340" y="1028700"/>
            <a:chExt cx="1449204" cy="5715000"/>
          </a:xfrm>
        </p:grpSpPr>
        <p:sp>
          <p:nvSpPr>
            <p:cNvPr id="21" name="Полилиния 20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Капля 38"/>
          <p:cNvSpPr/>
          <p:nvPr/>
        </p:nvSpPr>
        <p:spPr>
          <a:xfrm rot="18551316">
            <a:off x="1891056" y="6571047"/>
            <a:ext cx="72000" cy="72000"/>
          </a:xfrm>
          <a:prstGeom prst="teardrop">
            <a:avLst>
              <a:gd name="adj" fmla="val 14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810766">
            <a:off x="3107292" y="127396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723488">
            <a:off x="2340238" y="1460557"/>
            <a:ext cx="60076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белая бумага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ножницы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линейка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карандаш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деревянные палочки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клей  ПВА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(Наборы готовых нарезанных полосок бумаги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можно купить в специализированных магазинах)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4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мама\Desktop\DSCN3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98452">
            <a:off x="6088447" y="1897570"/>
            <a:ext cx="1798333" cy="158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DSCN4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40932">
            <a:off x="5418277" y="915910"/>
            <a:ext cx="3061269" cy="2637467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4" name="Picture 8" descr="C:\Users\мама\Desktop\DSCN3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1113">
            <a:off x="856279" y="478672"/>
            <a:ext cx="2894748" cy="272874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12" name="Picture 3" descr="C:\Users\мама\Desktop\DSCN4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48967">
            <a:off x="3020263" y="2629057"/>
            <a:ext cx="2927859" cy="2878060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14" name="Рисунок 13" descr="noviy-god-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857760"/>
            <a:ext cx="285752" cy="357189"/>
          </a:xfrm>
          <a:prstGeom prst="rect">
            <a:avLst/>
          </a:prstGeom>
        </p:spPr>
      </p:pic>
      <p:pic>
        <p:nvPicPr>
          <p:cNvPr id="15" name="Рисунок 14" descr="noviy-god-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000108"/>
            <a:ext cx="285752" cy="357189"/>
          </a:xfrm>
          <a:prstGeom prst="rect">
            <a:avLst/>
          </a:prstGeom>
        </p:spPr>
      </p:pic>
      <p:pic>
        <p:nvPicPr>
          <p:cNvPr id="16" name="Рисунок 15" descr="noviy-god-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6000768"/>
            <a:ext cx="285752" cy="357189"/>
          </a:xfrm>
          <a:prstGeom prst="rect">
            <a:avLst/>
          </a:prstGeom>
        </p:spPr>
      </p:pic>
      <p:pic>
        <p:nvPicPr>
          <p:cNvPr id="17" name="Рисунок 16" descr="noviy-god-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857760"/>
            <a:ext cx="285752" cy="357189"/>
          </a:xfrm>
          <a:prstGeom prst="rect">
            <a:avLst/>
          </a:prstGeom>
        </p:spPr>
      </p:pic>
      <p:pic>
        <p:nvPicPr>
          <p:cNvPr id="18" name="Рисунок 17" descr="noviy-god-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3966" y="6500811"/>
            <a:ext cx="285752" cy="357189"/>
          </a:xfrm>
          <a:prstGeom prst="rect">
            <a:avLst/>
          </a:prstGeom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1857356" y="5873264"/>
            <a:ext cx="6215106" cy="9847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Снежинки из бумажных лент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029588" cy="1371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8000" i="1" dirty="0" err="1" smtClean="0">
                <a:solidFill>
                  <a:srgbClr val="0000CC"/>
                </a:solidFill>
              </a:rPr>
              <a:t>Бумагокручение</a:t>
            </a:r>
            <a:r>
              <a:rPr lang="ru-RU" sz="8000" b="0" i="1" dirty="0" smtClean="0">
                <a:solidFill>
                  <a:srgbClr val="0000CC"/>
                </a:solidFill>
              </a:rPr>
              <a:t>(</a:t>
            </a:r>
            <a:r>
              <a:rPr lang="ru-RU" sz="8000" i="1" dirty="0" err="1" smtClean="0">
                <a:solidFill>
                  <a:srgbClr val="0000CC"/>
                </a:solidFill>
              </a:rPr>
              <a:t>квиллинг</a:t>
            </a:r>
            <a:r>
              <a:rPr lang="ru-RU" sz="8000" b="0" i="1" dirty="0" smtClean="0">
                <a:solidFill>
                  <a:srgbClr val="0000CC"/>
                </a:solidFill>
              </a:rPr>
              <a:t> англ. </a:t>
            </a:r>
            <a:r>
              <a:rPr lang="ru-RU" sz="8000" b="0" i="1" dirty="0" err="1" smtClean="0">
                <a:solidFill>
                  <a:srgbClr val="0000CC"/>
                </a:solidFill>
              </a:rPr>
              <a:t>quilling</a:t>
            </a:r>
            <a:r>
              <a:rPr lang="ru-RU" sz="8000" b="0" i="1" dirty="0" smtClean="0">
                <a:solidFill>
                  <a:srgbClr val="0000CC"/>
                </a:solidFill>
              </a:rPr>
              <a:t>— от слова </a:t>
            </a:r>
            <a:r>
              <a:rPr lang="ru-RU" sz="8000" b="0" i="1" dirty="0" err="1" smtClean="0">
                <a:solidFill>
                  <a:srgbClr val="0000CC"/>
                </a:solidFill>
              </a:rPr>
              <a:t>quill</a:t>
            </a:r>
            <a:r>
              <a:rPr lang="ru-RU" sz="8000" b="0" i="1" dirty="0" smtClean="0">
                <a:solidFill>
                  <a:srgbClr val="0000CC"/>
                </a:solidFill>
              </a:rPr>
              <a:t> (птичье перо)) - искусство изготовления плоских или объемных композиций из скрученных в спиральки длинных и узких полосок бумаги.</a:t>
            </a:r>
          </a:p>
          <a:p>
            <a:pPr algn="just">
              <a:lnSpc>
                <a:spcPct val="120000"/>
              </a:lnSpc>
            </a:pPr>
            <a:r>
              <a:rPr lang="ru-RU" sz="8000" b="0" i="1" dirty="0" smtClean="0">
                <a:solidFill>
                  <a:srgbClr val="0000CC"/>
                </a:solidFill>
              </a:rPr>
              <a:t>Из бумажных спиралей создают цветы и узоры, которые затем используют обычно для украшения открыток, альбомов, подарочных упаковок, рамок для фотографий. </a:t>
            </a:r>
            <a:endParaRPr lang="en-US" sz="8000" b="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8000" b="0" i="1" dirty="0" smtClean="0">
                <a:solidFill>
                  <a:srgbClr val="0000CC"/>
                </a:solidFill>
              </a:rPr>
              <a:t>Искусство пришло в Россию из Кореи. Как хобби также популярно в Германии, Англии и Америке. </a:t>
            </a:r>
          </a:p>
          <a:p>
            <a:pPr algn="just">
              <a:lnSpc>
                <a:spcPct val="120000"/>
              </a:lnSpc>
            </a:pPr>
            <a:endParaRPr lang="ru-RU" sz="800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8000" b="0" i="1" dirty="0" err="1" smtClean="0">
                <a:solidFill>
                  <a:srgbClr val="0000CC"/>
                </a:solidFill>
              </a:rPr>
              <a:t>Квиллинг</a:t>
            </a:r>
            <a:r>
              <a:rPr lang="ru-RU" sz="8000" b="0" i="1" dirty="0" smtClean="0">
                <a:solidFill>
                  <a:srgbClr val="0000CC"/>
                </a:solidFill>
              </a:rPr>
              <a:t> ещё называют "бумажной филигранью". Это простой и очень красивый вид рукоделия, не требующий больших затрат. Изделия из бумажных лент можно использовать также как настенные украшения или даже бижутерию. </a:t>
            </a:r>
          </a:p>
          <a:p>
            <a:pPr algn="just">
              <a:lnSpc>
                <a:spcPct val="120000"/>
              </a:lnSpc>
            </a:pPr>
            <a:r>
              <a:rPr lang="ru-RU" sz="8000" b="0" i="1" dirty="0" smtClean="0">
                <a:solidFill>
                  <a:srgbClr val="0000CC"/>
                </a:solidFill>
              </a:rPr>
              <a:t>Можно сделать и торт, и корзину цветов, и животных, и снежинки... 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15274" cy="1000108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rgbClr val="0000CC"/>
                </a:solidFill>
                <a:latin typeface="Wooden Ship Decorated" pitchFamily="2" charset="0"/>
              </a:rPr>
              <a:t>Квиллинг</a:t>
            </a:r>
            <a:r>
              <a:rPr lang="ru-RU" sz="3200" i="1" dirty="0" smtClean="0">
                <a:solidFill>
                  <a:srgbClr val="0000CC"/>
                </a:solidFill>
                <a:latin typeface="Wooden Ship Decorated" pitchFamily="2" charset="0"/>
              </a:rPr>
              <a:t> </a:t>
            </a:r>
            <a:r>
              <a:rPr lang="en-US" sz="3200" i="1" dirty="0" smtClean="0">
                <a:solidFill>
                  <a:srgbClr val="0000CC"/>
                </a:solidFill>
                <a:latin typeface="Wooden Ship Decorated" pitchFamily="2" charset="0"/>
              </a:rPr>
              <a:t> </a:t>
            </a:r>
            <a:r>
              <a:rPr lang="ru-RU" sz="3200" i="1" dirty="0" smtClean="0">
                <a:solidFill>
                  <a:srgbClr val="0000CC"/>
                </a:solidFill>
                <a:latin typeface="Wooden Ship Decorated" pitchFamily="2" charset="0"/>
              </a:rPr>
              <a:t>(</a:t>
            </a:r>
            <a:r>
              <a:rPr lang="ru-RU" sz="3200" i="1" dirty="0" err="1" smtClean="0">
                <a:solidFill>
                  <a:srgbClr val="0000CC"/>
                </a:solidFill>
                <a:latin typeface="Wooden Ship Decorated" pitchFamily="2" charset="0"/>
              </a:rPr>
              <a:t>бумагокручение</a:t>
            </a:r>
            <a:r>
              <a:rPr lang="ru-RU" sz="3200" i="1" dirty="0" smtClean="0">
                <a:solidFill>
                  <a:srgbClr val="0000CC"/>
                </a:solidFill>
                <a:latin typeface="Wooden Ship Decorated" pitchFamily="2" charset="0"/>
              </a:rPr>
              <a:t>)</a:t>
            </a:r>
            <a:br>
              <a:rPr lang="ru-RU" sz="3200" i="1" dirty="0" smtClean="0">
                <a:solidFill>
                  <a:srgbClr val="0000CC"/>
                </a:solidFill>
                <a:latin typeface="Wooden Ship Decorated" pitchFamily="2" charset="0"/>
              </a:rPr>
            </a:br>
            <a:r>
              <a:rPr lang="ru-RU" sz="3200" i="1" dirty="0" smtClean="0">
                <a:solidFill>
                  <a:srgbClr val="0000CC"/>
                </a:solidFill>
                <a:latin typeface="Wooden Ship Decorated" pitchFamily="2" charset="0"/>
              </a:rPr>
              <a:t>  </a:t>
            </a:r>
            <a:endParaRPr lang="ru-RU" sz="3200" i="1" dirty="0">
              <a:solidFill>
                <a:srgbClr val="0000CC"/>
              </a:solidFill>
              <a:latin typeface="Wooden Ship Decorated" pitchFamily="2" charset="0"/>
            </a:endParaRPr>
          </a:p>
        </p:txBody>
      </p:sp>
      <p:pic>
        <p:nvPicPr>
          <p:cNvPr id="5" name="Рисунок 4" descr="d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28664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58216" cy="1371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endParaRPr lang="ru-RU" sz="7200" b="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endParaRPr lang="ru-RU" sz="720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7200" b="0" i="1" dirty="0" smtClean="0">
                <a:solidFill>
                  <a:srgbClr val="0000CC"/>
                </a:solidFill>
              </a:rPr>
              <a:t>Используется бумага особой плотности, окрашенная в объёме, чтобы обе стороны и срез выглядели одинаково, хотя иногда срезу специально придают другой цвет. Наборы готовых нарезанных полосок бумаги можно купить в специализированных магазинах. Если же такой возможности нет, то можно нарезать полоски самостоятельно: ширина полосок для </a:t>
            </a:r>
            <a:r>
              <a:rPr lang="ru-RU" sz="7200" b="0" i="1" dirty="0" err="1" smtClean="0">
                <a:solidFill>
                  <a:srgbClr val="0000CC"/>
                </a:solidFill>
              </a:rPr>
              <a:t>квиллинга</a:t>
            </a:r>
            <a:r>
              <a:rPr lang="ru-RU" sz="7200" b="0" i="1" dirty="0" smtClean="0">
                <a:solidFill>
                  <a:srgbClr val="0000CC"/>
                </a:solidFill>
              </a:rPr>
              <a:t> обычно составляет 1—9 миллиметров, длина 30 или 60 сантиметров. </a:t>
            </a:r>
          </a:p>
          <a:p>
            <a:pPr algn="just">
              <a:lnSpc>
                <a:spcPct val="120000"/>
              </a:lnSpc>
            </a:pPr>
            <a:endParaRPr lang="ru-RU" sz="7200" b="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endParaRPr lang="ru-RU" sz="7200" i="1" dirty="0" smtClean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7200" b="0" i="1" dirty="0" smtClean="0">
                <a:solidFill>
                  <a:srgbClr val="0000CC"/>
                </a:solidFill>
              </a:rPr>
              <a:t>Часто в процессе работы полоски для </a:t>
            </a:r>
            <a:r>
              <a:rPr lang="ru-RU" sz="7200" b="0" i="1" dirty="0" err="1" smtClean="0">
                <a:solidFill>
                  <a:srgbClr val="0000CC"/>
                </a:solidFill>
              </a:rPr>
              <a:t>квиллинга</a:t>
            </a:r>
            <a:r>
              <a:rPr lang="ru-RU" sz="7200" b="0" i="1" dirty="0" smtClean="0">
                <a:solidFill>
                  <a:srgbClr val="0000CC"/>
                </a:solidFill>
              </a:rPr>
              <a:t> разрезают на части, если требуется короткий отрезок, или склеивают вместе, если того требует размер детали. Иногда можно соединять полоски разных цветов для создания разноцветных спиралей.</a:t>
            </a:r>
          </a:p>
          <a:p>
            <a:pPr algn="just">
              <a:lnSpc>
                <a:spcPct val="120000"/>
              </a:lnSpc>
            </a:pPr>
            <a:r>
              <a:rPr lang="ru-RU" sz="7200" b="0" i="1" dirty="0" smtClean="0">
                <a:solidFill>
                  <a:srgbClr val="0000CC"/>
                </a:solidFill>
              </a:rPr>
              <a:t>Специальные полоски для </a:t>
            </a:r>
            <a:r>
              <a:rPr lang="ru-RU" sz="7200" b="0" i="1" dirty="0" err="1" smtClean="0">
                <a:solidFill>
                  <a:srgbClr val="0000CC"/>
                </a:solidFill>
              </a:rPr>
              <a:t>квиллинга</a:t>
            </a:r>
            <a:r>
              <a:rPr lang="ru-RU" sz="7200" b="0" i="1" dirty="0" smtClean="0">
                <a:solidFill>
                  <a:srgbClr val="0000CC"/>
                </a:solidFill>
              </a:rPr>
              <a:t> могут быть самых разных цветов и оттенков: блестящие, перламутровые, с постепенно изменяющимся по длине цветом, с двойным </a:t>
            </a:r>
            <a:r>
              <a:rPr lang="ru-RU" sz="7200" b="0" i="1" dirty="0" err="1" smtClean="0">
                <a:solidFill>
                  <a:srgbClr val="0000CC"/>
                </a:solidFill>
              </a:rPr>
              <a:t>тонированием</a:t>
            </a:r>
            <a:r>
              <a:rPr lang="ru-RU" sz="7200" b="0" i="1" dirty="0" smtClean="0">
                <a:solidFill>
                  <a:srgbClr val="0000CC"/>
                </a:solidFill>
              </a:rPr>
              <a:t> (одна сторона светлее, чем другая).В нашем случае полоски белые………..</a:t>
            </a:r>
          </a:p>
          <a:p>
            <a:pPr algn="just">
              <a:lnSpc>
                <a:spcPct val="120000"/>
              </a:lnSpc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00042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Wooden Ship Decorated" pitchFamily="2" charset="0"/>
              </a:rPr>
              <a:t>Бумага для </a:t>
            </a:r>
            <a:r>
              <a:rPr lang="ru-RU" dirty="0" err="1" smtClean="0">
                <a:solidFill>
                  <a:srgbClr val="0000CC"/>
                </a:solidFill>
                <a:latin typeface="Wooden Ship Decorated" pitchFamily="2" charset="0"/>
              </a:rPr>
              <a:t>квиллинга</a:t>
            </a:r>
            <a:r>
              <a:rPr lang="ru-RU" dirty="0" smtClean="0">
                <a:solidFill>
                  <a:srgbClr val="0000CC"/>
                </a:solidFill>
                <a:latin typeface="Wooden Ship Decorated" pitchFamily="2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Wooden Ship Decorated" pitchFamily="2" charset="0"/>
              </a:rPr>
            </a:br>
            <a:endParaRPr lang="ru-RU" dirty="0">
              <a:solidFill>
                <a:srgbClr val="0000CC"/>
              </a:solidFill>
              <a:latin typeface="Wooden Ship Decorated" pitchFamily="2" charset="0"/>
            </a:endParaRPr>
          </a:p>
        </p:txBody>
      </p:sp>
      <p:pic>
        <p:nvPicPr>
          <p:cNvPr id="4" name="Рисунок 3" descr="d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94297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490</TotalTime>
  <Words>395</Words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          « Зимняя ветка в вазе »</vt:lpstr>
      <vt:lpstr>    Материал для изготовления  «ЗИМНЕЙ ВЕТКИ»</vt:lpstr>
      <vt:lpstr>Слайд 4</vt:lpstr>
      <vt:lpstr>Слайд 5</vt:lpstr>
      <vt:lpstr>МАТЕРИАЛ  ДЛЯ  ИЗГОТОВЛЕНИЯ СНЕЖИНОК</vt:lpstr>
      <vt:lpstr>Слайд 7</vt:lpstr>
      <vt:lpstr>Квиллинг  (бумагокручение)   </vt:lpstr>
      <vt:lpstr>Бумага для квиллинга </vt:lpstr>
      <vt:lpstr>Слайд 10</vt:lpstr>
      <vt:lpstr>Слайд 11</vt:lpstr>
      <vt:lpstr>ВАЗА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53</cp:revision>
  <dcterms:created xsi:type="dcterms:W3CDTF">2012-01-30T15:42:00Z</dcterms:created>
  <dcterms:modified xsi:type="dcterms:W3CDTF">2012-02-07T17:43:07Z</dcterms:modified>
</cp:coreProperties>
</file>