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4825" cy="9750425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6BDC-D54A-4508-83D8-B629E1930A80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65C2-E3D7-4E29-BA8F-5542586EE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73FD-3E1E-4CAE-A2FB-42E1F5E7D6D6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D606-D97E-4BDC-A741-EC0D5F076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C1CB-F01D-4CF6-85E8-6274A9C1CC98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DFB4-2253-41D9-B347-68510CFA3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DC8E-813D-40AC-B792-210482CE70A4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D396-B6AD-49A3-ADEE-2CC966FC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C071-E864-4A51-9FBE-92A079EB036B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F846-EF37-4E66-8957-44F82E0A6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7235-F5B7-4FF1-8DA8-21855BB0F403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82F9-BE5E-4277-ACFF-38C97D22F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F67C-EE54-44E4-AAA8-94461DB3C246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ED59-94C5-4414-ACA8-A74CC0E00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92E43-9219-4E43-B019-D1B97DAEA2C8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D55B-26CA-4B07-9588-0BD07265D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1427-69A2-44B3-8AB8-302C581D394F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6A6C-237C-4005-B56E-390B6753C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22B0-AA0A-476E-9232-C1ABD2546479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43F2-E4C4-4810-B13C-7959F56C7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5DD9-A993-49A7-B485-BBE5AD2392AC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BCCE-38AB-4AD0-9FB5-3142CF06F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1DD73E-DF4E-4189-B55A-E7BC6F1489E0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E2010F-CC5B-41C8-BB38-8BA62C067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jpe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050" y="3857625"/>
            <a:ext cx="22336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19675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Презентация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«Предлог «В»»</a:t>
            </a: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5148263" y="4868863"/>
            <a:ext cx="29876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D60093"/>
                </a:solidFill>
                <a:latin typeface="Calibri" pitchFamily="34" charset="0"/>
              </a:rPr>
              <a:t>Автор: Учитель – логопед высшей квалификационной категории  Якушко А.В.   </a:t>
            </a:r>
          </a:p>
          <a:p>
            <a:r>
              <a:rPr lang="ru-RU" b="1" i="1">
                <a:solidFill>
                  <a:srgbClr val="D60093"/>
                </a:solidFill>
                <a:latin typeface="Calibri" pitchFamily="34" charset="0"/>
              </a:rPr>
              <a:t>               </a:t>
            </a:r>
          </a:p>
          <a:p>
            <a:r>
              <a:rPr lang="ru-RU" b="1" i="1">
                <a:solidFill>
                  <a:srgbClr val="D60093"/>
                </a:solidFill>
                <a:latin typeface="Calibri" pitchFamily="34" charset="0"/>
              </a:rPr>
              <a:t>                             </a:t>
            </a:r>
            <a:endParaRPr lang="en-US" b="1" i="1">
              <a:solidFill>
                <a:srgbClr val="D6009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7848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628775"/>
            <a:ext cx="16859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2349500"/>
            <a:ext cx="11207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268413"/>
            <a:ext cx="939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1844675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Прямоугольник 10"/>
          <p:cNvSpPr>
            <a:spLocks noChangeArrowheads="1"/>
          </p:cNvSpPr>
          <p:nvPr/>
        </p:nvSpPr>
        <p:spPr bwMode="auto">
          <a:xfrm>
            <a:off x="539750" y="537368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Посмотри, кто живет в лесу? Подумай, где это животное спит и составь </a:t>
            </a:r>
          </a:p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предложение с предлогом «В»?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1148770" y="-1148770"/>
            <a:ext cx="6858000" cy="9155540"/>
          </a:xfrm>
          <a:prstGeom prst="rect">
            <a:avLst/>
          </a:prstGeom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55650" y="908050"/>
            <a:ext cx="7488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Итог. С каким предлогом ты сегодня познакомился? </a:t>
            </a:r>
          </a:p>
          <a:p>
            <a:r>
              <a:rPr lang="ru-RU">
                <a:latin typeface="Calibri" pitchFamily="34" charset="0"/>
              </a:rPr>
              <a:t>Найди схему предлога «В»?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38" y="522922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МОЛОДЕЦ!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2565400"/>
            <a:ext cx="1655763" cy="15843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03350" y="1773238"/>
            <a:ext cx="792163" cy="7921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овина рамки 6"/>
          <p:cNvSpPr/>
          <p:nvPr/>
        </p:nvSpPr>
        <p:spPr>
          <a:xfrm>
            <a:off x="3348038" y="2565400"/>
            <a:ext cx="1944687" cy="1655763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flipH="1">
            <a:off x="3348038" y="2565400"/>
            <a:ext cx="1935162" cy="1655763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24300" y="3500438"/>
            <a:ext cx="792163" cy="7921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84888" y="2565400"/>
            <a:ext cx="1655762" cy="1584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16688" y="2924175"/>
            <a:ext cx="792162" cy="792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1148770" y="-1148770"/>
            <a:ext cx="6858000" cy="9155540"/>
          </a:xfrm>
          <a:prstGeom prst="rect">
            <a:avLst/>
          </a:prstGeom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85813" y="928688"/>
            <a:ext cx="76438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1. Яцель О.С. Учимся правильно употреблять предлоги в речи : Конспекты занятий по обучению детей с ОНР в старшей и подготовительной группах. –– М.: Гном и Д, 2005 – 48 с.</a:t>
            </a:r>
          </a:p>
          <a:p>
            <a:r>
              <a:rPr lang="ru-RU"/>
              <a:t>2. Отрисовки и фоны взяты с сайта</a:t>
            </a:r>
            <a:r>
              <a:rPr lang="en-US"/>
              <a:t> http://forum.materinstvo.ru/</a:t>
            </a:r>
            <a:r>
              <a:rPr lang="ru-RU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900113" y="1052513"/>
            <a:ext cx="741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Цели: 1. Познакомить детей с предлогом  </a:t>
            </a:r>
          </a:p>
          <a:p>
            <a:r>
              <a:rPr lang="ru-RU" sz="3200">
                <a:latin typeface="Calibri" pitchFamily="34" charset="0"/>
              </a:rPr>
              <a:t>               «В» и его схемой.</a:t>
            </a:r>
          </a:p>
          <a:p>
            <a:r>
              <a:rPr lang="ru-RU" sz="3200">
                <a:latin typeface="Calibri" pitchFamily="34" charset="0"/>
              </a:rPr>
              <a:t>2. Упражнять в правильном употреб-</a:t>
            </a:r>
          </a:p>
          <a:p>
            <a:r>
              <a:rPr lang="ru-RU" sz="3200">
                <a:latin typeface="Calibri" pitchFamily="34" charset="0"/>
              </a:rPr>
              <a:t>     лении предлога «В» с существитель-</a:t>
            </a:r>
          </a:p>
          <a:p>
            <a:r>
              <a:rPr lang="ru-RU" sz="3200">
                <a:latin typeface="Calibri" pitchFamily="34" charset="0"/>
              </a:rPr>
              <a:t>     ными в винительном и предложном </a:t>
            </a:r>
          </a:p>
          <a:p>
            <a:r>
              <a:rPr lang="ru-RU" sz="3200">
                <a:latin typeface="Calibri" pitchFamily="34" charset="0"/>
              </a:rPr>
              <a:t>     падежах.</a:t>
            </a:r>
          </a:p>
          <a:p>
            <a:r>
              <a:rPr lang="ru-RU" sz="3200">
                <a:latin typeface="Calibri" pitchFamily="34" charset="0"/>
              </a:rPr>
              <a:t>3. Обогащать словарный запас детей, </a:t>
            </a:r>
          </a:p>
          <a:p>
            <a:r>
              <a:rPr lang="ru-RU" sz="3200">
                <a:latin typeface="Calibri" pitchFamily="34" charset="0"/>
              </a:rPr>
              <a:t>     рассказать о правильном употребле-</a:t>
            </a:r>
          </a:p>
          <a:p>
            <a:r>
              <a:rPr lang="ru-RU" sz="3200">
                <a:latin typeface="Calibri" pitchFamily="34" charset="0"/>
              </a:rPr>
              <a:t>     нии глагола «класть».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1156438" y="-1156438"/>
            <a:ext cx="6938628" cy="9251504"/>
          </a:xfrm>
          <a:prstGeom prst="rect">
            <a:avLst/>
          </a:prstGeom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971550" y="908050"/>
            <a:ext cx="7488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Организационный момент.</a:t>
            </a:r>
          </a:p>
          <a:p>
            <a:pPr marL="342900" indent="-342900"/>
            <a:r>
              <a:rPr lang="ru-RU">
                <a:latin typeface="Calibri" pitchFamily="34" charset="0"/>
              </a:rPr>
              <a:t>Приготовьте:  карандаш , коробку, тетрадь.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2060575"/>
            <a:ext cx="213836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1412875"/>
            <a:ext cx="28130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3933825"/>
            <a:ext cx="309721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1137230" y="-1148770"/>
            <a:ext cx="6858000" cy="9155540"/>
          </a:xfrm>
          <a:prstGeom prst="rect">
            <a:avLst/>
          </a:prstGeom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11188" y="836613"/>
            <a:ext cx="799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Когда предмет находится внутри чего-то, мы произносим маленькое слово «В».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8538" y="1773238"/>
            <a:ext cx="4391025" cy="352742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92500" y="2708275"/>
            <a:ext cx="1943100" cy="158432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1137232" y="-1148770"/>
            <a:ext cx="6858000" cy="9155540"/>
          </a:xfrm>
          <a:prstGeom prst="rect">
            <a:avLst/>
          </a:prstGeom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827088" y="908050"/>
            <a:ext cx="720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Упражнение «Во что завернем игрушку?»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557338"/>
            <a:ext cx="187801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1557338"/>
            <a:ext cx="19780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1700213"/>
            <a:ext cx="270351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3860800"/>
            <a:ext cx="19208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00338" y="3500438"/>
            <a:ext cx="12954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95738" y="3573463"/>
            <a:ext cx="22526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56325" y="3644900"/>
            <a:ext cx="2238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1137232" y="-1148770"/>
            <a:ext cx="6858000" cy="9155540"/>
          </a:xfrm>
          <a:prstGeom prst="rect">
            <a:avLst/>
          </a:prstGeom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900113" y="765175"/>
            <a:ext cx="7488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Игра «Где был Буратино?»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716338"/>
            <a:ext cx="16129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72614_125510961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341438"/>
            <a:ext cx="266541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72614_125510943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1268413"/>
            <a:ext cx="27368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72614_125510936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875" y="3716338"/>
            <a:ext cx="29432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72614_126004023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8625" y="3716338"/>
            <a:ext cx="29860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j72614_1260040357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5963" y="1341438"/>
            <a:ext cx="266382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900113" y="76517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Дидактическая игра «Накрой стол для Буратино»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076700"/>
            <a:ext cx="2876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341438"/>
            <a:ext cx="17827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492375"/>
            <a:ext cx="219233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125538"/>
            <a:ext cx="19685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2492375"/>
            <a:ext cx="15287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2F4F9"/>
              </a:clrFrom>
              <a:clrTo>
                <a:srgbClr val="F2F4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781300"/>
            <a:ext cx="16319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1268413"/>
            <a:ext cx="14779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924300" y="4508500"/>
            <a:ext cx="0" cy="93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24300" y="5445125"/>
            <a:ext cx="107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19700" y="5445125"/>
            <a:ext cx="1081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19700" y="5229225"/>
            <a:ext cx="1081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588125" y="5157788"/>
            <a:ext cx="287338" cy="2873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92950" y="5157788"/>
            <a:ext cx="1079500" cy="2873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316913" y="5373688"/>
            <a:ext cx="44450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4149725"/>
            <a:ext cx="2876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052513"/>
            <a:ext cx="16287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781300"/>
            <a:ext cx="1563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836613"/>
            <a:ext cx="170021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636838"/>
            <a:ext cx="19700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836613"/>
            <a:ext cx="15176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636838"/>
            <a:ext cx="2260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924300" y="4508500"/>
            <a:ext cx="0" cy="93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24300" y="5445125"/>
            <a:ext cx="107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19700" y="5229225"/>
            <a:ext cx="1081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19700" y="5445125"/>
            <a:ext cx="1081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88125" y="5157788"/>
            <a:ext cx="287338" cy="2873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92950" y="5157788"/>
            <a:ext cx="1079500" cy="2873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316913" y="5373688"/>
            <a:ext cx="44450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4" descr="26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1F1F0"/>
              </a:clrFrom>
              <a:clrTo>
                <a:srgbClr val="F1F1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765175"/>
            <a:ext cx="78486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141663"/>
            <a:ext cx="9906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005263"/>
            <a:ext cx="10064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4005263"/>
            <a:ext cx="1150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755650" y="692150"/>
            <a:ext cx="7704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Посмотри, кто живет во дворе? Подумай, где это животное спит и составь </a:t>
            </a:r>
          </a:p>
          <a:p>
            <a:r>
              <a:rPr lang="ru-RU">
                <a:latin typeface="Calibri" pitchFamily="34" charset="0"/>
              </a:rPr>
              <a:t>                                                                                   предложение с предлогом «В»?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d3f79dd84abb65187e3e4745e6914adf0dd479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230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2013-06-06T12:05:33Z</dcterms:modified>
</cp:coreProperties>
</file>