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57F1-3729-4787-A612-452818077E85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AD49-9685-4ED8-BDAB-BB4A0CF52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57F1-3729-4787-A612-452818077E85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AD49-9685-4ED8-BDAB-BB4A0CF52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57F1-3729-4787-A612-452818077E85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AD49-9685-4ED8-BDAB-BB4A0CF52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57F1-3729-4787-A612-452818077E85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AD49-9685-4ED8-BDAB-BB4A0CF52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57F1-3729-4787-A612-452818077E85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AD49-9685-4ED8-BDAB-BB4A0CF52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57F1-3729-4787-A612-452818077E85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AD49-9685-4ED8-BDAB-BB4A0CF52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57F1-3729-4787-A612-452818077E85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AD49-9685-4ED8-BDAB-BB4A0CF52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57F1-3729-4787-A612-452818077E85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AD49-9685-4ED8-BDAB-BB4A0CF52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57F1-3729-4787-A612-452818077E85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AD49-9685-4ED8-BDAB-BB4A0CF52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57F1-3729-4787-A612-452818077E85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AD49-9685-4ED8-BDAB-BB4A0CF52D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57F1-3729-4787-A612-452818077E85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3AD49-9685-4ED8-BDAB-BB4A0CF52D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AC3AD49-9685-4ED8-BDAB-BB4A0CF52D6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1A57F1-3729-4787-A612-452818077E85}" type="datetimeFigureOut">
              <a:rPr lang="ru-RU" smtClean="0"/>
              <a:t>03.11.2014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D%D0%B8%D0%BC%D0%B0%D0%BD%D0%B8%D0%B5" TargetMode="External"/><Relationship Id="rId2" Type="http://schemas.openxmlformats.org/officeDocument/2006/relationships/hyperlink" Target="http://ru.wikipedia.org/wiki/%D0%9F%D0%B0%D0%BC%D1%8F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ru.wikipedia.org/wiki/%D0%AD%D0%BC%D0%BE%D1%86%D0%B8%D0%B8" TargetMode="External"/><Relationship Id="rId4" Type="http://schemas.openxmlformats.org/officeDocument/2006/relationships/hyperlink" Target="http://ru.wikipedia.org/wiki/%D0%9C%D1%8B%D1%88%D0%BB%D0%B5%D0%BD%D0%B8%D0%B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980727"/>
            <a:ext cx="8352928" cy="1872209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ru-RU" sz="48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такое задержка психического развития?</a:t>
            </a:r>
            <a:endParaRPr lang="ru-RU" sz="4800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 descr="http://kolyan.net/uploads/posts/2011-04/1302934809_1281205259_04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68960"/>
            <a:ext cx="4471670" cy="2981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811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620000" cy="2592288"/>
          </a:xfrm>
        </p:spPr>
        <p:txBody>
          <a:bodyPr/>
          <a:lstStyle/>
          <a:p>
            <a:pPr algn="just"/>
            <a:r>
              <a:rPr lang="ru-RU" sz="2400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Задержка психического развития</a:t>
            </a:r>
            <a:r>
              <a:rPr lang="ru-RU" sz="2400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  <a:r>
              <a:rPr lang="ru-RU" sz="2400" dirty="0" smtClean="0">
                <a:solidFill>
                  <a:srgbClr val="0070C0"/>
                </a:solidFill>
              </a:rPr>
              <a:t>(ЗПР</a:t>
            </a:r>
            <a:r>
              <a:rPr lang="ru-RU" sz="2400" dirty="0">
                <a:solidFill>
                  <a:srgbClr val="0070C0"/>
                </a:solidFill>
              </a:rPr>
              <a:t>) — </a:t>
            </a:r>
            <a:r>
              <a:rPr lang="ru-RU" sz="2400" dirty="0" smtClean="0">
                <a:solidFill>
                  <a:srgbClr val="0070C0"/>
                </a:solidFill>
              </a:rPr>
              <a:t>это нарушение </a:t>
            </a:r>
            <a:r>
              <a:rPr lang="ru-RU" sz="2400" dirty="0">
                <a:solidFill>
                  <a:srgbClr val="0070C0"/>
                </a:solidFill>
              </a:rPr>
              <a:t>нормального темпа психического развития, когда отдельные психические функции </a:t>
            </a:r>
            <a:r>
              <a:rPr lang="ru-RU" sz="2400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</a:t>
            </a:r>
            <a:r>
              <a:rPr lang="ru-RU" sz="2400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2" tooltip="Память"/>
              </a:rPr>
              <a:t>память</a:t>
            </a:r>
            <a:r>
              <a:rPr lang="ru-RU" sz="2400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 </a:t>
            </a:r>
            <a:r>
              <a:rPr lang="ru-RU" sz="2400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3" tooltip="Внимание"/>
              </a:rPr>
              <a:t>внимание</a:t>
            </a:r>
            <a:r>
              <a:rPr lang="ru-RU" sz="2400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 </a:t>
            </a:r>
            <a:r>
              <a:rPr lang="ru-RU" sz="2400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4" tooltip="Мышление"/>
              </a:rPr>
              <a:t>мышление</a:t>
            </a:r>
            <a:r>
              <a:rPr lang="ru-RU" sz="2400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 </a:t>
            </a:r>
            <a:r>
              <a:rPr lang="ru-RU" sz="2400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ru-RU" sz="2400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2400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5" tooltip="Эмоции"/>
              </a:rPr>
              <a:t>эмоционально - волевая </a:t>
            </a:r>
            <a:r>
              <a:rPr lang="ru-RU" sz="2400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5" tooltip="Эмоции"/>
              </a:rPr>
              <a:t>сфера</a:t>
            </a:r>
            <a:r>
              <a:rPr lang="ru-RU" sz="2400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 </a:t>
            </a:r>
            <a:r>
              <a:rPr lang="ru-RU" sz="2400" dirty="0">
                <a:solidFill>
                  <a:srgbClr val="0070C0"/>
                </a:solidFill>
              </a:rPr>
              <a:t>отстают в своём развитии от принятых психологических норм для данного возраста. </a:t>
            </a:r>
          </a:p>
        </p:txBody>
      </p:sp>
      <p:pic>
        <p:nvPicPr>
          <p:cNvPr id="4" name="Объект 3" descr="http://stat21.privet.ru/lr/0c27d2f73be5a50dbb866a74f79cd0ac"/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240" y="3573463"/>
            <a:ext cx="3765920" cy="282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862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pPr algn="ctr"/>
            <a:r>
              <a:rPr lang="ru-RU" sz="40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Причины возникновения </a:t>
            </a:r>
            <a:endParaRPr lang="ru-RU" sz="4000" b="1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064896" cy="5564088"/>
          </a:xfrm>
        </p:spPr>
        <p:txBody>
          <a:bodyPr>
            <a:normAutofit fontScale="25000" lnSpcReduction="20000"/>
          </a:bodyPr>
          <a:lstStyle/>
          <a:p>
            <a:pPr marL="114300" indent="0" algn="ctr">
              <a:lnSpc>
                <a:spcPct val="170000"/>
              </a:lnSpc>
              <a:buNone/>
            </a:pPr>
            <a:r>
              <a:rPr lang="ru-RU" sz="11200" b="1" dirty="0">
                <a:solidFill>
                  <a:srgbClr val="FF0000"/>
                </a:solidFill>
              </a:rPr>
              <a:t>Неблагоприятное течение беременности:</a:t>
            </a:r>
            <a:endParaRPr lang="ru-RU" sz="11200" dirty="0">
              <a:solidFill>
                <a:srgbClr val="FF0000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 матери во время беременности (краснуха, паротит, грипп);</a:t>
            </a:r>
          </a:p>
          <a:p>
            <a:pPr lvl="0" algn="just">
              <a:lnSpc>
                <a:spcPct val="120000"/>
              </a:lnSpc>
            </a:pP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хронические заболевания матери (порок сердца, диабет, заболевания щитовидной железы);</a:t>
            </a:r>
          </a:p>
          <a:p>
            <a:pPr lvl="0" algn="just">
              <a:lnSpc>
                <a:spcPct val="170000"/>
              </a:lnSpc>
            </a:pP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токсикозы, особенно второй половины беременности;</a:t>
            </a:r>
          </a:p>
          <a:p>
            <a:pPr lvl="0" algn="just">
              <a:lnSpc>
                <a:spcPct val="170000"/>
              </a:lnSpc>
            </a:pP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токсоплазмоз;</a:t>
            </a:r>
          </a:p>
          <a:p>
            <a:pPr lvl="0" algn="just">
              <a:lnSpc>
                <a:spcPct val="120000"/>
              </a:lnSpc>
            </a:pP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интоксикации организма матери вследствие употребления алкоголя, никотина, наркотиков, химических и лекарственных препаратов, гормонов;</a:t>
            </a:r>
          </a:p>
          <a:p>
            <a:pPr lvl="0" algn="just">
              <a:lnSpc>
                <a:spcPct val="120000"/>
              </a:lnSpc>
            </a:pP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несовместимость крови матери и младенца по резус-фактору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21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Патология родов:</a:t>
            </a:r>
            <a:endParaRPr lang="ru-RU" sz="2800" dirty="0" smtClean="0">
              <a:solidFill>
                <a:srgbClr val="FF0000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травмы вследствие механического повреждения плода при использовании различных средств родовспоможения (например, наложении щипцов);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асфиксия новорожденных и ее угроза.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Социальные факторы:</a:t>
            </a:r>
            <a:endParaRPr lang="ru-RU" sz="2800" dirty="0" smtClean="0">
              <a:solidFill>
                <a:srgbClr val="FF0000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запущенность в результате ограниченного эмоционального контакта с ребенком как на ранних этапах развития (до трех лет), так и в более поздние возрастные этапы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неблагоприятные условия воспитания, частые психотравмирующие ситуации в жизни ребенка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337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136904" cy="850106"/>
          </a:xfrm>
        </p:spPr>
        <p:txBody>
          <a:bodyPr/>
          <a:lstStyle/>
          <a:p>
            <a:pPr algn="ctr"/>
            <a:r>
              <a:rPr lang="ru-RU" sz="32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Особенности развития детей с ЗПР</a:t>
            </a:r>
            <a:endParaRPr lang="ru-RU" sz="3200" b="1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7992888" cy="5276056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Незрелость эмоционально-волевой сферы</a:t>
            </a:r>
          </a:p>
          <a:p>
            <a:pPr>
              <a:lnSpc>
                <a:spcPct val="150000"/>
              </a:lnSpc>
            </a:pP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внимания</a:t>
            </a:r>
          </a:p>
          <a:p>
            <a:pPr>
              <a:lnSpc>
                <a:spcPct val="150000"/>
              </a:lnSpc>
            </a:pP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восприятия</a:t>
            </a:r>
          </a:p>
          <a:p>
            <a:pPr>
              <a:lnSpc>
                <a:spcPct val="150000"/>
              </a:lnSpc>
            </a:pP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памяти</a:t>
            </a:r>
          </a:p>
          <a:p>
            <a:pPr>
              <a:lnSpc>
                <a:spcPct val="150000"/>
              </a:lnSpc>
            </a:pP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речи</a:t>
            </a:r>
          </a:p>
          <a:p>
            <a:pPr>
              <a:lnSpc>
                <a:spcPct val="150000"/>
              </a:lnSpc>
            </a:pP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Отставание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формировании навыков общения </a:t>
            </a:r>
            <a:endParaRPr lang="ru-RU" sz="3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Отставание в развитии всех форм мышления</a:t>
            </a:r>
            <a:r>
              <a:rPr lang="ru-RU" sz="3000" dirty="0">
                <a:solidFill>
                  <a:srgbClr val="002060"/>
                </a:solidFill>
              </a:rPr>
              <a:t> </a:t>
            </a:r>
            <a:endParaRPr lang="ru-RU" sz="30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познавательной активности</a:t>
            </a:r>
          </a:p>
          <a:p>
            <a:pPr>
              <a:lnSpc>
                <a:spcPct val="150000"/>
              </a:lnSpc>
            </a:pP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работоспособности</a:t>
            </a:r>
          </a:p>
          <a:p>
            <a:pPr>
              <a:lnSpc>
                <a:spcPct val="150000"/>
              </a:lnSpc>
            </a:pP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67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Как преодолеть ЗПР?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536192"/>
            <a:ext cx="4464496" cy="45902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Медикаментозное лечение</a:t>
            </a: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Психокоррекционное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воздействие (совместная деятельность с детьми в детском саду)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дефектолога, психолога, логопеда, педагога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родителями жизнедеятельности ребенка дома</a:t>
            </a: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Объект 4" descr="http://s44.radikal.ru/i105/1106/91/45ba92041d9e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92896"/>
            <a:ext cx="3168352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4946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pPr algn="ctr"/>
            <a:r>
              <a:rPr lang="ru-RU" sz="3200" b="1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Психокорреционная</a:t>
            </a:r>
            <a:r>
              <a:rPr lang="ru-RU" sz="32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3200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работа </a:t>
            </a:r>
            <a:r>
              <a:rPr lang="ru-RU" sz="3200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ru-RU" sz="3200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3200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 </a:t>
            </a:r>
            <a:r>
              <a:rPr lang="ru-RU" sz="32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детском саду</a:t>
            </a:r>
            <a:endParaRPr lang="ru-RU" sz="3200" b="1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4824536" cy="5472608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</a:t>
            </a:r>
          </a:p>
          <a:p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наступления утомляемости</a:t>
            </a:r>
          </a:p>
          <a:p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познавательной деятельности</a:t>
            </a:r>
          </a:p>
          <a:p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подготовительных занятий</a:t>
            </a:r>
          </a:p>
          <a:p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знаниями об окружающем мире</a:t>
            </a:r>
          </a:p>
          <a:p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видов высших психических функций: памяти, внимания, мышления</a:t>
            </a:r>
          </a:p>
          <a:p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такта.</a:t>
            </a:r>
          </a:p>
          <a:p>
            <a:endParaRPr lang="ru-RU" sz="2400" dirty="0"/>
          </a:p>
        </p:txBody>
      </p:sp>
      <p:pic>
        <p:nvPicPr>
          <p:cNvPr id="5" name="Объект 4" descr="http://stvnews.ru/files/deti-580x435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32856"/>
            <a:ext cx="3239965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5971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ru-RU" sz="36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Рекомендации для родителей</a:t>
            </a:r>
            <a:endParaRPr lang="ru-RU" sz="3600" b="1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859216" cy="534806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Интересуйтесь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делами и учёбой своих детей: спрашивайте у самих ребят, у воспитателей об их успехах.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Помогайте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кругозор своих детей: читайте с ними книги с последующим обсуждением, говорите о событиях и новостях в городе, мире.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Следите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здоровьем детей, не отправляйте больных в детский сад до полного выздоровления.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ребёнку нужно запомнить какую-нибудь информацию, то повторите её с ним несколько раз.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Проявляйте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такт в беседе с ребёнком.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заставляйте долго заниматься чем-нибудь одним – ребёнок быстро утомляется, лучше чередуйте занятия.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в какой-нибудь кружок – дети очень любят выступать, петь, рисовать.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142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Литература для родителей</a:t>
            </a:r>
            <a:endParaRPr lang="ru-RU" sz="3600" b="1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536192"/>
            <a:ext cx="4968552" cy="4590288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ru-RU" b="1" dirty="0">
                <a:solidFill>
                  <a:srgbClr val="002060"/>
                </a:solidFill>
              </a:rPr>
              <a:t>Кондратьева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b="1" dirty="0">
                <a:solidFill>
                  <a:srgbClr val="002060"/>
                </a:solidFill>
              </a:rPr>
              <a:t>С</a:t>
            </a:r>
            <a:r>
              <a:rPr lang="ru-RU" dirty="0">
                <a:solidFill>
                  <a:srgbClr val="002060"/>
                </a:solidFill>
              </a:rPr>
              <a:t>.</a:t>
            </a:r>
            <a:r>
              <a:rPr lang="ru-RU" b="1" dirty="0">
                <a:solidFill>
                  <a:srgbClr val="002060"/>
                </a:solidFill>
              </a:rPr>
              <a:t>Ю</a:t>
            </a:r>
            <a:r>
              <a:rPr lang="ru-RU" dirty="0"/>
              <a:t>. </a:t>
            </a:r>
            <a:r>
              <a:rPr lang="ru-RU" dirty="0">
                <a:solidFill>
                  <a:srgbClr val="002060"/>
                </a:solidFill>
              </a:rPr>
              <a:t>"</a:t>
            </a:r>
            <a:r>
              <a:rPr lang="ru-RU" b="1" dirty="0">
                <a:solidFill>
                  <a:srgbClr val="002060"/>
                </a:solidFill>
              </a:rPr>
              <a:t>Если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b="1" dirty="0">
                <a:solidFill>
                  <a:srgbClr val="002060"/>
                </a:solidFill>
              </a:rPr>
              <a:t>у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b="1" dirty="0">
                <a:solidFill>
                  <a:srgbClr val="002060"/>
                </a:solidFill>
              </a:rPr>
              <a:t>ребенка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b="1" dirty="0" smtClean="0">
                <a:solidFill>
                  <a:srgbClr val="002060"/>
                </a:solidFill>
              </a:rPr>
              <a:t>задержка психического развития</a:t>
            </a:r>
            <a:r>
              <a:rPr lang="ru-RU" dirty="0">
                <a:solidFill>
                  <a:srgbClr val="002060"/>
                </a:solidFill>
              </a:rPr>
              <a:t>..." </a:t>
            </a:r>
            <a:endParaRPr lang="ru-RU" dirty="0" smtClean="0">
              <a:solidFill>
                <a:srgbClr val="002060"/>
              </a:solidFill>
            </a:endParaRPr>
          </a:p>
          <a:p>
            <a:pPr marL="114300" indent="0" algn="ctr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Издательство </a:t>
            </a:r>
          </a:p>
          <a:p>
            <a:pPr marL="114300" indent="0" algn="ctr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«Детство-Пресс» 2011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5" name="Объект 4" descr="http://www.audiobooks.ua/pimages/32/300/113315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2632670" cy="37283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3660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236</TotalTime>
  <Words>348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Что такое задержка психического развития?</vt:lpstr>
      <vt:lpstr>Задержка психического развития (ЗПР) — это нарушение нормального темпа психического развития, когда отдельные психические функции (память, внимание, мышление,  эмоционально - волевая сфера) отстают в своём развитии от принятых психологических норм для данного возраста. </vt:lpstr>
      <vt:lpstr>Причины возникновения </vt:lpstr>
      <vt:lpstr>Презентация PowerPoint</vt:lpstr>
      <vt:lpstr>Особенности развития детей с ЗПР</vt:lpstr>
      <vt:lpstr>Как преодолеть ЗПР?</vt:lpstr>
      <vt:lpstr>Психокорреционная работа  в детском саду</vt:lpstr>
      <vt:lpstr>Рекомендации для родителей</vt:lpstr>
      <vt:lpstr>Литература для родителей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задержка психического развития?</dc:title>
  <dc:creator>HP</dc:creator>
  <cp:lastModifiedBy>HP</cp:lastModifiedBy>
  <cp:revision>23</cp:revision>
  <dcterms:created xsi:type="dcterms:W3CDTF">2013-11-24T11:58:06Z</dcterms:created>
  <dcterms:modified xsi:type="dcterms:W3CDTF">2014-11-03T18:17:10Z</dcterms:modified>
</cp:coreProperties>
</file>