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CCCC00"/>
    <a:srgbClr val="99FF33"/>
    <a:srgbClr val="CCFF99"/>
    <a:srgbClr val="CCFF66"/>
    <a:srgbClr val="99CC00"/>
    <a:srgbClr val="808000"/>
    <a:srgbClr val="339933"/>
    <a:srgbClr val="76DA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DC65D2-B055-46ED-9011-7872F8FCAFA8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0357074-6289-48B4-BDB6-93FEC1A89C01}">
      <dgm:prSet custT="1"/>
      <dgm:spPr>
        <a:solidFill>
          <a:srgbClr val="99CC00"/>
        </a:solidFill>
      </dgm:spPr>
      <dgm:t>
        <a:bodyPr/>
        <a:lstStyle/>
        <a:p>
          <a:pPr rtl="0"/>
          <a:r>
            <a:rPr lang="ru-RU" sz="2000" i="1" dirty="0" smtClean="0">
              <a:solidFill>
                <a:schemeClr val="tx1"/>
              </a:solidFill>
            </a:rPr>
            <a:t>Формирование знаний о растительном  мире; развитие экологического мышления в процессе опытно-исследовательской деятельности детей.</a:t>
          </a:r>
          <a:endParaRPr lang="ru-RU" sz="2000" i="1" dirty="0">
            <a:solidFill>
              <a:schemeClr val="tx1"/>
            </a:solidFill>
          </a:endParaRPr>
        </a:p>
      </dgm:t>
    </dgm:pt>
    <dgm:pt modelId="{A4F4ABCC-A7F5-44AA-95CE-CF3D5B9DFCE0}" type="parTrans" cxnId="{7CE4BBAD-25E4-4E23-BE3D-A4FF9A5094DF}">
      <dgm:prSet/>
      <dgm:spPr/>
      <dgm:t>
        <a:bodyPr/>
        <a:lstStyle/>
        <a:p>
          <a:endParaRPr lang="ru-RU" sz="2000" i="1">
            <a:solidFill>
              <a:schemeClr val="tx1"/>
            </a:solidFill>
          </a:endParaRPr>
        </a:p>
      </dgm:t>
    </dgm:pt>
    <dgm:pt modelId="{D0AC7F9A-E1F8-4957-8932-0320179CD81A}" type="sibTrans" cxnId="{7CE4BBAD-25E4-4E23-BE3D-A4FF9A5094DF}">
      <dgm:prSet custT="1"/>
      <dgm:spPr/>
      <dgm:t>
        <a:bodyPr/>
        <a:lstStyle/>
        <a:p>
          <a:endParaRPr lang="ru-RU" sz="2000" i="1">
            <a:solidFill>
              <a:schemeClr val="tx1"/>
            </a:solidFill>
          </a:endParaRPr>
        </a:p>
      </dgm:t>
    </dgm:pt>
    <dgm:pt modelId="{FFF73586-B4DB-4B0C-AAFD-62F7A8CA904D}">
      <dgm:prSet custT="1"/>
      <dgm:spPr>
        <a:solidFill>
          <a:srgbClr val="99FF33"/>
        </a:solidFill>
      </dgm:spPr>
      <dgm:t>
        <a:bodyPr/>
        <a:lstStyle/>
        <a:p>
          <a:pPr rtl="0"/>
          <a:r>
            <a:rPr lang="ru-RU" sz="2000" i="1" dirty="0" smtClean="0">
              <a:solidFill>
                <a:schemeClr val="tx1"/>
              </a:solidFill>
            </a:rPr>
            <a:t>Развивать у детей желание заботится о растениях, закреплять трудовые навыки</a:t>
          </a:r>
          <a:endParaRPr lang="ru-RU" sz="2000" i="1" dirty="0">
            <a:solidFill>
              <a:schemeClr val="tx1"/>
            </a:solidFill>
          </a:endParaRPr>
        </a:p>
      </dgm:t>
    </dgm:pt>
    <dgm:pt modelId="{C855ED28-E777-4F3B-884D-97F01309577D}" type="parTrans" cxnId="{F331BBD9-8427-4CFE-BAC5-F9D54890CE26}">
      <dgm:prSet/>
      <dgm:spPr/>
      <dgm:t>
        <a:bodyPr/>
        <a:lstStyle/>
        <a:p>
          <a:endParaRPr lang="ru-RU" sz="2000" i="1">
            <a:solidFill>
              <a:schemeClr val="tx1"/>
            </a:solidFill>
          </a:endParaRPr>
        </a:p>
      </dgm:t>
    </dgm:pt>
    <dgm:pt modelId="{ECECDF72-06AB-4BEE-84B0-68D165FD9B45}" type="sibTrans" cxnId="{F331BBD9-8427-4CFE-BAC5-F9D54890CE26}">
      <dgm:prSet custT="1"/>
      <dgm:spPr/>
      <dgm:t>
        <a:bodyPr/>
        <a:lstStyle/>
        <a:p>
          <a:endParaRPr lang="ru-RU" sz="2000" i="1">
            <a:solidFill>
              <a:schemeClr val="tx1"/>
            </a:solidFill>
          </a:endParaRPr>
        </a:p>
      </dgm:t>
    </dgm:pt>
    <dgm:pt modelId="{1F4293AF-C011-4667-973A-9623E205458E}">
      <dgm:prSet custT="1"/>
      <dgm:spPr>
        <a:solidFill>
          <a:srgbClr val="CCFF33"/>
        </a:solidFill>
      </dgm:spPr>
      <dgm:t>
        <a:bodyPr/>
        <a:lstStyle/>
        <a:p>
          <a:pPr rtl="0"/>
          <a:r>
            <a:rPr lang="ru-RU" sz="2000" i="1" dirty="0" smtClean="0">
              <a:solidFill>
                <a:schemeClr val="tx1"/>
              </a:solidFill>
            </a:rPr>
            <a:t>Поощрять любознательность детей, развивать исследовательские навыки</a:t>
          </a:r>
          <a:endParaRPr lang="ru-RU" sz="2000" i="1" dirty="0">
            <a:solidFill>
              <a:schemeClr val="tx1"/>
            </a:solidFill>
          </a:endParaRPr>
        </a:p>
      </dgm:t>
    </dgm:pt>
    <dgm:pt modelId="{5B61DE97-682F-4E58-8E4D-1940BBBEB687}" type="parTrans" cxnId="{3F980019-9F0F-42B2-8B3B-EA67F6535D03}">
      <dgm:prSet/>
      <dgm:spPr/>
      <dgm:t>
        <a:bodyPr/>
        <a:lstStyle/>
        <a:p>
          <a:endParaRPr lang="ru-RU" sz="2000" i="1">
            <a:solidFill>
              <a:schemeClr val="tx1"/>
            </a:solidFill>
          </a:endParaRPr>
        </a:p>
      </dgm:t>
    </dgm:pt>
    <dgm:pt modelId="{3302C932-7465-45DC-80D9-1D1527E65E06}" type="sibTrans" cxnId="{3F980019-9F0F-42B2-8B3B-EA67F6535D03}">
      <dgm:prSet custT="1"/>
      <dgm:spPr/>
      <dgm:t>
        <a:bodyPr/>
        <a:lstStyle/>
        <a:p>
          <a:endParaRPr lang="ru-RU" sz="2000" i="1">
            <a:solidFill>
              <a:schemeClr val="tx1"/>
            </a:solidFill>
          </a:endParaRPr>
        </a:p>
      </dgm:t>
    </dgm:pt>
    <dgm:pt modelId="{E625F17D-0AFB-4A01-8474-C3685F12256B}">
      <dgm:prSet custT="1"/>
      <dgm:spPr>
        <a:solidFill>
          <a:srgbClr val="CCFF99"/>
        </a:solidFill>
      </dgm:spPr>
      <dgm:t>
        <a:bodyPr/>
        <a:lstStyle/>
        <a:p>
          <a:pPr rtl="0"/>
          <a:r>
            <a:rPr lang="ru-RU" sz="2000" i="1" dirty="0" smtClean="0">
              <a:solidFill>
                <a:schemeClr val="tx1"/>
              </a:solidFill>
            </a:rPr>
            <a:t>Учить систематизировать свои знания, развивать внимание и наблюдательность</a:t>
          </a:r>
          <a:endParaRPr lang="ru-RU" sz="2000" i="1" dirty="0">
            <a:solidFill>
              <a:schemeClr val="tx1"/>
            </a:solidFill>
          </a:endParaRPr>
        </a:p>
      </dgm:t>
    </dgm:pt>
    <dgm:pt modelId="{12A294D7-E5F2-4E32-B856-E1B61AD4C34D}" type="parTrans" cxnId="{32042F14-8136-4497-9F67-B651AF21A8C8}">
      <dgm:prSet/>
      <dgm:spPr/>
      <dgm:t>
        <a:bodyPr/>
        <a:lstStyle/>
        <a:p>
          <a:endParaRPr lang="ru-RU" sz="2000" i="1">
            <a:solidFill>
              <a:schemeClr val="tx1"/>
            </a:solidFill>
          </a:endParaRPr>
        </a:p>
      </dgm:t>
    </dgm:pt>
    <dgm:pt modelId="{80D680EA-AD8D-45C8-BFBF-802D1457B833}" type="sibTrans" cxnId="{32042F14-8136-4497-9F67-B651AF21A8C8}">
      <dgm:prSet/>
      <dgm:spPr/>
      <dgm:t>
        <a:bodyPr/>
        <a:lstStyle/>
        <a:p>
          <a:endParaRPr lang="ru-RU" sz="2000" i="1">
            <a:solidFill>
              <a:schemeClr val="tx1"/>
            </a:solidFill>
          </a:endParaRPr>
        </a:p>
      </dgm:t>
    </dgm:pt>
    <dgm:pt modelId="{0C980221-D407-4C8A-9C63-C6D8600E91C1}" type="pres">
      <dgm:prSet presAssocID="{CCDC65D2-B055-46ED-9011-7872F8FCAFA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124028-3101-459E-8467-0CC08BAF07E6}" type="pres">
      <dgm:prSet presAssocID="{CCDC65D2-B055-46ED-9011-7872F8FCAFA8}" presName="dummyMaxCanvas" presStyleCnt="0">
        <dgm:presLayoutVars/>
      </dgm:prSet>
      <dgm:spPr/>
    </dgm:pt>
    <dgm:pt modelId="{7A2364CE-D7CC-485E-BD15-E594E4860DE0}" type="pres">
      <dgm:prSet presAssocID="{CCDC65D2-B055-46ED-9011-7872F8FCAFA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9073E-C0D4-4C13-907C-90D82DAF6471}" type="pres">
      <dgm:prSet presAssocID="{CCDC65D2-B055-46ED-9011-7872F8FCAFA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F4B404-0CF0-4E64-8979-6D57F0C2E0A6}" type="pres">
      <dgm:prSet presAssocID="{CCDC65D2-B055-46ED-9011-7872F8FCAFA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1E7E9-2983-4696-B07E-1FC86A0435D3}" type="pres">
      <dgm:prSet presAssocID="{CCDC65D2-B055-46ED-9011-7872F8FCAFA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CD35F-1F21-42AA-8626-0CCEED26E273}" type="pres">
      <dgm:prSet presAssocID="{CCDC65D2-B055-46ED-9011-7872F8FCAFA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4D285-80C1-4251-B8EB-579C8792937C}" type="pres">
      <dgm:prSet presAssocID="{CCDC65D2-B055-46ED-9011-7872F8FCAFA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4B0BA-9EF0-45A4-B551-4C228AA51394}" type="pres">
      <dgm:prSet presAssocID="{CCDC65D2-B055-46ED-9011-7872F8FCAFA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BF4D1-94D4-4A76-909A-68B4AB5CCDBC}" type="pres">
      <dgm:prSet presAssocID="{CCDC65D2-B055-46ED-9011-7872F8FCAFA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B5B78-B600-4312-B51E-F646E981565A}" type="pres">
      <dgm:prSet presAssocID="{CCDC65D2-B055-46ED-9011-7872F8FCAFA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DBE4AB-FEF8-4A58-B7B5-A9BB25E6E58A}" type="pres">
      <dgm:prSet presAssocID="{CCDC65D2-B055-46ED-9011-7872F8FCAFA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3F82D9-697B-4375-BD14-306636FEF901}" type="pres">
      <dgm:prSet presAssocID="{CCDC65D2-B055-46ED-9011-7872F8FCAFA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EE2F53-E559-48EA-8D7E-CFA50608B70E}" type="presOf" srcId="{E625F17D-0AFB-4A01-8474-C3685F12256B}" destId="{44A1E7E9-2983-4696-B07E-1FC86A0435D3}" srcOrd="0" destOrd="0" presId="urn:microsoft.com/office/officeart/2005/8/layout/vProcess5"/>
    <dgm:cxn modelId="{F9C3B5E3-C381-4709-A76F-4991FE1DDBBA}" type="presOf" srcId="{E625F17D-0AFB-4A01-8474-C3685F12256B}" destId="{E73F82D9-697B-4375-BD14-306636FEF901}" srcOrd="1" destOrd="0" presId="urn:microsoft.com/office/officeart/2005/8/layout/vProcess5"/>
    <dgm:cxn modelId="{F7909423-2D9C-48EB-A846-6E65AC7D7958}" type="presOf" srcId="{FFF73586-B4DB-4B0C-AAFD-62F7A8CA904D}" destId="{D9E9073E-C0D4-4C13-907C-90D82DAF6471}" srcOrd="0" destOrd="0" presId="urn:microsoft.com/office/officeart/2005/8/layout/vProcess5"/>
    <dgm:cxn modelId="{A84B4428-8542-431D-9A18-7AFA903EDD4E}" type="presOf" srcId="{D0AC7F9A-E1F8-4957-8932-0320179CD81A}" destId="{7F6CD35F-1F21-42AA-8626-0CCEED26E273}" srcOrd="0" destOrd="0" presId="urn:microsoft.com/office/officeart/2005/8/layout/vProcess5"/>
    <dgm:cxn modelId="{32042F14-8136-4497-9F67-B651AF21A8C8}" srcId="{CCDC65D2-B055-46ED-9011-7872F8FCAFA8}" destId="{E625F17D-0AFB-4A01-8474-C3685F12256B}" srcOrd="3" destOrd="0" parTransId="{12A294D7-E5F2-4E32-B856-E1B61AD4C34D}" sibTransId="{80D680EA-AD8D-45C8-BFBF-802D1457B833}"/>
    <dgm:cxn modelId="{F331BBD9-8427-4CFE-BAC5-F9D54890CE26}" srcId="{CCDC65D2-B055-46ED-9011-7872F8FCAFA8}" destId="{FFF73586-B4DB-4B0C-AAFD-62F7A8CA904D}" srcOrd="1" destOrd="0" parTransId="{C855ED28-E777-4F3B-884D-97F01309577D}" sibTransId="{ECECDF72-06AB-4BEE-84B0-68D165FD9B45}"/>
    <dgm:cxn modelId="{1DDC0426-D96F-46DF-85AB-CA9A8CA244C1}" type="presOf" srcId="{1F4293AF-C011-4667-973A-9623E205458E}" destId="{0AF4B404-0CF0-4E64-8979-6D57F0C2E0A6}" srcOrd="0" destOrd="0" presId="urn:microsoft.com/office/officeart/2005/8/layout/vProcess5"/>
    <dgm:cxn modelId="{3F980019-9F0F-42B2-8B3B-EA67F6535D03}" srcId="{CCDC65D2-B055-46ED-9011-7872F8FCAFA8}" destId="{1F4293AF-C011-4667-973A-9623E205458E}" srcOrd="2" destOrd="0" parTransId="{5B61DE97-682F-4E58-8E4D-1940BBBEB687}" sibTransId="{3302C932-7465-45DC-80D9-1D1527E65E06}"/>
    <dgm:cxn modelId="{82318171-34BF-4C8A-A98D-40C31B78356B}" type="presOf" srcId="{A0357074-6289-48B4-BDB6-93FEC1A89C01}" destId="{7A2364CE-D7CC-485E-BD15-E594E4860DE0}" srcOrd="0" destOrd="0" presId="urn:microsoft.com/office/officeart/2005/8/layout/vProcess5"/>
    <dgm:cxn modelId="{3A76AF95-77D9-4F21-832A-2733DC68A09F}" type="presOf" srcId="{CCDC65D2-B055-46ED-9011-7872F8FCAFA8}" destId="{0C980221-D407-4C8A-9C63-C6D8600E91C1}" srcOrd="0" destOrd="0" presId="urn:microsoft.com/office/officeart/2005/8/layout/vProcess5"/>
    <dgm:cxn modelId="{6EA1B4E6-D007-4E55-A6CC-01B35EE840E7}" type="presOf" srcId="{ECECDF72-06AB-4BEE-84B0-68D165FD9B45}" destId="{7B54D285-80C1-4251-B8EB-579C8792937C}" srcOrd="0" destOrd="0" presId="urn:microsoft.com/office/officeart/2005/8/layout/vProcess5"/>
    <dgm:cxn modelId="{7CE4BBAD-25E4-4E23-BE3D-A4FF9A5094DF}" srcId="{CCDC65D2-B055-46ED-9011-7872F8FCAFA8}" destId="{A0357074-6289-48B4-BDB6-93FEC1A89C01}" srcOrd="0" destOrd="0" parTransId="{A4F4ABCC-A7F5-44AA-95CE-CF3D5B9DFCE0}" sibTransId="{D0AC7F9A-E1F8-4957-8932-0320179CD81A}"/>
    <dgm:cxn modelId="{1424D8A2-4765-419E-A95B-461BF0CF27EA}" type="presOf" srcId="{1F4293AF-C011-4667-973A-9623E205458E}" destId="{00DBE4AB-FEF8-4A58-B7B5-A9BB25E6E58A}" srcOrd="1" destOrd="0" presId="urn:microsoft.com/office/officeart/2005/8/layout/vProcess5"/>
    <dgm:cxn modelId="{971F07AD-A7B9-4E5A-8F38-BF7F9898A38B}" type="presOf" srcId="{FFF73586-B4DB-4B0C-AAFD-62F7A8CA904D}" destId="{B76B5B78-B600-4312-B51E-F646E981565A}" srcOrd="1" destOrd="0" presId="urn:microsoft.com/office/officeart/2005/8/layout/vProcess5"/>
    <dgm:cxn modelId="{5E07FEB0-5E03-4307-8F90-A168048CC795}" type="presOf" srcId="{3302C932-7465-45DC-80D9-1D1527E65E06}" destId="{3254B0BA-9EF0-45A4-B551-4C228AA51394}" srcOrd="0" destOrd="0" presId="urn:microsoft.com/office/officeart/2005/8/layout/vProcess5"/>
    <dgm:cxn modelId="{1C470E95-7205-41BA-8866-50C2B3F40C9B}" type="presOf" srcId="{A0357074-6289-48B4-BDB6-93FEC1A89C01}" destId="{413BF4D1-94D4-4A76-909A-68B4AB5CCDBC}" srcOrd="1" destOrd="0" presId="urn:microsoft.com/office/officeart/2005/8/layout/vProcess5"/>
    <dgm:cxn modelId="{9120BA11-8F38-4233-B392-054D8EA1AC10}" type="presParOf" srcId="{0C980221-D407-4C8A-9C63-C6D8600E91C1}" destId="{A9124028-3101-459E-8467-0CC08BAF07E6}" srcOrd="0" destOrd="0" presId="urn:microsoft.com/office/officeart/2005/8/layout/vProcess5"/>
    <dgm:cxn modelId="{21064937-64AF-4743-A314-05B6A10B763C}" type="presParOf" srcId="{0C980221-D407-4C8A-9C63-C6D8600E91C1}" destId="{7A2364CE-D7CC-485E-BD15-E594E4860DE0}" srcOrd="1" destOrd="0" presId="urn:microsoft.com/office/officeart/2005/8/layout/vProcess5"/>
    <dgm:cxn modelId="{65380AC5-A410-4DDB-A44E-8F417E1C6478}" type="presParOf" srcId="{0C980221-D407-4C8A-9C63-C6D8600E91C1}" destId="{D9E9073E-C0D4-4C13-907C-90D82DAF6471}" srcOrd="2" destOrd="0" presId="urn:microsoft.com/office/officeart/2005/8/layout/vProcess5"/>
    <dgm:cxn modelId="{64B9EB5C-2747-4F56-8630-A2103C15A9A8}" type="presParOf" srcId="{0C980221-D407-4C8A-9C63-C6D8600E91C1}" destId="{0AF4B404-0CF0-4E64-8979-6D57F0C2E0A6}" srcOrd="3" destOrd="0" presId="urn:microsoft.com/office/officeart/2005/8/layout/vProcess5"/>
    <dgm:cxn modelId="{35A2F17D-88DD-491B-AB8F-7FA39C1A77EB}" type="presParOf" srcId="{0C980221-D407-4C8A-9C63-C6D8600E91C1}" destId="{44A1E7E9-2983-4696-B07E-1FC86A0435D3}" srcOrd="4" destOrd="0" presId="urn:microsoft.com/office/officeart/2005/8/layout/vProcess5"/>
    <dgm:cxn modelId="{C97F8C70-0EF1-4AB7-B320-0A202358EB34}" type="presParOf" srcId="{0C980221-D407-4C8A-9C63-C6D8600E91C1}" destId="{7F6CD35F-1F21-42AA-8626-0CCEED26E273}" srcOrd="5" destOrd="0" presId="urn:microsoft.com/office/officeart/2005/8/layout/vProcess5"/>
    <dgm:cxn modelId="{6D0B67C2-A516-4494-836E-F5006E09A379}" type="presParOf" srcId="{0C980221-D407-4C8A-9C63-C6D8600E91C1}" destId="{7B54D285-80C1-4251-B8EB-579C8792937C}" srcOrd="6" destOrd="0" presId="urn:microsoft.com/office/officeart/2005/8/layout/vProcess5"/>
    <dgm:cxn modelId="{F033105C-22C5-4B1A-AA2D-AF0DC934385D}" type="presParOf" srcId="{0C980221-D407-4C8A-9C63-C6D8600E91C1}" destId="{3254B0BA-9EF0-45A4-B551-4C228AA51394}" srcOrd="7" destOrd="0" presId="urn:microsoft.com/office/officeart/2005/8/layout/vProcess5"/>
    <dgm:cxn modelId="{B62F2B1B-1EF1-4CEE-8592-AEB66D0EC4C5}" type="presParOf" srcId="{0C980221-D407-4C8A-9C63-C6D8600E91C1}" destId="{413BF4D1-94D4-4A76-909A-68B4AB5CCDBC}" srcOrd="8" destOrd="0" presId="urn:microsoft.com/office/officeart/2005/8/layout/vProcess5"/>
    <dgm:cxn modelId="{30F37883-60ED-4104-B4F5-8697E560FAF0}" type="presParOf" srcId="{0C980221-D407-4C8A-9C63-C6D8600E91C1}" destId="{B76B5B78-B600-4312-B51E-F646E981565A}" srcOrd="9" destOrd="0" presId="urn:microsoft.com/office/officeart/2005/8/layout/vProcess5"/>
    <dgm:cxn modelId="{894E9B7F-B07D-4409-8457-ACCB5F5D0E1C}" type="presParOf" srcId="{0C980221-D407-4C8A-9C63-C6D8600E91C1}" destId="{00DBE4AB-FEF8-4A58-B7B5-A9BB25E6E58A}" srcOrd="10" destOrd="0" presId="urn:microsoft.com/office/officeart/2005/8/layout/vProcess5"/>
    <dgm:cxn modelId="{10C5769D-8A3C-4B32-98AB-916BACAE180A}" type="presParOf" srcId="{0C980221-D407-4C8A-9C63-C6D8600E91C1}" destId="{E73F82D9-697B-4375-BD14-306636FEF90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2364CE-D7CC-485E-BD15-E594E4860DE0}">
      <dsp:nvSpPr>
        <dsp:cNvPr id="0" name=""/>
        <dsp:cNvSpPr/>
      </dsp:nvSpPr>
      <dsp:spPr>
        <a:xfrm>
          <a:off x="0" y="0"/>
          <a:ext cx="6583680" cy="965676"/>
        </a:xfrm>
        <a:prstGeom prst="roundRect">
          <a:avLst>
            <a:gd name="adj" fmla="val 10000"/>
          </a:avLst>
        </a:prstGeom>
        <a:solidFill>
          <a:srgbClr val="99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tx1"/>
              </a:solidFill>
            </a:rPr>
            <a:t>Формирование знаний о растительном  мире; развитие экологического мышления в процессе опытно-исследовательской деятельности детей.</a:t>
          </a:r>
          <a:endParaRPr lang="ru-RU" sz="2000" i="1" kern="1200" dirty="0">
            <a:solidFill>
              <a:schemeClr val="tx1"/>
            </a:solidFill>
          </a:endParaRPr>
        </a:p>
      </dsp:txBody>
      <dsp:txXfrm>
        <a:off x="0" y="0"/>
        <a:ext cx="5516607" cy="965676"/>
      </dsp:txXfrm>
    </dsp:sp>
    <dsp:sp modelId="{D9E9073E-C0D4-4C13-907C-90D82DAF6471}">
      <dsp:nvSpPr>
        <dsp:cNvPr id="0" name=""/>
        <dsp:cNvSpPr/>
      </dsp:nvSpPr>
      <dsp:spPr>
        <a:xfrm>
          <a:off x="551383" y="1141253"/>
          <a:ext cx="6583680" cy="965676"/>
        </a:xfrm>
        <a:prstGeom prst="roundRect">
          <a:avLst>
            <a:gd name="adj" fmla="val 10000"/>
          </a:avLst>
        </a:prstGeom>
        <a:solidFill>
          <a:srgbClr val="99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tx1"/>
              </a:solidFill>
            </a:rPr>
            <a:t>Развивать у детей желание заботится о растениях, закреплять трудовые навыки</a:t>
          </a:r>
          <a:endParaRPr lang="ru-RU" sz="2000" i="1" kern="1200" dirty="0">
            <a:solidFill>
              <a:schemeClr val="tx1"/>
            </a:solidFill>
          </a:endParaRPr>
        </a:p>
      </dsp:txBody>
      <dsp:txXfrm>
        <a:off x="551383" y="1141253"/>
        <a:ext cx="5404607" cy="965676"/>
      </dsp:txXfrm>
    </dsp:sp>
    <dsp:sp modelId="{0AF4B404-0CF0-4E64-8979-6D57F0C2E0A6}">
      <dsp:nvSpPr>
        <dsp:cNvPr id="0" name=""/>
        <dsp:cNvSpPr/>
      </dsp:nvSpPr>
      <dsp:spPr>
        <a:xfrm>
          <a:off x="1094536" y="2282507"/>
          <a:ext cx="6583680" cy="965676"/>
        </a:xfrm>
        <a:prstGeom prst="roundRect">
          <a:avLst>
            <a:gd name="adj" fmla="val 10000"/>
          </a:avLst>
        </a:prstGeom>
        <a:solidFill>
          <a:srgbClr val="CCFF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tx1"/>
              </a:solidFill>
            </a:rPr>
            <a:t>Поощрять любознательность детей, развивать исследовательские навыки</a:t>
          </a:r>
          <a:endParaRPr lang="ru-RU" sz="2000" i="1" kern="1200" dirty="0">
            <a:solidFill>
              <a:schemeClr val="tx1"/>
            </a:solidFill>
          </a:endParaRPr>
        </a:p>
      </dsp:txBody>
      <dsp:txXfrm>
        <a:off x="1094536" y="2282507"/>
        <a:ext cx="5412836" cy="965676"/>
      </dsp:txXfrm>
    </dsp:sp>
    <dsp:sp modelId="{44A1E7E9-2983-4696-B07E-1FC86A0435D3}">
      <dsp:nvSpPr>
        <dsp:cNvPr id="0" name=""/>
        <dsp:cNvSpPr/>
      </dsp:nvSpPr>
      <dsp:spPr>
        <a:xfrm>
          <a:off x="1645920" y="3423760"/>
          <a:ext cx="6583680" cy="965676"/>
        </a:xfrm>
        <a:prstGeom prst="roundRect">
          <a:avLst>
            <a:gd name="adj" fmla="val 10000"/>
          </a:avLst>
        </a:prstGeom>
        <a:solidFill>
          <a:srgbClr val="CC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tx1"/>
              </a:solidFill>
            </a:rPr>
            <a:t>Учить систематизировать свои знания, развивать внимание и наблюдательность</a:t>
          </a:r>
          <a:endParaRPr lang="ru-RU" sz="2000" i="1" kern="1200" dirty="0">
            <a:solidFill>
              <a:schemeClr val="tx1"/>
            </a:solidFill>
          </a:endParaRPr>
        </a:p>
      </dsp:txBody>
      <dsp:txXfrm>
        <a:off x="1645920" y="3423760"/>
        <a:ext cx="5404607" cy="965676"/>
      </dsp:txXfrm>
    </dsp:sp>
    <dsp:sp modelId="{7F6CD35F-1F21-42AA-8626-0CCEED26E273}">
      <dsp:nvSpPr>
        <dsp:cNvPr id="0" name=""/>
        <dsp:cNvSpPr/>
      </dsp:nvSpPr>
      <dsp:spPr>
        <a:xfrm>
          <a:off x="5955990" y="739620"/>
          <a:ext cx="627689" cy="62768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i="1" kern="1200">
            <a:solidFill>
              <a:schemeClr val="tx1"/>
            </a:solidFill>
          </a:endParaRPr>
        </a:p>
      </dsp:txBody>
      <dsp:txXfrm>
        <a:off x="5955990" y="739620"/>
        <a:ext cx="627689" cy="627689"/>
      </dsp:txXfrm>
    </dsp:sp>
    <dsp:sp modelId="{7B54D285-80C1-4251-B8EB-579C8792937C}">
      <dsp:nvSpPr>
        <dsp:cNvPr id="0" name=""/>
        <dsp:cNvSpPr/>
      </dsp:nvSpPr>
      <dsp:spPr>
        <a:xfrm>
          <a:off x="6507373" y="1880873"/>
          <a:ext cx="627689" cy="62768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343620"/>
            <a:satOff val="1280"/>
            <a:lumOff val="-4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i="1" kern="1200">
            <a:solidFill>
              <a:schemeClr val="tx1"/>
            </a:solidFill>
          </a:endParaRPr>
        </a:p>
      </dsp:txBody>
      <dsp:txXfrm>
        <a:off x="6507373" y="1880873"/>
        <a:ext cx="627689" cy="627689"/>
      </dsp:txXfrm>
    </dsp:sp>
    <dsp:sp modelId="{3254B0BA-9EF0-45A4-B551-4C228AA51394}">
      <dsp:nvSpPr>
        <dsp:cNvPr id="0" name=""/>
        <dsp:cNvSpPr/>
      </dsp:nvSpPr>
      <dsp:spPr>
        <a:xfrm>
          <a:off x="7050527" y="3022127"/>
          <a:ext cx="627689" cy="62768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687239"/>
            <a:satOff val="2559"/>
            <a:lumOff val="-82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i="1" kern="1200">
            <a:solidFill>
              <a:schemeClr val="tx1"/>
            </a:solidFill>
          </a:endParaRPr>
        </a:p>
      </dsp:txBody>
      <dsp:txXfrm>
        <a:off x="7050527" y="3022127"/>
        <a:ext cx="627689" cy="627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F137-048E-4F69-8A0E-195479E7DCB4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24-BF4B-45CB-A7A4-A54479BC8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F137-048E-4F69-8A0E-195479E7DCB4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24-BF4B-45CB-A7A4-A54479BC8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F137-048E-4F69-8A0E-195479E7DCB4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24-BF4B-45CB-A7A4-A54479BC8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F137-048E-4F69-8A0E-195479E7DCB4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24-BF4B-45CB-A7A4-A54479BC8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F137-048E-4F69-8A0E-195479E7DCB4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24-BF4B-45CB-A7A4-A54479BC8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F137-048E-4F69-8A0E-195479E7DCB4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24-BF4B-45CB-A7A4-A54479BC8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F137-048E-4F69-8A0E-195479E7DCB4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24-BF4B-45CB-A7A4-A54479BC8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F137-048E-4F69-8A0E-195479E7DCB4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24-BF4B-45CB-A7A4-A54479BC8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F137-048E-4F69-8A0E-195479E7DCB4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24-BF4B-45CB-A7A4-A54479BC8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F137-048E-4F69-8A0E-195479E7DCB4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41124-BF4B-45CB-A7A4-A54479BC8F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3F137-048E-4F69-8A0E-195479E7DCB4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F41124-BF4B-45CB-A7A4-A54479BC8F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6DA32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93F137-048E-4F69-8A0E-195479E7DCB4}" type="datetimeFigureOut">
              <a:rPr lang="ru-RU" smtClean="0"/>
              <a:pPr/>
              <a:t>26.09.2010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F41124-BF4B-45CB-A7A4-A54479BC8FD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Выпускная работа </a:t>
            </a:r>
            <a:br>
              <a:rPr lang="ru-RU" sz="2000" dirty="0" smtClean="0"/>
            </a:br>
            <a:r>
              <a:rPr lang="ru-RU" sz="2000" dirty="0" smtClean="0"/>
              <a:t>слушатель к.п.к. </a:t>
            </a:r>
            <a:br>
              <a:rPr lang="ru-RU" sz="2000" dirty="0" smtClean="0"/>
            </a:br>
            <a:r>
              <a:rPr lang="ru-RU" sz="2000" dirty="0" smtClean="0"/>
              <a:t>«Современные подходы к организации </a:t>
            </a:r>
            <a:r>
              <a:rPr lang="ru-RU" sz="2000" dirty="0" err="1" smtClean="0"/>
              <a:t>коррекционно</a:t>
            </a:r>
            <a:r>
              <a:rPr lang="ru-RU" sz="2000" dirty="0" smtClean="0"/>
              <a:t> – развивающего обучения и воспитания детей с нарушениями речи»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96808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/>
              <a:t>тема: «»</a:t>
            </a:r>
          </a:p>
          <a:p>
            <a:r>
              <a:rPr lang="ru-RU" sz="2200" dirty="0" smtClean="0"/>
              <a:t>Работу выполнил:</a:t>
            </a:r>
          </a:p>
          <a:p>
            <a:r>
              <a:rPr lang="ru-RU" sz="2200" dirty="0" err="1" smtClean="0"/>
              <a:t>Мастерова</a:t>
            </a:r>
            <a:r>
              <a:rPr lang="ru-RU" sz="2200" dirty="0" smtClean="0"/>
              <a:t> Елена Владимировна</a:t>
            </a:r>
          </a:p>
          <a:p>
            <a:r>
              <a:rPr lang="ru-RU" sz="2200" dirty="0" smtClean="0"/>
              <a:t>Работу проверил:</a:t>
            </a:r>
          </a:p>
          <a:p>
            <a:r>
              <a:rPr lang="ru-RU" sz="2200" dirty="0" err="1" smtClean="0"/>
              <a:t>Сынкова</a:t>
            </a:r>
            <a:r>
              <a:rPr lang="ru-RU" sz="2200" dirty="0" smtClean="0"/>
              <a:t>  Галина Николаевна</a:t>
            </a:r>
          </a:p>
          <a:p>
            <a:endParaRPr lang="ru-RU" sz="2200" dirty="0" smtClean="0"/>
          </a:p>
          <a:p>
            <a:endParaRPr lang="ru-RU" sz="2400" dirty="0" smtClean="0"/>
          </a:p>
          <a:p>
            <a:pPr algn="ctr"/>
            <a:r>
              <a:rPr lang="ru-RU" sz="2400" dirty="0" smtClean="0"/>
              <a:t>Липецк – 2013 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85750" y="404664"/>
            <a:ext cx="8572500" cy="1224136"/>
            <a:chOff x="0" y="0"/>
            <a:chExt cx="8572500" cy="115771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" name="Выноска со стрелкой вверх 2"/>
            <p:cNvSpPr/>
            <p:nvPr/>
          </p:nvSpPr>
          <p:spPr>
            <a:xfrm rot="10800000">
              <a:off x="0" y="0"/>
              <a:ext cx="8572500" cy="1157710"/>
            </a:xfrm>
            <a:prstGeom prst="upArrowCallout">
              <a:avLst/>
            </a:prstGeom>
            <a:solidFill>
              <a:schemeClr val="bg2">
                <a:lumMod val="7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2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Выноска со стрелкой вверх 4"/>
            <p:cNvSpPr/>
            <p:nvPr/>
          </p:nvSpPr>
          <p:spPr>
            <a:xfrm>
              <a:off x="0" y="0"/>
              <a:ext cx="8572500" cy="749107"/>
            </a:xfrm>
            <a:prstGeom prst="rect">
              <a:avLst/>
            </a:prstGeom>
            <a:solidFill>
              <a:srgbClr val="FFFF00"/>
            </a:solidFill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Анкетирование родителей</a:t>
              </a:r>
              <a:endParaRPr lang="ru-RU" sz="2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85750" y="836712"/>
            <a:ext cx="8610278" cy="2160240"/>
            <a:chOff x="0" y="310195"/>
            <a:chExt cx="8610278" cy="240355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Выноска со стрелкой вверх 8"/>
            <p:cNvSpPr/>
            <p:nvPr/>
          </p:nvSpPr>
          <p:spPr>
            <a:xfrm rot="10800000">
              <a:off x="37778" y="1191497"/>
              <a:ext cx="8572500" cy="1522249"/>
            </a:xfrm>
            <a:prstGeom prst="upArrowCallout">
              <a:avLst/>
            </a:prstGeom>
            <a:solidFill>
              <a:schemeClr val="bg2">
                <a:lumMod val="75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8437698"/>
                <a:satOff val="-12660"/>
                <a:lumOff val="-2059"/>
                <a:alphaOff val="0"/>
              </a:schemeClr>
            </a:fillRef>
            <a:effectRef idx="2">
              <a:schemeClr val="accent3">
                <a:hueOff val="8437698"/>
                <a:satOff val="-12660"/>
                <a:lumOff val="-205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Выноска со стрелкой вверх 4"/>
            <p:cNvSpPr/>
            <p:nvPr/>
          </p:nvSpPr>
          <p:spPr>
            <a:xfrm>
              <a:off x="0" y="310195"/>
              <a:ext cx="8572500" cy="19265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 smtClean="0">
                <a:solidFill>
                  <a:schemeClr val="tx1"/>
                </a:solidFill>
              </a:endParaRP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Подбор библиотеки, аудио и видеотеки.</a:t>
              </a:r>
              <a:endParaRPr lang="ru-RU" sz="2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85750" y="2996952"/>
            <a:ext cx="8572500" cy="1440160"/>
            <a:chOff x="0" y="2783205"/>
            <a:chExt cx="8572500" cy="1362012"/>
          </a:xfrm>
          <a:solidFill>
            <a:srgbClr val="92D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Выноска со стрелкой вверх 12"/>
            <p:cNvSpPr/>
            <p:nvPr/>
          </p:nvSpPr>
          <p:spPr>
            <a:xfrm rot="10800000">
              <a:off x="0" y="2783205"/>
              <a:ext cx="8572500" cy="1362012"/>
            </a:xfrm>
            <a:prstGeom prst="upArrowCallout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2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Выноска со стрелкой вверх 4"/>
            <p:cNvSpPr/>
            <p:nvPr/>
          </p:nvSpPr>
          <p:spPr>
            <a:xfrm rot="21600000">
              <a:off x="0" y="2783205"/>
              <a:ext cx="8572500" cy="88499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Оформление родительского уголка: размещение статей, консультации, рекомендации по теме проекта.</a:t>
              </a:r>
              <a:endParaRPr lang="ru-RU" sz="2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85750" y="5733256"/>
            <a:ext cx="8572500" cy="864096"/>
            <a:chOff x="0" y="5397921"/>
            <a:chExt cx="8572500" cy="885573"/>
          </a:xfrm>
          <a:solidFill>
            <a:srgbClr val="99CC0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Прямоугольник 16"/>
            <p:cNvSpPr/>
            <p:nvPr/>
          </p:nvSpPr>
          <p:spPr>
            <a:xfrm>
              <a:off x="0" y="5397921"/>
              <a:ext cx="8572500" cy="885573"/>
            </a:xfrm>
            <a:prstGeom prst="rect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рямоугольник 17"/>
            <p:cNvSpPr/>
            <p:nvPr/>
          </p:nvSpPr>
          <p:spPr>
            <a:xfrm>
              <a:off x="0" y="5471719"/>
              <a:ext cx="8572500" cy="811775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Акция «Поможем посадить огород»</a:t>
              </a:r>
            </a:p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85720" y="4437112"/>
            <a:ext cx="8572560" cy="1296144"/>
            <a:chOff x="0" y="4049206"/>
            <a:chExt cx="8572560" cy="136201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0" name="Выноска со стрелкой вверх 19"/>
            <p:cNvSpPr/>
            <p:nvPr/>
          </p:nvSpPr>
          <p:spPr>
            <a:xfrm rot="10800000">
              <a:off x="0" y="4049206"/>
              <a:ext cx="8572560" cy="1362017"/>
            </a:xfrm>
            <a:prstGeom prst="upArrowCallou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812566"/>
                <a:satOff val="-4220"/>
                <a:lumOff val="-686"/>
                <a:alphaOff val="0"/>
              </a:schemeClr>
            </a:fillRef>
            <a:effectRef idx="2">
              <a:schemeClr val="accent3">
                <a:hueOff val="2812566"/>
                <a:satOff val="-4220"/>
                <a:lumOff val="-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Выноска со стрелкой вверх 4"/>
            <p:cNvSpPr/>
            <p:nvPr/>
          </p:nvSpPr>
          <p:spPr>
            <a:xfrm rot="21600000">
              <a:off x="0" y="4049206"/>
              <a:ext cx="8572560" cy="88499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</a:rPr>
                <a:t>Подбор наглядно-дидактических пособий, демонстрационного материала, природного материала и др. </a:t>
              </a:r>
              <a:endParaRPr lang="ru-RU" sz="2400" b="1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8305800" cy="194421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808000"/>
                </a:solidFill>
              </a:rPr>
              <a:t/>
            </a:r>
            <a:br>
              <a:rPr lang="ru-RU" sz="4800" b="1" dirty="0" smtClean="0">
                <a:solidFill>
                  <a:srgbClr val="808000"/>
                </a:solidFill>
              </a:rPr>
            </a:br>
            <a:r>
              <a:rPr lang="ru-RU" sz="4800" b="1" dirty="0" smtClean="0">
                <a:solidFill>
                  <a:srgbClr val="808000"/>
                </a:solidFill>
              </a:rPr>
              <a:t/>
            </a:r>
            <a:br>
              <a:rPr lang="ru-RU" sz="4800" b="1" dirty="0" smtClean="0">
                <a:solidFill>
                  <a:srgbClr val="808000"/>
                </a:solidFill>
              </a:rPr>
            </a:br>
            <a:r>
              <a:rPr lang="ru-RU" sz="4800" b="1" dirty="0" smtClean="0">
                <a:solidFill>
                  <a:srgbClr val="808000"/>
                </a:solidFill>
              </a:rPr>
              <a:t/>
            </a:r>
            <a:br>
              <a:rPr lang="ru-RU" sz="4800" b="1" dirty="0" smtClean="0">
                <a:solidFill>
                  <a:srgbClr val="808000"/>
                </a:solidFill>
              </a:rPr>
            </a:br>
            <a:r>
              <a:rPr lang="ru-RU" sz="4800" b="1" dirty="0" smtClean="0">
                <a:solidFill>
                  <a:srgbClr val="808000"/>
                </a:solidFill>
              </a:rPr>
              <a:t/>
            </a:r>
            <a:br>
              <a:rPr lang="ru-RU" sz="4800" b="1" dirty="0" smtClean="0">
                <a:solidFill>
                  <a:srgbClr val="808000"/>
                </a:solidFill>
              </a:rPr>
            </a:br>
            <a:r>
              <a:rPr lang="ru-RU" sz="4800" b="1" dirty="0" smtClean="0">
                <a:solidFill>
                  <a:srgbClr val="808000"/>
                </a:solidFill>
              </a:rPr>
              <a:t/>
            </a:r>
            <a:br>
              <a:rPr lang="ru-RU" sz="4800" b="1" dirty="0" smtClean="0">
                <a:solidFill>
                  <a:srgbClr val="808000"/>
                </a:solidFill>
              </a:rPr>
            </a:br>
            <a:r>
              <a:rPr lang="ru-RU" sz="4800" b="1" dirty="0" smtClean="0">
                <a:solidFill>
                  <a:srgbClr val="808000"/>
                </a:solidFill>
              </a:rPr>
              <a:t/>
            </a:r>
            <a:br>
              <a:rPr lang="ru-RU" sz="4800" b="1" dirty="0" smtClean="0">
                <a:solidFill>
                  <a:srgbClr val="808000"/>
                </a:solidFill>
              </a:rPr>
            </a:br>
            <a:r>
              <a:rPr lang="ru-RU" sz="4800" b="1" dirty="0" smtClean="0">
                <a:solidFill>
                  <a:srgbClr val="808000"/>
                </a:solidFill>
              </a:rPr>
              <a:t/>
            </a:r>
            <a:br>
              <a:rPr lang="ru-RU" sz="4800" b="1" dirty="0" smtClean="0">
                <a:solidFill>
                  <a:srgbClr val="808000"/>
                </a:solidFill>
              </a:rPr>
            </a:br>
            <a:r>
              <a:rPr lang="ru-RU" sz="4800" b="1" dirty="0" smtClean="0">
                <a:solidFill>
                  <a:srgbClr val="808000"/>
                </a:solidFill>
              </a:rPr>
              <a:t>Второй этап</a:t>
            </a:r>
            <a:br>
              <a:rPr lang="ru-RU" sz="4800" b="1" dirty="0" smtClean="0">
                <a:solidFill>
                  <a:srgbClr val="808000"/>
                </a:solidFill>
              </a:rPr>
            </a:br>
            <a:r>
              <a:rPr lang="ru-RU" sz="4800" b="1" dirty="0" smtClean="0">
                <a:solidFill>
                  <a:srgbClr val="808000"/>
                </a:solidFill>
              </a:rPr>
              <a:t>3 месяца (летний период)</a:t>
            </a:r>
            <a:br>
              <a:rPr lang="ru-RU" sz="4800" b="1" dirty="0" smtClean="0">
                <a:solidFill>
                  <a:srgbClr val="808000"/>
                </a:solidFill>
              </a:rPr>
            </a:br>
            <a:endParaRPr lang="ru-RU" sz="4800" b="1" dirty="0">
              <a:solidFill>
                <a:srgbClr val="808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000" dirty="0" smtClean="0"/>
              <a:t>планирование </a:t>
            </a:r>
            <a:r>
              <a:rPr lang="ru-RU" sz="2000" dirty="0" smtClean="0"/>
              <a:t>непосредственно-образовательной деятельности, интегрированных занятий с целью пополнения знаний детей в разных видах деятельности и развития творческих способностей воспитанников</a:t>
            </a:r>
            <a:r>
              <a:rPr lang="ru-RU" sz="2000" dirty="0" smtClean="0"/>
              <a:t>;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000" dirty="0" smtClean="0"/>
              <a:t> беседы («Какой овощ главный», «Вы откуда к нам приехали», «Овощи – источник витаминов», «Вершки - корешки»);</a:t>
            </a:r>
            <a:endParaRPr lang="ru-RU" sz="2000" dirty="0" smtClean="0"/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000" dirty="0" smtClean="0"/>
              <a:t> просмотр видеороликов, телепередач;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000" dirty="0" smtClean="0"/>
              <a:t> </a:t>
            </a:r>
            <a:r>
              <a:rPr lang="ru-RU" sz="2000" dirty="0" smtClean="0"/>
              <a:t> ознакомление </a:t>
            </a:r>
            <a:r>
              <a:rPr lang="ru-RU" sz="2000" dirty="0" smtClean="0"/>
              <a:t>с художественной, энциклопедической литературой</a:t>
            </a:r>
            <a:r>
              <a:rPr lang="ru-RU" sz="2000" dirty="0" smtClean="0"/>
              <a:t>;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000" dirty="0" smtClean="0"/>
              <a:t> </a:t>
            </a:r>
            <a:r>
              <a:rPr lang="ru-RU" sz="2000" dirty="0" smtClean="0"/>
              <a:t> игровая </a:t>
            </a:r>
            <a:r>
              <a:rPr lang="ru-RU" sz="2000" dirty="0" smtClean="0"/>
              <a:t>деятельность; </a:t>
            </a:r>
            <a:endParaRPr lang="ru-RU" sz="2000" dirty="0" smtClean="0"/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000" dirty="0" smtClean="0"/>
              <a:t> </a:t>
            </a:r>
            <a:r>
              <a:rPr lang="ru-RU" sz="2000" dirty="0" smtClean="0"/>
              <a:t> опытно-экспериментальная </a:t>
            </a:r>
            <a:r>
              <a:rPr lang="ru-RU" sz="2000" dirty="0" smtClean="0"/>
              <a:t>деятельность;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000" dirty="0" smtClean="0"/>
              <a:t>  художественно-продуктивная деятельность;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000" dirty="0" smtClean="0"/>
              <a:t> </a:t>
            </a:r>
            <a:r>
              <a:rPr lang="ru-RU" sz="2000" dirty="0" smtClean="0"/>
              <a:t> трудовая  </a:t>
            </a:r>
            <a:r>
              <a:rPr lang="ru-RU" sz="2000" dirty="0" smtClean="0"/>
              <a:t>деятельность</a:t>
            </a:r>
            <a:r>
              <a:rPr lang="ru-RU" sz="2000" dirty="0" smtClean="0"/>
              <a:t>. </a:t>
            </a:r>
            <a:endParaRPr lang="ru-RU" dirty="0" smtClean="0"/>
          </a:p>
          <a:p>
            <a:endParaRPr lang="ru-RU" dirty="0" smtClean="0"/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endParaRPr lang="ru-RU" dirty="0" smtClean="0"/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endParaRPr lang="ru-RU" dirty="0" smtClean="0"/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endParaRPr lang="ru-RU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Труд и </a:t>
            </a:r>
            <a:r>
              <a:rPr lang="ru-RU" sz="3200" b="1" i="1" dirty="0" smtClean="0"/>
              <a:t>наблюдения </a:t>
            </a:r>
            <a:br>
              <a:rPr lang="ru-RU" sz="3200" b="1" i="1" dirty="0" smtClean="0"/>
            </a:br>
            <a:r>
              <a:rPr lang="ru-RU" sz="3200" b="1" i="1" dirty="0" smtClean="0"/>
              <a:t>на участке детского сада: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dirty="0"/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992888" cy="230425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808000"/>
                </a:solidFill>
              </a:rPr>
              <a:t>Третий </a:t>
            </a:r>
            <a:r>
              <a:rPr lang="ru-RU" sz="4800" b="1" dirty="0" smtClean="0">
                <a:solidFill>
                  <a:srgbClr val="808000"/>
                </a:solidFill>
              </a:rPr>
              <a:t>(заключительный)</a:t>
            </a:r>
            <a:br>
              <a:rPr lang="ru-RU" sz="4800" b="1" dirty="0" smtClean="0">
                <a:solidFill>
                  <a:srgbClr val="808000"/>
                </a:solidFill>
              </a:rPr>
            </a:br>
            <a:r>
              <a:rPr lang="ru-RU" sz="4800" b="1" dirty="0" smtClean="0">
                <a:solidFill>
                  <a:srgbClr val="808000"/>
                </a:solidFill>
              </a:rPr>
              <a:t>этап – презентация проектов</a:t>
            </a:r>
            <a:endParaRPr lang="ru-RU" sz="4800" b="1" dirty="0">
              <a:solidFill>
                <a:srgbClr val="808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84784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800" b="1" dirty="0" smtClean="0"/>
              <a:t> оформление </a:t>
            </a:r>
            <a:r>
              <a:rPr lang="ru-RU" sz="2800" b="1" dirty="0" smtClean="0"/>
              <a:t>выставки детских работ </a:t>
            </a:r>
          </a:p>
          <a:p>
            <a:r>
              <a:rPr lang="ru-RU" sz="2800" b="1" dirty="0" smtClean="0"/>
              <a:t>по теме проекта.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800" b="1" dirty="0" smtClean="0"/>
              <a:t> проведение досуга «Овощи – наши друзья»: (постановка сценки «Спор овощей») ;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800" b="1" dirty="0" smtClean="0"/>
              <a:t> защита </a:t>
            </a:r>
            <a:r>
              <a:rPr lang="ru-RU" sz="2800" b="1" dirty="0" smtClean="0"/>
              <a:t>индивидуальных </a:t>
            </a:r>
            <a:r>
              <a:rPr lang="ru-RU" sz="2800" b="1" dirty="0" smtClean="0"/>
              <a:t>проектов  </a:t>
            </a:r>
            <a:r>
              <a:rPr lang="ru-RU" sz="2800" b="1" dirty="0" smtClean="0"/>
              <a:t>детьми – </a:t>
            </a:r>
            <a:r>
              <a:rPr lang="ru-RU" sz="2800" b="1" dirty="0" smtClean="0"/>
              <a:t> «история одного овоща».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08720"/>
            <a:ext cx="7772400" cy="792088"/>
          </a:xfrm>
        </p:spPr>
        <p:txBody>
          <a:bodyPr/>
          <a:lstStyle/>
          <a:p>
            <a:pPr algn="ctr"/>
            <a:r>
              <a:rPr lang="ru-RU" sz="1800" dirty="0" smtClean="0"/>
              <a:t>Муниципальное дошкольное образовательное учреждение </a:t>
            </a:r>
            <a:br>
              <a:rPr lang="ru-RU" sz="1800" dirty="0" smtClean="0"/>
            </a:br>
            <a:r>
              <a:rPr lang="ru-RU" sz="1800" dirty="0" smtClean="0"/>
              <a:t>детский сад  № 37 г.Липецка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434136" cy="3820680"/>
          </a:xfrm>
        </p:spPr>
        <p:txBody>
          <a:bodyPr>
            <a:normAutofit/>
          </a:bodyPr>
          <a:lstStyle/>
          <a:p>
            <a:r>
              <a:rPr lang="ru-RU" dirty="0" err="1" smtClean="0"/>
              <a:t>Логопроект</a:t>
            </a:r>
            <a:r>
              <a:rPr lang="ru-RU" dirty="0" smtClean="0"/>
              <a:t> «»</a:t>
            </a:r>
          </a:p>
          <a:p>
            <a:endParaRPr lang="ru-RU" dirty="0" smtClean="0"/>
          </a:p>
          <a:p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Подготовила:</a:t>
            </a:r>
          </a:p>
          <a:p>
            <a:pPr algn="r"/>
            <a:r>
              <a:rPr lang="ru-RU" dirty="0" smtClean="0"/>
              <a:t>Учитель – логопед</a:t>
            </a:r>
          </a:p>
          <a:p>
            <a:pPr algn="r"/>
            <a:r>
              <a:rPr lang="ru-RU" dirty="0" err="1" smtClean="0"/>
              <a:t>Мастерова</a:t>
            </a:r>
            <a:r>
              <a:rPr lang="ru-RU" dirty="0" smtClean="0"/>
              <a:t>  Е.В.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584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Тип проекта: </a:t>
            </a:r>
            <a: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Информационно- исследовательский.</a:t>
            </a:r>
            <a:b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</a:br>
            <a: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/>
            </a:r>
            <a:b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</a:b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Участники проекта: </a:t>
            </a:r>
            <a: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Воспитанники старшего дошкольного возраста, воспитатели группы «Всезнайки», родители воспитанников, учитель – логопед.</a:t>
            </a:r>
            <a:b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</a:br>
            <a: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/>
            </a:r>
            <a:b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</a:b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Срок реализации проекта: </a:t>
            </a:r>
            <a: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долгосрочный </a:t>
            </a:r>
            <a:b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</a:br>
            <a: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(6 – 7 месяцев).</a:t>
            </a:r>
            <a:b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</a:br>
            <a: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/>
            </a:r>
            <a:b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</a:br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Цель проекта: </a:t>
            </a:r>
            <a:r>
              <a:rPr lang="ru-RU" sz="24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Познакомить детей с многообразием овощей, дать более глубокие представления по данной теме. Развивать поисково-познавательную деятельность дошкольников путём ведения исследовательской опытно-экспериментальной деятельности, развивать творческий потенциал детей средствами проектной деятельности.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Задачи (образовательные):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сформировать у детей обобщающее понятие «овощи»;</a:t>
            </a:r>
          </a:p>
          <a:p>
            <a:r>
              <a:rPr lang="ru-RU" sz="2800" dirty="0" smtClean="0"/>
              <a:t>познакомить воспитанников с различными овощами, способами их выращивания, получением урожая;</a:t>
            </a:r>
          </a:p>
          <a:p>
            <a:r>
              <a:rPr lang="ru-RU" sz="2800" dirty="0" smtClean="0"/>
              <a:t>рассказать детям об исторической родине овощей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Задачи (воспитательные):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- воспитывать уважение к людям, чьи профессии связаны с выращиванием овощей;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 воспитывать у детей убеждение в ценности коллективного труда для достижения общей цели.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Задачи (коррекционно-развивающие):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уточнить, обогатить, активизировать словарь детей, развивать лексико-грамматические средства языка и связную речь воспитанников;</a:t>
            </a:r>
          </a:p>
          <a:p>
            <a:r>
              <a:rPr lang="ru-RU" sz="2800" dirty="0" smtClean="0"/>
              <a:t>развивать память, творческое воображение, логическое мышление воспитанников;</a:t>
            </a:r>
          </a:p>
          <a:p>
            <a:r>
              <a:rPr lang="ru-RU" sz="2800" dirty="0" smtClean="0"/>
              <a:t>развивать творческие способности детей в разных видах деятельности;</a:t>
            </a:r>
          </a:p>
          <a:p>
            <a:r>
              <a:rPr lang="ru-RU" sz="2800" dirty="0" smtClean="0"/>
              <a:t>развивать тонкие движения рук при работе с бумагой, красками,  карандашами, природным и бросовым материалом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хема 3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0988" y="122238"/>
            <a:ext cx="8655050" cy="6467475"/>
          </a:xfrm>
          <a:prstGeom prst="rect">
            <a:avLst/>
          </a:prstGeom>
          <a:noFill/>
        </p:spPr>
      </p:pic>
      <p:pic>
        <p:nvPicPr>
          <p:cNvPr id="3" name="Скругленный прямоугольник 6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13" y="2146300"/>
            <a:ext cx="3060700" cy="2346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Этапы реализации проекта</a:t>
            </a:r>
            <a:br>
              <a:rPr lang="ru-RU" b="1" dirty="0" smtClean="0"/>
            </a:br>
            <a:endParaRPr lang="ru-RU" b="1" dirty="0"/>
          </a:p>
        </p:txBody>
      </p:sp>
      <p:grpSp>
        <p:nvGrpSpPr>
          <p:cNvPr id="4" name="Вертикальный свиток 3"/>
          <p:cNvGrpSpPr>
            <a:grpSpLocks/>
          </p:cNvGrpSpPr>
          <p:nvPr/>
        </p:nvGrpSpPr>
        <p:grpSpPr bwMode="auto">
          <a:xfrm>
            <a:off x="0" y="1450975"/>
            <a:ext cx="3413125" cy="5175250"/>
            <a:chOff x="150" y="914"/>
            <a:chExt cx="2000" cy="3260"/>
          </a:xfrm>
        </p:grpSpPr>
        <p:pic>
          <p:nvPicPr>
            <p:cNvPr id="5" name="Вертикальный свиток 3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50" y="914"/>
              <a:ext cx="2000" cy="3260"/>
            </a:xfrm>
            <a:prstGeom prst="rect">
              <a:avLst/>
            </a:prstGeom>
            <a:noFill/>
          </p:spPr>
        </p:pic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22" y="1187"/>
              <a:ext cx="1369" cy="2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i="1" dirty="0" smtClean="0">
                  <a:latin typeface="Calibri" pitchFamily="34" charset="0"/>
                </a:rPr>
                <a:t>1-й этап:</a:t>
              </a:r>
            </a:p>
            <a:p>
              <a:pPr algn="ctr"/>
              <a:r>
                <a:rPr lang="ru-RU" b="1" i="1" dirty="0" smtClean="0">
                  <a:latin typeface="Calibri" pitchFamily="34" charset="0"/>
                </a:rPr>
                <a:t>Подготовительный</a:t>
              </a:r>
            </a:p>
            <a:p>
              <a:pPr algn="ctr"/>
              <a:r>
                <a:rPr lang="ru-RU" i="1" dirty="0" smtClean="0">
                  <a:latin typeface="Calibri" pitchFamily="34" charset="0"/>
                </a:rPr>
                <a:t>Цель: </a:t>
              </a:r>
            </a:p>
            <a:p>
              <a:pPr algn="ctr"/>
              <a:r>
                <a:rPr lang="ru-RU" i="1" dirty="0" smtClean="0">
                  <a:latin typeface="Calibri" pitchFamily="34" charset="0"/>
                </a:rPr>
                <a:t>Подбор необходимой литературы  и материалов. Создание интереса  у участников проекта.</a:t>
              </a:r>
              <a:endParaRPr lang="ru-RU" i="1" dirty="0">
                <a:latin typeface="Calibri" pitchFamily="34" charset="0"/>
              </a:endParaRPr>
            </a:p>
          </p:txBody>
        </p:sp>
      </p:grpSp>
      <p:sp>
        <p:nvSpPr>
          <p:cNvPr id="7" name="Вертикальный свиток 6"/>
          <p:cNvSpPr/>
          <p:nvPr/>
        </p:nvSpPr>
        <p:spPr>
          <a:xfrm>
            <a:off x="3143240" y="1500174"/>
            <a:ext cx="2857520" cy="5072090"/>
          </a:xfrm>
          <a:prstGeom prst="verticalScroll">
            <a:avLst/>
          </a:prstGeom>
          <a:blipFill>
            <a:blip r:embed="rId3" cstate="email"/>
            <a:tile tx="0" ty="0" sx="100000" sy="100000" flip="none" algn="tl"/>
          </a:blipFill>
          <a:ln w="8890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tx1"/>
                </a:solidFill>
              </a:rPr>
              <a:t>2-й этап: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Основной</a:t>
            </a:r>
            <a:endParaRPr lang="ru-RU" b="1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tx1"/>
                </a:solidFill>
              </a:rPr>
              <a:t>Цель: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tx1"/>
                </a:solidFill>
              </a:rPr>
              <a:t>Проведение занятий, опытов, экспериментов, бесед, творческая деятельность ,  рассматривание иллюстраций, чтение и т.д.</a:t>
            </a: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5940152" y="1484784"/>
            <a:ext cx="3024336" cy="5072090"/>
          </a:xfrm>
          <a:prstGeom prst="verticalScroll">
            <a:avLst/>
          </a:prstGeom>
          <a:blipFill>
            <a:blip r:embed="rId3" cstate="email"/>
            <a:tile tx="0" ty="0" sx="100000" sy="100000" flip="none" algn="tl"/>
          </a:blipFill>
          <a:ln w="88900"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tx1"/>
                </a:solidFill>
              </a:rPr>
              <a:t>3- й этап: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Заключительный</a:t>
            </a:r>
            <a:endParaRPr lang="ru-RU" b="1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tx1"/>
                </a:solidFill>
              </a:rPr>
              <a:t>Цель: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tx1"/>
                </a:solidFill>
              </a:rPr>
              <a:t>Проведение </a:t>
            </a:r>
            <a:r>
              <a:rPr lang="ru-RU" i="1" dirty="0" smtClean="0">
                <a:solidFill>
                  <a:schemeClr val="tx1"/>
                </a:solidFill>
              </a:rPr>
              <a:t>досуга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</a:rPr>
              <a:t>«Овощи – наши друзья»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</a:rPr>
              <a:t>(постановка сценки «Спор овощей»).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</a:rPr>
              <a:t>Защита проектов</a:t>
            </a:r>
            <a:endParaRPr lang="ru-RU" i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</a:rPr>
              <a:t>Подведение </a:t>
            </a:r>
            <a:r>
              <a:rPr lang="ru-RU" i="1" dirty="0">
                <a:solidFill>
                  <a:schemeClr val="tx1"/>
                </a:solidFill>
              </a:rPr>
              <a:t>итогов.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525112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268761"/>
            <a:ext cx="5670376" cy="2847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4800" b="1" dirty="0" smtClean="0">
              <a:solidFill>
                <a:srgbClr val="808000"/>
              </a:solidFill>
              <a:latin typeface="+mj-lt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 smtClean="0">
                <a:solidFill>
                  <a:srgbClr val="808000"/>
                </a:solidFill>
                <a:latin typeface="+mj-lt"/>
                <a:ea typeface="Calibri"/>
                <a:cs typeface="Times New Roman" pitchFamily="18" charset="0"/>
              </a:rPr>
              <a:t>первый</a:t>
            </a:r>
            <a:r>
              <a:rPr lang="en-US" sz="4800" b="1" dirty="0" smtClean="0">
                <a:solidFill>
                  <a:srgbClr val="808000"/>
                </a:solidFill>
                <a:latin typeface="+mj-lt"/>
                <a:ea typeface="Calibri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808000"/>
                </a:solidFill>
                <a:latin typeface="+mj-lt"/>
                <a:ea typeface="Calibri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808000"/>
                </a:solidFill>
                <a:latin typeface="+mj-lt"/>
                <a:ea typeface="Calibri"/>
                <a:cs typeface="Times New Roman" pitchFamily="18" charset="0"/>
              </a:rPr>
              <a:t>этап</a:t>
            </a:r>
            <a:r>
              <a:rPr lang="ru-RU" sz="4800" b="1" dirty="0" smtClean="0">
                <a:solidFill>
                  <a:srgbClr val="808000"/>
                </a:solidFill>
                <a:latin typeface="+mj-lt"/>
                <a:ea typeface="Calibri"/>
                <a:cs typeface="Times New Roman" pitchFamily="18" charset="0"/>
              </a:rPr>
              <a:t>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 smtClean="0">
                <a:solidFill>
                  <a:srgbClr val="808000"/>
                </a:solidFill>
                <a:latin typeface="+mj-lt"/>
                <a:ea typeface="Calibri"/>
                <a:cs typeface="Times New Roman" pitchFamily="18" charset="0"/>
              </a:rPr>
              <a:t>1 – 2-ая недели</a:t>
            </a:r>
            <a:endParaRPr lang="ru-RU" sz="4800" b="1" dirty="0">
              <a:solidFill>
                <a:srgbClr val="808000"/>
              </a:solidFill>
              <a:latin typeface="+mj-lt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429</Words>
  <Application>Microsoft Office PowerPoint</Application>
  <PresentationFormat>Экран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Выпускная работа  слушатель к.п.к.  «Современные подходы к организации коррекционно – развивающего обучения и воспитания детей с нарушениями речи»    </vt:lpstr>
      <vt:lpstr>Муниципальное дошкольное образовательное учреждение  детский сад  № 37 г.Липецка</vt:lpstr>
      <vt:lpstr>Слайд 3</vt:lpstr>
      <vt:lpstr>Задачи (образовательные):</vt:lpstr>
      <vt:lpstr>Задачи (воспитательные):</vt:lpstr>
      <vt:lpstr>Задачи (коррекционно-развивающие):</vt:lpstr>
      <vt:lpstr>Слайд 7</vt:lpstr>
      <vt:lpstr>Этапы реализации проекта </vt:lpstr>
      <vt:lpstr>  </vt:lpstr>
      <vt:lpstr>Слайд 10</vt:lpstr>
      <vt:lpstr>       Второй этап 3 месяца (летний период) </vt:lpstr>
      <vt:lpstr>Слайд 12</vt:lpstr>
      <vt:lpstr>Слайд 13</vt:lpstr>
      <vt:lpstr>Труд и наблюдения  на участке детского сада: </vt:lpstr>
      <vt:lpstr>Третий (заключительный) этап – презентация проектов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2010-09-24T20:25:39Z</dcterms:created>
  <dcterms:modified xsi:type="dcterms:W3CDTF">2010-09-26T02:31:40Z</dcterms:modified>
</cp:coreProperties>
</file>