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2" r:id="rId9"/>
    <p:sldId id="273" r:id="rId10"/>
    <p:sldId id="274" r:id="rId11"/>
    <p:sldId id="275" r:id="rId12"/>
    <p:sldId id="276" r:id="rId13"/>
    <p:sldId id="278" r:id="rId14"/>
    <p:sldId id="262" r:id="rId15"/>
    <p:sldId id="265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896393" cy="306241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Интегрированное занятие как средство развития ребенка</a:t>
            </a:r>
            <a:endParaRPr lang="ru-RU" i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200" y="4910667"/>
            <a:ext cx="6400800" cy="194733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Составитель: Федчун И.В.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учитель-логопед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МКДОУ ДС КВ №2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с. Черниговка 2013г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2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3934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135" y="1425146"/>
            <a:ext cx="11030465" cy="5000368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>
                <a:solidFill>
                  <a:schemeClr val="bg1"/>
                </a:solidFill>
              </a:rPr>
              <a:t>Конструирование содержания занятия (урока)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Определение вариантов занятия, методов и форм лучше провести способом «мозговой атаки» в ТГ. Работа над содержанием - этап самостоятельного творчества. Каждый педагог сам подбирает материал по своему направлению: интересные факты, иллюстрации, музыкальные произведения. Затем ТГ всё рассматривает и отбирает лишь самое существенное необходимое для занятия в этих временных рамках.</a:t>
            </a:r>
          </a:p>
          <a:p>
            <a:r>
              <a:rPr lang="ru-RU" sz="2800" dirty="0">
                <a:solidFill>
                  <a:schemeClr val="bg1"/>
                </a:solidFill>
              </a:rPr>
              <a:t>Цель этого этапа - создать целостную ткань занятия без чётких границ между интегрируемыми частями.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5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48" y="150341"/>
            <a:ext cx="10058400" cy="797011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569" y="1293341"/>
            <a:ext cx="11837772" cy="4701059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bg1"/>
                </a:solidFill>
              </a:rPr>
              <a:t>Репетиции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На этом этапе оттачивается  сценарий: кто читает стихи, кто включает музыку, кто что  делает, говорит и где стоит, т. е. </a:t>
            </a:r>
            <a:r>
              <a:rPr lang="ru-RU" sz="2800" dirty="0" smtClean="0">
                <a:solidFill>
                  <a:schemeClr val="bg1"/>
                </a:solidFill>
              </a:rPr>
              <a:t>отрабатываются  </a:t>
            </a:r>
            <a:r>
              <a:rPr lang="ru-RU" sz="2800" dirty="0">
                <a:solidFill>
                  <a:schemeClr val="bg1"/>
                </a:solidFill>
              </a:rPr>
              <a:t>все мизансцены. Необходимо избегать непродуманности и излишней суетности, неловкости. Необходимо сделать хронометраж, который поможет уложиться во временные рамки каждого этапа и занятия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19447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8053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565189"/>
            <a:ext cx="10881712" cy="442921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2 этап - исполнительский: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Начало </a:t>
            </a:r>
            <a:r>
              <a:rPr lang="ru-RU" sz="2800" dirty="0" smtClean="0">
                <a:solidFill>
                  <a:schemeClr val="bg1"/>
                </a:solidFill>
              </a:rPr>
              <a:t>занятия </a:t>
            </a:r>
            <a:r>
              <a:rPr lang="ru-RU" sz="2800" dirty="0">
                <a:solidFill>
                  <a:schemeClr val="bg1"/>
                </a:solidFill>
              </a:rPr>
              <a:t>должно оказать на </a:t>
            </a:r>
            <a:r>
              <a:rPr lang="ru-RU" sz="2800" dirty="0" smtClean="0">
                <a:solidFill>
                  <a:schemeClr val="bg1"/>
                </a:solidFill>
              </a:rPr>
              <a:t>воспитанников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сильное эмоциональное воздействие.</a:t>
            </a:r>
          </a:p>
          <a:p>
            <a:r>
              <a:rPr lang="ru-RU" sz="2800" dirty="0">
                <a:solidFill>
                  <a:schemeClr val="bg1"/>
                </a:solidFill>
              </a:rPr>
              <a:t>Типа увертюры -  торжественного вступления к действию, настраивающего на определённый лад. Способы воздействия могут быть разные: проблема, интересный случай, музыкальное или видео вступление.</a:t>
            </a:r>
          </a:p>
          <a:p>
            <a:r>
              <a:rPr lang="ru-RU" sz="2800" dirty="0">
                <a:solidFill>
                  <a:schemeClr val="bg1"/>
                </a:solidFill>
              </a:rPr>
              <a:t>В заключительной части занятия - обобщить всё сказанное, подвести итог рассуждениям и сформулировать чёткие выводы. Концовка должна быть запоминающейся, эмоциональной.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32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0524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91049"/>
            <a:ext cx="8535988" cy="450335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3 этап - рефлексивный: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После занятия ТГ проводится  </a:t>
            </a:r>
            <a:r>
              <a:rPr lang="ru-RU" sz="2800" dirty="0" smtClean="0">
                <a:solidFill>
                  <a:schemeClr val="bg1"/>
                </a:solidFill>
              </a:rPr>
              <a:t>самоанализ занятия. 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90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038" y="321276"/>
            <a:ext cx="110304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 интегрированных занятиях решаются следующие задачи: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chemeClr val="bg1"/>
                </a:solidFill>
              </a:rPr>
              <a:t>д</a:t>
            </a:r>
            <a:r>
              <a:rPr lang="ru-RU" sz="3200" dirty="0" smtClean="0">
                <a:solidFill>
                  <a:schemeClr val="bg1"/>
                </a:solidFill>
              </a:rPr>
              <a:t>идактические</a:t>
            </a:r>
            <a:r>
              <a:rPr lang="ru-RU" sz="3200" dirty="0" smtClean="0">
                <a:solidFill>
                  <a:schemeClr val="bg1"/>
                </a:solidFill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bg1"/>
                </a:solidFill>
              </a:rPr>
              <a:t>коррекционные;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bg1"/>
                </a:solidFill>
              </a:rPr>
              <a:t>воспитательные.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941" y="1054443"/>
            <a:ext cx="113599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Связующим звеном выступает тема, рассматриваемая на логопедическом занятии. Занятия, построенные на основе тематического принципа, более </a:t>
            </a:r>
            <a:r>
              <a:rPr lang="ru-RU" sz="3200" dirty="0" smtClean="0">
                <a:solidFill>
                  <a:schemeClr val="bg1"/>
                </a:solidFill>
              </a:rPr>
              <a:t>результативны так как все </a:t>
            </a:r>
            <a:r>
              <a:rPr lang="ru-RU" sz="3200" dirty="0">
                <a:solidFill>
                  <a:schemeClr val="bg1"/>
                </a:solidFill>
              </a:rPr>
              <a:t>виды деятельности в процессе занятий взаимосвязаны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Количество интегрированных занятий определяет каждый учитель – логопед сам.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03" y="345989"/>
            <a:ext cx="102808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Интегрированные занятия не имеют четкой структуры, но имеют отличительные особенности: необходима предельная четкость, компактность, большая информативность учебного материала; логическая взаимообусловленность, взаимосвязь интегрированных предметов; свободное размещение наглядного материала, смена динамических поз и привлечение к проведению занятий узких специалистов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3473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119" y="510746"/>
            <a:ext cx="92016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Занятия интегрированного характера вызывают интерес, способствуют снятию перенапряжения, перегрузки и утомляемости за счет переключения их на разнообразные виды деятельности. Такие занятия способствуют более тесному контакту всех специалистов и сотрудничеству с родителями, в результате образуется взросло-детское сообщество.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8210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514" y="288324"/>
            <a:ext cx="1067623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Работая по данной теме, мы уже можем сделать некоторые выводы: занятия интегрированного характера способствуют формированию целостной картины мира, так как предмет или явление рассматривается с нескольких сторон (теоретической, практической, прикладной); у детей формируется познавательный интерес и занятия дают высокую результативность; переход от одного вида деятельности на другой позволяет вовлечь каждого ребенка в активный процесс; интегрированные занятия объединяют общими впечатлениями и переживаниями, способствуют формированию коллективных взаимоотношений; совершенствованию грамматического строя речи, монологической и диалогической формы речи.</a:t>
            </a:r>
          </a:p>
        </p:txBody>
      </p:sp>
    </p:spTree>
    <p:extLst>
      <p:ext uri="{BB962C8B-B14F-4D97-AF65-F5344CB8AC3E}">
        <p14:creationId xmlns:p14="http://schemas.microsoft.com/office/powerpoint/2010/main" val="6067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1577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Литература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941" y="1301578"/>
            <a:ext cx="10791567" cy="469282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i="1" dirty="0" err="1" smtClean="0">
                <a:solidFill>
                  <a:schemeClr val="bg1"/>
                </a:solidFill>
              </a:rPr>
              <a:t>Атемаскина</a:t>
            </a:r>
            <a:r>
              <a:rPr lang="ru-RU" i="1" dirty="0" smtClean="0">
                <a:solidFill>
                  <a:schemeClr val="bg1"/>
                </a:solidFill>
              </a:rPr>
              <a:t> Ю.В., </a:t>
            </a:r>
            <a:r>
              <a:rPr lang="ru-RU" i="1" dirty="0" err="1" smtClean="0">
                <a:solidFill>
                  <a:schemeClr val="bg1"/>
                </a:solidFill>
              </a:rPr>
              <a:t>Богославец</a:t>
            </a:r>
            <a:r>
              <a:rPr lang="ru-RU" i="1" dirty="0" smtClean="0">
                <a:solidFill>
                  <a:schemeClr val="bg1"/>
                </a:solidFill>
              </a:rPr>
              <a:t> Л.Г. Современные педагогические технологии в ДОУ// учебно-методическое пособие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i="1" dirty="0" smtClean="0">
                <a:solidFill>
                  <a:schemeClr val="bg1"/>
                </a:solidFill>
              </a:rPr>
              <a:t>– СПб.</a:t>
            </a:r>
            <a:r>
              <a:rPr lang="ru-RU" i="1" dirty="0" smtClean="0">
                <a:solidFill>
                  <a:schemeClr val="bg1"/>
                </a:solidFill>
              </a:rPr>
              <a:t>: ООО «Издательство «Детство-Пресс», 2011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Белая </a:t>
            </a:r>
            <a:r>
              <a:rPr lang="ru-RU" i="1" dirty="0" smtClean="0">
                <a:solidFill>
                  <a:schemeClr val="bg1"/>
                </a:solidFill>
              </a:rPr>
              <a:t>К.Ю. </a:t>
            </a:r>
            <a:r>
              <a:rPr lang="ru-RU" dirty="0" smtClean="0">
                <a:solidFill>
                  <a:schemeClr val="bg1"/>
                </a:solidFill>
              </a:rPr>
              <a:t>Интеграция – как основной инструмент создания новой модели ДОУ// Управление ДОУ. 2003.№</a:t>
            </a:r>
            <a:r>
              <a:rPr lang="ru-RU" dirty="0" smtClean="0">
                <a:solidFill>
                  <a:schemeClr val="bg1"/>
                </a:solidFill>
              </a:rPr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err="1" smtClean="0">
                <a:solidFill>
                  <a:schemeClr val="bg1"/>
                </a:solidFill>
              </a:rPr>
              <a:t>Грошенкова</a:t>
            </a:r>
            <a:r>
              <a:rPr lang="ru-RU" i="1" dirty="0" smtClean="0">
                <a:solidFill>
                  <a:schemeClr val="bg1"/>
                </a:solidFill>
              </a:rPr>
              <a:t> В.А., Шилова Т.С.</a:t>
            </a:r>
            <a:r>
              <a:rPr lang="ru-RU" dirty="0" smtClean="0">
                <a:solidFill>
                  <a:schemeClr val="bg1"/>
                </a:solidFill>
              </a:rPr>
              <a:t> Интегрированные занятия по развитию речи и </a:t>
            </a:r>
            <a:r>
              <a:rPr lang="ru-RU" dirty="0" err="1" smtClean="0">
                <a:solidFill>
                  <a:schemeClr val="bg1"/>
                </a:solidFill>
              </a:rPr>
              <a:t>изодеятельности</a:t>
            </a:r>
            <a:r>
              <a:rPr lang="ru-RU" dirty="0" smtClean="0">
                <a:solidFill>
                  <a:schemeClr val="bg1"/>
                </a:solidFill>
              </a:rPr>
              <a:t>// творческий центр СФЕРА М. 2012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Майер А.А. </a:t>
            </a:r>
            <a:r>
              <a:rPr lang="ru-RU" dirty="0" smtClean="0">
                <a:solidFill>
                  <a:schemeClr val="bg1"/>
                </a:solidFill>
              </a:rPr>
              <a:t>Интеграция</a:t>
            </a:r>
            <a:r>
              <a:rPr lang="ru-RU" i="1" dirty="0" smtClean="0">
                <a:solidFill>
                  <a:schemeClr val="bg1"/>
                </a:solidFill>
              </a:rPr>
              <a:t> и координация специалистов ДОУ в рамках единого пространства развития ребенка// Управление ДОУ. 2004.№6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Сажина С.Д.</a:t>
            </a:r>
            <a:r>
              <a:rPr lang="ru-RU" dirty="0" smtClean="0">
                <a:solidFill>
                  <a:schemeClr val="bg1"/>
                </a:solidFill>
              </a:rPr>
              <a:t> Технология интегрированного занятия в ДОУ//Творческий </a:t>
            </a:r>
            <a:r>
              <a:rPr lang="ru-RU" dirty="0">
                <a:solidFill>
                  <a:schemeClr val="bg1"/>
                </a:solidFill>
              </a:rPr>
              <a:t>Ц</a:t>
            </a:r>
            <a:r>
              <a:rPr lang="ru-RU" dirty="0" smtClean="0">
                <a:solidFill>
                  <a:schemeClr val="bg1"/>
                </a:solidFill>
              </a:rPr>
              <a:t>ентр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сфера М. </a:t>
            </a:r>
            <a:r>
              <a:rPr lang="ru-RU" dirty="0" smtClean="0">
                <a:solidFill>
                  <a:schemeClr val="bg1"/>
                </a:solidFill>
              </a:rPr>
              <a:t>2008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Хабарова Т.В. Педагогические технологии в дошкольном образовании. –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СПб.: </a:t>
            </a:r>
            <a:r>
              <a:rPr lang="ru-RU" i="1" dirty="0">
                <a:solidFill>
                  <a:schemeClr val="bg1"/>
                </a:solidFill>
              </a:rPr>
              <a:t>ООО «Издательство «Детство-Пресс», </a:t>
            </a:r>
            <a:r>
              <a:rPr lang="ru-RU" i="1" dirty="0" smtClean="0">
                <a:solidFill>
                  <a:schemeClr val="bg1"/>
                </a:solidFill>
              </a:rPr>
              <a:t>2012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66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88324" y="1052513"/>
            <a:ext cx="10791568" cy="43434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Мир</a:t>
            </a:r>
            <a:r>
              <a:rPr lang="ru-RU" dirty="0">
                <a:solidFill>
                  <a:schemeClr val="bg1"/>
                </a:solidFill>
              </a:rPr>
              <a:t>, окружающий ребенка, познается ими в своем многообразии и единстве. И чтобы не было разрыва в получении ребенком информации о каком-либо разделе программы нужны интегрированные занятия.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5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508" y="667265"/>
            <a:ext cx="1084099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>
                <a:solidFill>
                  <a:schemeClr val="bg1"/>
                </a:solidFill>
              </a:rPr>
              <a:t>«интеграция» - (лат. - восстановление, восполнение) </a:t>
            </a:r>
            <a:endParaRPr lang="ru-RU" sz="4000" i="1" dirty="0" smtClean="0">
              <a:solidFill>
                <a:schemeClr val="bg1"/>
              </a:solidFill>
            </a:endParaRPr>
          </a:p>
          <a:p>
            <a:r>
              <a:rPr lang="ru-RU" sz="4000" i="1" dirty="0" smtClean="0">
                <a:solidFill>
                  <a:schemeClr val="bg1"/>
                </a:solidFill>
              </a:rPr>
              <a:t>1- </a:t>
            </a:r>
            <a:r>
              <a:rPr lang="ru-RU" sz="4000" i="1" dirty="0">
                <a:solidFill>
                  <a:schemeClr val="bg1"/>
                </a:solidFill>
              </a:rPr>
              <a:t>объединение в целое каких - либо однородных частей; </a:t>
            </a:r>
            <a:endParaRPr lang="ru-RU" sz="4000" i="1" dirty="0" smtClean="0">
              <a:solidFill>
                <a:schemeClr val="bg1"/>
              </a:solidFill>
            </a:endParaRPr>
          </a:p>
          <a:p>
            <a:r>
              <a:rPr lang="ru-RU" sz="4000" i="1" dirty="0" smtClean="0">
                <a:solidFill>
                  <a:schemeClr val="bg1"/>
                </a:solidFill>
              </a:rPr>
              <a:t>2-  </a:t>
            </a:r>
            <a:r>
              <a:rPr lang="ru-RU" sz="4000" i="1" dirty="0">
                <a:solidFill>
                  <a:schemeClr val="bg1"/>
                </a:solidFill>
              </a:rPr>
              <a:t>процесс взаимного приспособления и объединения.</a:t>
            </a:r>
            <a:endParaRPr lang="ru-RU" sz="40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0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71" y="535459"/>
            <a:ext cx="108080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Интегрированные занятия – это обобщение полученных знаний по определенной теме, которое проводится несколькими специалистами в рамках одного занятия. Данные занятия хороши тем, что значительно расширяются педагогические возможности: форма проведения нестандартная, используются различные виды работ, поддерживается внимание воспитанников, повышается познавательный интерес, что говорит об эффективности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40560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930" y="593125"/>
            <a:ext cx="88803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Интегрированные занятия позволяют гибко сочетать традиционные и нетрадиционные методы. Включение детей с </a:t>
            </a:r>
            <a:r>
              <a:rPr lang="ru-RU" sz="3200" dirty="0" smtClean="0">
                <a:solidFill>
                  <a:schemeClr val="bg1"/>
                </a:solidFill>
              </a:rPr>
              <a:t>нарушениями речи </a:t>
            </a:r>
            <a:r>
              <a:rPr lang="ru-RU" sz="3200" dirty="0">
                <a:solidFill>
                  <a:schemeClr val="bg1"/>
                </a:solidFill>
              </a:rPr>
              <a:t>в разные виды деятельности на </a:t>
            </a:r>
            <a:r>
              <a:rPr lang="ru-RU" sz="3200" dirty="0" smtClean="0">
                <a:solidFill>
                  <a:schemeClr val="bg1"/>
                </a:solidFill>
              </a:rPr>
              <a:t>занятии </a:t>
            </a:r>
            <a:r>
              <a:rPr lang="ru-RU" sz="3200" dirty="0">
                <a:solidFill>
                  <a:schemeClr val="bg1"/>
                </a:solidFill>
              </a:rPr>
              <a:t>позволяет повысить эффективность в работе и стабильность полученных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11063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57" y="502508"/>
            <a:ext cx="109233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В логопедической группе детского сада интегрированные занятия планируются по тематике, связанной с прохождением лексических тем, рекомендованных программой по коррекции речи. В рамках интегрированного подхода то или иное явление, событие дети рассматривают с разных сторон, выделяя и изучая разные аспекты: социальные, в том числе нравственно-этические; эмоционально-чувственные, включая музыкальные, художественно-эстетические; логико-математические; естественно-научные.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84" y="617838"/>
            <a:ext cx="11277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Цель интегрированных занятий – систематизировать, углублять, обобщать личный опыт ребенка с тем, чтобы он освоил новые способы действий, мог использовать свои знания, умения и навыки в практической деятельности, то есть мог поступать компетентно, решая те или иные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5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8877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</a:t>
            </a:r>
            <a:r>
              <a:rPr lang="ru-RU" b="1" dirty="0" smtClean="0">
                <a:solidFill>
                  <a:srgbClr val="C00000"/>
                </a:solidFill>
              </a:rPr>
              <a:t>занятия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727" y="1474573"/>
            <a:ext cx="10710927" cy="451982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 этап - подготовительный:</a:t>
            </a:r>
            <a:r>
              <a:rPr lang="ru-RU" sz="2800" dirty="0">
                <a:solidFill>
                  <a:schemeClr val="bg1"/>
                </a:solidFill>
              </a:rPr>
              <a:t>  планирование, организация творческой группы, конструирование структуры занятия, репетиции.</a:t>
            </a:r>
          </a:p>
          <a:p>
            <a:r>
              <a:rPr lang="ru-RU" sz="2800" b="1" u="sng" dirty="0">
                <a:solidFill>
                  <a:schemeClr val="bg1"/>
                </a:solidFill>
              </a:rPr>
              <a:t>Организация творческой группы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При формировании команды педагогов необходимо  учесть факторы взаимной совместимости и слаженности, доброжелательности и партнёрства - это залог успеха.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1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2996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Методика интегрированного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41622"/>
            <a:ext cx="11079420" cy="4552778"/>
          </a:xfrm>
        </p:spPr>
        <p:txBody>
          <a:bodyPr>
            <a:normAutofit/>
          </a:bodyPr>
          <a:lstStyle/>
          <a:p>
            <a:r>
              <a:rPr lang="ru-RU" sz="2400" b="1" u="sng" dirty="0">
                <a:solidFill>
                  <a:schemeClr val="bg1"/>
                </a:solidFill>
              </a:rPr>
              <a:t>Планирование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В процессе календарно-тематического планирования с </a:t>
            </a:r>
            <a:r>
              <a:rPr lang="ru-RU" sz="2400">
                <a:solidFill>
                  <a:schemeClr val="bg1"/>
                </a:solidFill>
              </a:rPr>
              <a:t>педагогами-партнёрами </a:t>
            </a:r>
            <a:r>
              <a:rPr lang="ru-RU" sz="2400" smtClean="0">
                <a:solidFill>
                  <a:schemeClr val="bg1"/>
                </a:solidFill>
              </a:rPr>
              <a:t>следует </a:t>
            </a:r>
            <a:r>
              <a:rPr lang="ru-RU" sz="2400" dirty="0">
                <a:solidFill>
                  <a:schemeClr val="bg1"/>
                </a:solidFill>
              </a:rPr>
              <a:t>определить близкие темы отдельных, учебных предметов,  количество интегрированных занятий, тематику занятий, а также ответить на вопрос: на основе каких знаний будет осуществляться интеграция? (Какой предмет, тема станет ядром интеграции?)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Для этого надо проанализировать программы по предметам. 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0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</TotalTime>
  <Words>925</Words>
  <Application>Microsoft Office PowerPoint</Application>
  <PresentationFormat>Широкоэкранный</PresentationFormat>
  <Paragraphs>59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Book Antiqua</vt:lpstr>
      <vt:lpstr>Century Gothic</vt:lpstr>
      <vt:lpstr>Wingdings</vt:lpstr>
      <vt:lpstr>Wingdings 3</vt:lpstr>
      <vt:lpstr>Сектор</vt:lpstr>
      <vt:lpstr>Интегрированное занятие как средство развития ребенка</vt:lpstr>
      <vt:lpstr> Мир, окружающий ребенка, познается ими в своем многообразии и единстве. И чтобы не было разрыва в получении ребенком информации о каком-либо разделе программы нужны интегрированные занятия.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интегрированного занятия</vt:lpstr>
      <vt:lpstr>Методика интегрированного занятия</vt:lpstr>
      <vt:lpstr>Методика интегрированного занятия</vt:lpstr>
      <vt:lpstr>Методика интегрированного занятия</vt:lpstr>
      <vt:lpstr>Методика интегрированного занятия</vt:lpstr>
      <vt:lpstr>Методика интегрированного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Company>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как средство развития ребенка</dc:title>
  <dc:creator>AMD</dc:creator>
  <cp:lastModifiedBy>AMD</cp:lastModifiedBy>
  <cp:revision>18</cp:revision>
  <dcterms:created xsi:type="dcterms:W3CDTF">2013-10-28T09:52:46Z</dcterms:created>
  <dcterms:modified xsi:type="dcterms:W3CDTF">2013-10-29T12:21:12Z</dcterms:modified>
</cp:coreProperties>
</file>