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5" r:id="rId5"/>
    <p:sldId id="286" r:id="rId6"/>
    <p:sldId id="260" r:id="rId7"/>
    <p:sldId id="269" r:id="rId8"/>
    <p:sldId id="273" r:id="rId9"/>
    <p:sldId id="282" r:id="rId10"/>
    <p:sldId id="271" r:id="rId11"/>
    <p:sldId id="276" r:id="rId12"/>
    <p:sldId id="270" r:id="rId13"/>
    <p:sldId id="274" r:id="rId14"/>
    <p:sldId id="287" r:id="rId15"/>
    <p:sldId id="289" r:id="rId16"/>
    <p:sldId id="288" r:id="rId17"/>
    <p:sldId id="284" r:id="rId18"/>
    <p:sldId id="285" r:id="rId19"/>
    <p:sldId id="268" r:id="rId20"/>
    <p:sldId id="280" r:id="rId21"/>
    <p:sldId id="29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>
      <p:cViewPr varScale="1">
        <p:scale>
          <a:sx n="50" d="100"/>
          <a:sy n="50" d="100"/>
        </p:scale>
        <p:origin x="-12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Уровни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знаний учащихся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Уровни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знаний учащихся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Уровень</a:t>
            </a:r>
            <a:r>
              <a:rPr lang="ru-RU" baseline="0" dirty="0"/>
              <a:t> </a:t>
            </a:r>
            <a:r>
              <a:rPr lang="ru-RU" baseline="0" dirty="0" smtClean="0"/>
              <a:t>заинтересованности</a:t>
            </a:r>
            <a:endParaRPr lang="ru-RU" baseline="0" dirty="0"/>
          </a:p>
          <a:p>
            <a:pPr>
              <a:defRPr/>
            </a:pPr>
            <a:r>
              <a:rPr lang="ru-RU" baseline="0" dirty="0"/>
              <a:t> родителей и </a:t>
            </a:r>
            <a:r>
              <a:rPr lang="ru-RU" baseline="0" dirty="0" smtClean="0"/>
              <a:t>старших школьников</a:t>
            </a:r>
            <a:endParaRPr lang="ru-RU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9317696275174084"/>
          <c:y val="0.17956984664539277"/>
          <c:w val="0.69165467368666134"/>
          <c:h val="0.729047586666615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0.18000000000000024</c:v>
                </c:pt>
                <c:pt idx="1">
                  <c:v>0.36000000000000032</c:v>
                </c:pt>
                <c:pt idx="2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Учащиеся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0.23</c:v>
                </c:pt>
                <c:pt idx="1">
                  <c:v>0.38000000000000161</c:v>
                </c:pt>
                <c:pt idx="2">
                  <c:v>0.65000000000000335</c:v>
                </c:pt>
              </c:numCache>
            </c:numRef>
          </c:val>
        </c:ser>
        <c:dLbls>
          <c:showVal val="1"/>
        </c:dLbls>
        <c:shape val="cone"/>
        <c:axId val="79570816"/>
        <c:axId val="79572352"/>
        <c:axId val="0"/>
      </c:bar3DChart>
      <c:catAx>
        <c:axId val="7957081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572352"/>
        <c:crosses val="autoZero"/>
        <c:auto val="1"/>
        <c:lblAlgn val="ctr"/>
        <c:lblOffset val="100"/>
      </c:catAx>
      <c:valAx>
        <c:axId val="79572352"/>
        <c:scaling>
          <c:orientation val="minMax"/>
        </c:scaling>
        <c:axPos val="l"/>
        <c:majorGridlines/>
        <c:numFmt formatCode="0%" sourceLinked="1"/>
        <c:tickLblPos val="nextTo"/>
        <c:crossAx val="7957081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Мониторинг</a:t>
            </a:r>
            <a:r>
              <a:rPr lang="ru-RU" baseline="0"/>
              <a:t> развития логического мышления у дошкольников</a:t>
            </a:r>
            <a:endParaRPr lang="ru-RU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9.1025503425253701E-2"/>
          <c:y val="0.31214440627177242"/>
          <c:w val="0.70219472499898261"/>
          <c:h val="0.6148651009804286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14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7</a:t>
                    </a:r>
                    <a:r>
                      <a:rPr lang="en-US"/>
                      <a:t>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4.62962962962955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</c:v>
                </c:pt>
                <c:pt idx="1">
                  <c:v>76</c:v>
                </c:pt>
                <c:pt idx="2">
                  <c:v>75</c:v>
                </c:pt>
                <c:pt idx="3">
                  <c:v>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shape val="cylinder"/>
        <c:axId val="78224000"/>
        <c:axId val="79831424"/>
        <c:axId val="0"/>
      </c:bar3DChart>
      <c:catAx>
        <c:axId val="7822400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831424"/>
        <c:crosses val="autoZero"/>
        <c:auto val="1"/>
        <c:lblAlgn val="ctr"/>
        <c:lblOffset val="100"/>
      </c:catAx>
      <c:valAx>
        <c:axId val="79831424"/>
        <c:scaling>
          <c:orientation val="minMax"/>
        </c:scaling>
        <c:axPos val="l"/>
        <c:majorGridlines/>
        <c:numFmt formatCode="General" sourceLinked="1"/>
        <c:tickLblPos val="nextTo"/>
        <c:crossAx val="7822400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0.75702</cdr:y>
    </cdr:from>
    <cdr:to>
      <cdr:x>0.50869</cdr:x>
      <cdr:y>0.95703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15630"/>
          <a:ext cx="388835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0.05715</cdr:y>
    </cdr:from>
    <cdr:to>
      <cdr:x>0.4616</cdr:x>
      <cdr:y>0.92862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11560" y="288032"/>
          <a:ext cx="3528392" cy="4392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Анализ работы показал</a:t>
          </a:r>
        </a:p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 что родители и старшие</a:t>
          </a:r>
        </a:p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 школьники стали  понимать</a:t>
          </a:r>
        </a:p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 значение развития логического</a:t>
          </a:r>
        </a:p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 мышления у детей, его связь с </a:t>
          </a:r>
        </a:p>
        <a:p xmlns:a="http://schemas.openxmlformats.org/drawingml/2006/main">
          <a:r>
            <a:rPr lang="ru-RU" sz="2400" dirty="0">
              <a:solidFill>
                <a:schemeClr val="bg1"/>
              </a:solidFill>
            </a:rPr>
            <a:t>р</a:t>
          </a:r>
          <a:r>
            <a:rPr lang="ru-RU" sz="2400" dirty="0" smtClean="0">
              <a:solidFill>
                <a:schemeClr val="bg1"/>
              </a:solidFill>
            </a:rPr>
            <a:t>азвитием интеллектуальных </a:t>
          </a:r>
        </a:p>
        <a:p xmlns:a="http://schemas.openxmlformats.org/drawingml/2006/main">
          <a:r>
            <a:rPr lang="ru-RU" sz="2400" dirty="0">
              <a:solidFill>
                <a:schemeClr val="bg1"/>
              </a:solidFill>
            </a:rPr>
            <a:t>с</a:t>
          </a:r>
          <a:r>
            <a:rPr lang="ru-RU" sz="2400" dirty="0" smtClean="0">
              <a:solidFill>
                <a:schemeClr val="bg1"/>
              </a:solidFill>
            </a:rPr>
            <a:t>пособностей и речи.  </a:t>
          </a:r>
        </a:p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Уровень заинтересованности </a:t>
          </a:r>
        </a:p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 в использовании игр на основе </a:t>
          </a:r>
        </a:p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логических блоков </a:t>
          </a:r>
          <a:r>
            <a:rPr lang="ru-RU" sz="2400" dirty="0" err="1" smtClean="0">
              <a:solidFill>
                <a:schemeClr val="bg1"/>
              </a:solidFill>
            </a:rPr>
            <a:t>Дьенеша</a:t>
          </a:r>
          <a:r>
            <a:rPr lang="ru-RU" sz="2400" dirty="0" smtClean="0">
              <a:solidFill>
                <a:schemeClr val="bg1"/>
              </a:solidFill>
            </a:rPr>
            <a:t>  </a:t>
          </a:r>
        </a:p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несомненно вырос.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6BFD-BAD2-46F2-ADAB-1E67748E21C5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F3DF-A6C3-410B-AB15-C332CDCF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F3DF-A6C3-410B-AB15-C332CDCFB9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-252536" y="4797152"/>
            <a:ext cx="3312368" cy="1008112"/>
          </a:xfrm>
        </p:spPr>
        <p:txBody>
          <a:bodyPr/>
          <a:lstStyle/>
          <a:p>
            <a:r>
              <a:rPr lang="ru-RU" sz="2800" dirty="0" smtClean="0"/>
              <a:t>Опыт работы воспитателя</a:t>
            </a:r>
            <a:br>
              <a:rPr lang="ru-RU" sz="2800" dirty="0" smtClean="0"/>
            </a:br>
            <a:r>
              <a:rPr lang="ru-RU" sz="2800" dirty="0" smtClean="0"/>
              <a:t> МАДОУ ЦРР д/с №70 «Чайка» </a:t>
            </a:r>
            <a:br>
              <a:rPr lang="ru-RU" sz="2800" dirty="0" smtClean="0"/>
            </a:br>
            <a:r>
              <a:rPr lang="ru-RU" sz="2800" dirty="0" err="1" smtClean="0"/>
              <a:t>Богачковой</a:t>
            </a:r>
            <a:r>
              <a:rPr lang="ru-RU" sz="2800" dirty="0" smtClean="0"/>
              <a:t>  Е.А.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560840" cy="1656183"/>
          </a:xfrm>
        </p:spPr>
        <p:txBody>
          <a:bodyPr/>
          <a:lstStyle/>
          <a:p>
            <a:r>
              <a:rPr lang="ru-RU" sz="4400" dirty="0" smtClean="0"/>
              <a:t>Система работы по развитию логического мышления дошкольников с использованием логических блоков </a:t>
            </a:r>
            <a:r>
              <a:rPr lang="ru-RU" sz="4400" dirty="0" err="1" smtClean="0"/>
              <a:t>Дьенеша</a:t>
            </a:r>
            <a:r>
              <a:rPr lang="ru-RU" sz="4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59216" cy="70609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Прежде чем приступить к играм и упражнениям, я предоставила детям возможность самостоятельно познакомиться с логическими блоками. 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7" name="Содержимое 6" descr="IMG_10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31640" y="1484784"/>
            <a:ext cx="6624736" cy="497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Они использовали их по своему усмотрению в разных видах деятельности.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8" name="Рисунок 7" descr="IMG_11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1268760"/>
            <a:ext cx="6720747" cy="504056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59216" cy="706090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 самостоятельного знакомства с блоками можно перейти к играм и упражнениям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686800" cy="7704856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8" name="Рисунок 7" descr="IMG_10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96752"/>
            <a:ext cx="4464496" cy="3348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764704"/>
            <a:ext cx="3707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«Угощение для медвежат»: «печенье» в правой и левой лапке отличается по заранее обговоренным воспитателем свойствам</a:t>
            </a:r>
          </a:p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«Магазин игрушек»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58112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Несомненный плюс блоков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Дьенеша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в том, что игры на их основе может создать сам воспитатель, меняя лишь сюжет и  задачи в зависимости от возраста и индивидуальных особенностей ребенка.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 descr="IMG_11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356992"/>
            <a:ext cx="4757721" cy="3228621"/>
          </a:xfrm>
          <a:prstGeom prst="rect">
            <a:avLst/>
          </a:prstGeom>
        </p:spPr>
      </p:pic>
      <p:sp>
        <p:nvSpPr>
          <p:cNvPr id="12" name="Стрелка влево 11"/>
          <p:cNvSpPr/>
          <p:nvPr/>
        </p:nvSpPr>
        <p:spPr>
          <a:xfrm>
            <a:off x="4067944" y="1916832"/>
            <a:ext cx="97840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flipV="1">
            <a:off x="7812360" y="3068960"/>
            <a:ext cx="899592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59216" cy="70609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Некоторые пособия вполне возможно изготовить самостоятельно.</a:t>
            </a:r>
            <a:b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5842992" cy="316835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IMG_10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980728"/>
            <a:ext cx="4499992" cy="3079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9544" y="105273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Универсальные карточки с символами, обозначающими свойства геометрических фигур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3707904" y="1484784"/>
            <a:ext cx="1224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4941168"/>
            <a:ext cx="266429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Карточки для игры  «Автотрасса»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411760" y="5157192"/>
            <a:ext cx="1338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G_11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3928" y="3356992"/>
            <a:ext cx="4901342" cy="321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dirty="0" smtClean="0"/>
              <a:t>Формы  работы с родителями:</a:t>
            </a:r>
            <a:endParaRPr lang="ru-RU" sz="3600" dirty="0"/>
          </a:p>
        </p:txBody>
      </p:sp>
      <p:pic>
        <p:nvPicPr>
          <p:cNvPr id="4" name="Содержимое 3" descr="родители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75856" y="2276872"/>
            <a:ext cx="2334989" cy="2334989"/>
          </a:xfrm>
        </p:spPr>
      </p:pic>
      <p:sp>
        <p:nvSpPr>
          <p:cNvPr id="6" name="Стрелка влево 5"/>
          <p:cNvSpPr/>
          <p:nvPr/>
        </p:nvSpPr>
        <p:spPr>
          <a:xfrm rot="1655546" flipH="1">
            <a:off x="63739" y="1400359"/>
            <a:ext cx="3529798" cy="1437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 rot="19911368">
            <a:off x="5272914" y="1437920"/>
            <a:ext cx="3759346" cy="13634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 ,родительские собрания, мастер-классы 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989827">
            <a:off x="5122868" y="4702128"/>
            <a:ext cx="3694568" cy="1386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буклеты, памятки, </a:t>
            </a:r>
            <a:r>
              <a:rPr lang="ru-RU" dirty="0" err="1" smtClean="0"/>
              <a:t>бюллетни</a:t>
            </a:r>
            <a:r>
              <a:rPr lang="ru-RU" dirty="0" smtClean="0"/>
              <a:t>, статьи на сайте ДОУ </a:t>
            </a:r>
            <a:r>
              <a:rPr lang="ru-RU" dirty="0" err="1" smtClean="0"/>
              <a:t>ит</a:t>
            </a:r>
            <a:r>
              <a:rPr lang="en-US" dirty="0" smtClean="0"/>
              <a:t>nsportal.ru</a:t>
            </a:r>
            <a:r>
              <a:rPr lang="ru-RU" dirty="0" smtClean="0"/>
              <a:t> 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611474">
            <a:off x="71943" y="4568317"/>
            <a:ext cx="3745830" cy="13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совместные познавательные игры  детей и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mtClean="0"/>
              <a:t>Бюллетени </a:t>
            </a:r>
            <a:r>
              <a:rPr lang="ru-RU" dirty="0" smtClean="0"/>
              <a:t>для родителей</a:t>
            </a:r>
            <a:endParaRPr lang="ru-RU" dirty="0"/>
          </a:p>
        </p:txBody>
      </p:sp>
      <p:pic>
        <p:nvPicPr>
          <p:cNvPr id="5" name="Рисунок 4" descr="бюллетень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124744"/>
            <a:ext cx="7308304" cy="5166646"/>
          </a:xfrm>
          <a:prstGeom prst="rect">
            <a:avLst/>
          </a:prstGeom>
        </p:spPr>
      </p:pic>
      <p:pic>
        <p:nvPicPr>
          <p:cNvPr id="7" name="Рисунок 6" descr="бюллетень 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052736"/>
            <a:ext cx="7524328" cy="5319365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ru-RU" sz="2000" dirty="0" smtClean="0"/>
              <a:t>Формы  работы со старшими школьниками по  экспериментальной площадке «Разработка педагогической технологии социально-личностного взаимодействия и воспитания детей дошкольного и старшего школьного возраста  «Сегодня подростки- завтра родители»</a:t>
            </a:r>
            <a:endParaRPr lang="ru-RU" sz="2000" dirty="0"/>
          </a:p>
        </p:txBody>
      </p:sp>
      <p:pic>
        <p:nvPicPr>
          <p:cNvPr id="4" name="Содержимое 3" descr="школьники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03848" y="3356992"/>
            <a:ext cx="2334989" cy="2334989"/>
          </a:xfrm>
        </p:spPr>
      </p:pic>
      <p:sp>
        <p:nvSpPr>
          <p:cNvPr id="6" name="Блок-схема: память с посл. доступом 5"/>
          <p:cNvSpPr/>
          <p:nvPr/>
        </p:nvSpPr>
        <p:spPr>
          <a:xfrm rot="20084161" flipH="1">
            <a:off x="5159011" y="2015688"/>
            <a:ext cx="2870442" cy="17069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 rot="1614031">
            <a:off x="969832" y="1800913"/>
            <a:ext cx="2735319" cy="160128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 rot="19605211">
            <a:off x="244570" y="4410022"/>
            <a:ext cx="3074748" cy="181017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Творческая работа «Придумай познавательную сказку с использованием блоков </a:t>
            </a:r>
            <a:r>
              <a:rPr lang="ru-RU" dirty="0" err="1" smtClean="0"/>
              <a:t>Дьенеша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 rot="2373213" flipH="1">
            <a:off x="6026195" y="4661379"/>
            <a:ext cx="2887745" cy="176087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Работа учащихся с детьми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dirty="0" smtClean="0"/>
              <a:t>Работа по экспериментальной площадке: мастер-класс </a:t>
            </a:r>
            <a:endParaRPr lang="ru-RU" sz="3200" dirty="0"/>
          </a:p>
        </p:txBody>
      </p:sp>
      <p:pic>
        <p:nvPicPr>
          <p:cNvPr id="4" name="Содержимое 3" descr="IMG_20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124744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dirty="0" smtClean="0"/>
              <a:t>Работа по экспериментальной площадке: взаимодействие с детьми </a:t>
            </a:r>
            <a:endParaRPr lang="ru-RU" sz="3200" dirty="0"/>
          </a:p>
        </p:txBody>
      </p:sp>
      <p:pic>
        <p:nvPicPr>
          <p:cNvPr id="6" name="Содержимое 5" descr="IMG_21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1268760"/>
            <a:ext cx="7008778" cy="52565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sz="3600" dirty="0" smtClean="0"/>
              <a:t>Результативность опыта</a:t>
            </a:r>
            <a:endParaRPr lang="ru-RU" sz="36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07586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669160" y="1340768"/>
          <a:ext cx="42953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dirty="0" smtClean="0"/>
              <a:t>Цель опыта: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4525963"/>
          </a:xfrm>
        </p:spPr>
        <p:txBody>
          <a:bodyPr/>
          <a:lstStyle/>
          <a:p>
            <a:pPr algn="ctr"/>
            <a:r>
              <a:rPr lang="ru-RU" sz="2400" dirty="0" smtClean="0"/>
              <a:t>Создание условий для развития элементарных приемов логического мышления как способов познавательной деятельности у дошкольников  через использование логических фигур и блоков </a:t>
            </a:r>
            <a:r>
              <a:rPr lang="ru-RU" sz="2400" dirty="0" err="1" smtClean="0"/>
              <a:t>Дьенеша</a:t>
            </a:r>
            <a:endParaRPr lang="ru-RU" sz="2400" dirty="0" smtClean="0"/>
          </a:p>
          <a:p>
            <a:pPr algn="ctr">
              <a:buNone/>
            </a:pPr>
            <a:endParaRPr lang="ru-RU" sz="2000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_________________4e5c1c1856db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11760" y="3140968"/>
            <a:ext cx="4572000" cy="336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dirty="0" smtClean="0"/>
              <a:t>Результативность опыта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211960" cy="576064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Анализ работы с дошкольниками показал, что у детей сформированы такие первичные понятия, как логические действия, кодировка информации, структура и алгоритмы выполнения действий. Дети умеют  не только думать, следить за координацией движений, но и  использовать более сложные грамматические структуры предложений в речи на основе сравнений и сочетаний однородных предметов,</a:t>
            </a:r>
            <a:r>
              <a:rPr lang="ru-RU" sz="2000" i="1" dirty="0" smtClean="0"/>
              <a:t> </a:t>
            </a:r>
            <a:r>
              <a:rPr lang="ru-RU" sz="2000" dirty="0" smtClean="0"/>
              <a:t>строить высказывания с союзами «и», «или», понимать суть отрицания и частницы «не».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139952" y="1484784"/>
          <a:ext cx="47880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система работы по развитию логического мышления дошкольников с использованием логических блоков </a:t>
            </a:r>
            <a:r>
              <a:rPr lang="ru-RU" dirty="0" err="1" smtClean="0"/>
              <a:t>Дьенеша</a:t>
            </a:r>
            <a:r>
              <a:rPr lang="ru-RU" dirty="0" smtClean="0"/>
              <a:t> способствует  более успешному формированию у детей основных приемов логического мышления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опыта: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-формирование основных приемов логического мышления: сравнение, обобщение, анализ, синтез, классификация, </a:t>
            </a:r>
            <a:r>
              <a:rPr lang="ru-RU" sz="2800" dirty="0" err="1" smtClean="0"/>
              <a:t>сериация</a:t>
            </a:r>
            <a:r>
              <a:rPr lang="ru-RU" sz="2800" dirty="0" smtClean="0"/>
              <a:t>, аналогия, систематизация, абстрагирование </a:t>
            </a:r>
          </a:p>
          <a:p>
            <a:pPr>
              <a:buNone/>
            </a:pPr>
            <a:r>
              <a:rPr lang="ru-RU" sz="2800" dirty="0" smtClean="0"/>
              <a:t>   -развитие у детей умения рассуждать, доказывать; развитие познавательных интересов, творческого воображения</a:t>
            </a:r>
          </a:p>
          <a:p>
            <a:pPr>
              <a:buNone/>
            </a:pPr>
            <a:r>
              <a:rPr lang="ru-RU" sz="2800" dirty="0" smtClean="0"/>
              <a:t>   -воспитание коммуникативных  навыков, стремления к преодолению трудностей, уверенности в себе, желание вовремя придти на помощь сверстникам.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416" y="-171400"/>
            <a:ext cx="808558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/>
              <a:t>Система взаимодействия участников педагогического процесса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15" name="Содержимое 14" descr="дети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851920" y="4509120"/>
            <a:ext cx="2160240" cy="2160240"/>
          </a:xfrm>
        </p:spPr>
      </p:pic>
      <p:pic>
        <p:nvPicPr>
          <p:cNvPr id="18" name="Рисунок 17" descr="родители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3573016"/>
            <a:ext cx="2016224" cy="2016224"/>
          </a:xfrm>
          <a:prstGeom prst="rect">
            <a:avLst/>
          </a:prstGeom>
        </p:spPr>
      </p:pic>
      <p:pic>
        <p:nvPicPr>
          <p:cNvPr id="19" name="Рисунок 18" descr="школьники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39136" y="3573016"/>
            <a:ext cx="2088232" cy="2088232"/>
          </a:xfrm>
          <a:prstGeom prst="rect">
            <a:avLst/>
          </a:prstGeom>
        </p:spPr>
      </p:pic>
      <p:sp>
        <p:nvSpPr>
          <p:cNvPr id="22" name="Молния 21"/>
          <p:cNvSpPr/>
          <p:nvPr/>
        </p:nvSpPr>
        <p:spPr>
          <a:xfrm rot="20902833">
            <a:off x="5876415" y="1844237"/>
            <a:ext cx="945610" cy="232346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олния 22"/>
          <p:cNvSpPr/>
          <p:nvPr/>
        </p:nvSpPr>
        <p:spPr>
          <a:xfrm rot="348209" flipH="1">
            <a:off x="2747665" y="1819865"/>
            <a:ext cx="1053478" cy="242455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олния 23"/>
          <p:cNvSpPr/>
          <p:nvPr/>
        </p:nvSpPr>
        <p:spPr>
          <a:xfrm rot="20116120" flipH="1">
            <a:off x="4358385" y="2194061"/>
            <a:ext cx="1147311" cy="232846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ети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79912" y="980728"/>
            <a:ext cx="2016224" cy="2016224"/>
          </a:xfrm>
          <a:prstGeom prst="rect">
            <a:avLst/>
          </a:prstGeom>
        </p:spPr>
      </p:pic>
      <p:sp>
        <p:nvSpPr>
          <p:cNvPr id="11" name="Выгнутая вниз стрелка 10"/>
          <p:cNvSpPr/>
          <p:nvPr/>
        </p:nvSpPr>
        <p:spPr>
          <a:xfrm rot="20356010" flipH="1">
            <a:off x="5866367" y="5826248"/>
            <a:ext cx="1829963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028798">
            <a:off x="2060410" y="5764120"/>
            <a:ext cx="1894737" cy="83309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sz="3200" dirty="0" smtClean="0"/>
              <a:t>Система  работы с дошкольниками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8" name="Содержимое 7" descr="дети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91880" y="2564904"/>
            <a:ext cx="2304256" cy="2304256"/>
          </a:xfrm>
        </p:spPr>
      </p:pic>
      <p:sp>
        <p:nvSpPr>
          <p:cNvPr id="15" name="Облако 14"/>
          <p:cNvSpPr/>
          <p:nvPr/>
        </p:nvSpPr>
        <p:spPr>
          <a:xfrm>
            <a:off x="4716016" y="620688"/>
            <a:ext cx="3312368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 развития логического мышления</a:t>
            </a:r>
          </a:p>
        </p:txBody>
      </p:sp>
      <p:sp>
        <p:nvSpPr>
          <p:cNvPr id="18" name="Облако 17"/>
          <p:cNvSpPr/>
          <p:nvPr/>
        </p:nvSpPr>
        <p:spPr>
          <a:xfrm>
            <a:off x="1115616" y="4653136"/>
            <a:ext cx="3480008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Использование</a:t>
            </a:r>
          </a:p>
          <a:p>
            <a:pPr algn="ctr"/>
            <a:r>
              <a:rPr lang="ru-RU" dirty="0" smtClean="0"/>
              <a:t>блоков </a:t>
            </a:r>
            <a:r>
              <a:rPr lang="ru-RU" dirty="0" err="1" smtClean="0"/>
              <a:t>Дьнеша</a:t>
            </a:r>
            <a:r>
              <a:rPr lang="ru-RU" dirty="0" smtClean="0"/>
              <a:t> в самостоятельной деятельности </a:t>
            </a:r>
          </a:p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323528" y="2564904"/>
            <a:ext cx="3168352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</a:t>
            </a:r>
          </a:p>
          <a:p>
            <a:pPr algn="ctr"/>
            <a:r>
              <a:rPr lang="ru-RU" dirty="0" smtClean="0"/>
              <a:t>дидактических  игр и упражнений с блоками </a:t>
            </a:r>
            <a:r>
              <a:rPr lang="ru-RU" dirty="0" err="1" smtClean="0"/>
              <a:t>Дьенеша</a:t>
            </a:r>
            <a:endParaRPr lang="ru-RU" dirty="0" smtClean="0"/>
          </a:p>
          <a:p>
            <a:pPr algn="ctr"/>
            <a:r>
              <a:rPr lang="ru-RU" dirty="0" smtClean="0"/>
              <a:t> в НОД и  режимных моментах  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5724128" y="2492896"/>
            <a:ext cx="3240360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перспективного планирования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4860032" y="4653136"/>
            <a:ext cx="3240360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развивающей среды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1115616" y="620688"/>
            <a:ext cx="3168352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с родителями и старшими школьниками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уровня развития мышления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770485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758811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Диагностические методики</a:t>
                      </a:r>
                      <a:endParaRPr lang="ru-RU" dirty="0"/>
                    </a:p>
                  </a:txBody>
                  <a:tcPr/>
                </a:tc>
              </a:tr>
              <a:tr h="1821148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развития логического мышления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Диагностика степени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действий логического мышления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Л. А.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Венгера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2100561"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выделять и абстрагировать свойства,</a:t>
                      </a:r>
                      <a:r>
                        <a:rPr lang="ru-RU" baseline="0" dirty="0" smtClean="0"/>
                        <a:t> сравнивать, классифицировать и обобщать, проводить логические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Дидактические игры Е.А.Носовой</a:t>
                      </a:r>
                    </a:p>
                    <a:p>
                      <a:r>
                        <a:rPr lang="ru-RU" dirty="0" smtClean="0"/>
                        <a:t>3-4</a:t>
                      </a:r>
                      <a:r>
                        <a:rPr lang="ru-RU" baseline="0" dirty="0" smtClean="0"/>
                        <a:t> года   «</a:t>
                      </a:r>
                      <a:r>
                        <a:rPr lang="ru-RU" dirty="0" smtClean="0"/>
                        <a:t>Помоги </a:t>
                      </a:r>
                      <a:r>
                        <a:rPr lang="ru-RU" dirty="0" err="1" smtClean="0"/>
                        <a:t>муравьишкам</a:t>
                      </a:r>
                      <a:r>
                        <a:rPr lang="ru-RU" dirty="0" smtClean="0"/>
                        <a:t>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4-5 лет     «Где чей гараж»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5-6 лет    </a:t>
                      </a:r>
                      <a:r>
                        <a:rPr lang="ru-RU" baseline="0" dirty="0" smtClean="0"/>
                        <a:t> «Загадки без слов»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6-7 лет     «Раздели блоки»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sz="3600" dirty="0" smtClean="0"/>
              <a:t>Предметно-развивающая среда</a:t>
            </a:r>
            <a:endParaRPr lang="ru-RU" sz="36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 flipH="1">
          <a:off x="1" y="1196752"/>
          <a:ext cx="755576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1124744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Логические блоки представляют собой эталоны форм — геометрические фигуры (круг, квадрат, равносторонний треугольник, прямоугольник) и являются прекрасным средством ознакомления маленьких детей с формами предметов и геометрическими фигурами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4549676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Маленьких детей в большей мере привлекают логические блоки, так как они обеспечивают выполнение более разнообразных предметных действий. В процессе  сенсорного обследования блоков дети установят, что они имеют различную форму, цвет, размер, толщину.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Рисунок 10" descr="IMG_10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980728"/>
            <a:ext cx="441649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859216" cy="706090"/>
          </a:xfrm>
        </p:spPr>
        <p:txBody>
          <a:bodyPr/>
          <a:lstStyle/>
          <a:p>
            <a:r>
              <a:rPr lang="ru-RU" sz="3200" dirty="0" smtClean="0"/>
              <a:t>Предметно-развивающая среда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-1899592"/>
            <a:ext cx="8686800" cy="6264696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62068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Большую помощь оказала компания ООО «Корвет», выпустившая красочные альбомы с играми и упражнениями. </a:t>
            </a:r>
            <a:endParaRPr lang="ru-RU" dirty="0"/>
          </a:p>
        </p:txBody>
      </p:sp>
      <p:pic>
        <p:nvPicPr>
          <p:cNvPr id="5" name="Рисунок 4" descr="IMG_10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764704"/>
            <a:ext cx="3672407" cy="2754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3651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Рисунок 9" descr="IMG_1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1844824"/>
            <a:ext cx="3744416" cy="2808312"/>
          </a:xfrm>
          <a:prstGeom prst="rect">
            <a:avLst/>
          </a:prstGeom>
        </p:spPr>
      </p:pic>
      <p:pic>
        <p:nvPicPr>
          <p:cNvPr id="11" name="Рисунок 10" descr="1300599111_3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861048"/>
            <a:ext cx="2286000" cy="1607820"/>
          </a:xfrm>
          <a:prstGeom prst="rect">
            <a:avLst/>
          </a:prstGeom>
        </p:spPr>
      </p:pic>
      <p:pic>
        <p:nvPicPr>
          <p:cNvPr id="12" name="Рисунок 11" descr="1300599195_3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87824" y="4869160"/>
            <a:ext cx="2286000" cy="1729740"/>
          </a:xfrm>
          <a:prstGeom prst="rect">
            <a:avLst/>
          </a:prstGeom>
        </p:spPr>
      </p:pic>
      <p:pic>
        <p:nvPicPr>
          <p:cNvPr id="13" name="Рисунок 12" descr="albom_02_ful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84168" y="4797152"/>
            <a:ext cx="2376264" cy="1734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dirty="0" smtClean="0"/>
              <a:t>Предметно-развивающая среда</a:t>
            </a:r>
            <a:endParaRPr lang="ru-RU" sz="3200" dirty="0"/>
          </a:p>
        </p:txBody>
      </p:sp>
      <p:pic>
        <p:nvPicPr>
          <p:cNvPr id="6" name="Содержимое 5" descr="IMG_10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124744"/>
            <a:ext cx="7624179" cy="51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пыт работы по блока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опыт работы по блокам</Template>
  <TotalTime>1826</TotalTime>
  <Words>659</Words>
  <Application>Microsoft Office PowerPoint</Application>
  <PresentationFormat>Экран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опыт работы по блокам</vt:lpstr>
      <vt:lpstr>Опыт работы воспитателя  МАДОУ ЦРР д/с №70 «Чайка»  Богачковой  Е.А. </vt:lpstr>
      <vt:lpstr>Цель опыта:</vt:lpstr>
      <vt:lpstr>Задачи опыта:</vt:lpstr>
      <vt:lpstr> Система взаимодействия участников педагогического процесса </vt:lpstr>
      <vt:lpstr>Система  работы с дошкольниками:</vt:lpstr>
      <vt:lpstr>Диагностика уровня развития мышления</vt:lpstr>
      <vt:lpstr>Предметно-развивающая среда</vt:lpstr>
      <vt:lpstr>Предметно-развивающая среда</vt:lpstr>
      <vt:lpstr>Предметно-развивающая среда</vt:lpstr>
      <vt:lpstr>Прежде чем приступить к играм и упражнениям, я предоставила детям возможность самостоятельно познакомиться с логическими блоками.  </vt:lpstr>
      <vt:lpstr>Они использовали их по своему усмотрению в разных видах деятельности.  </vt:lpstr>
      <vt:lpstr>После  самостоятельного знакомства с блоками можно перейти к играм и упражнениям. </vt:lpstr>
      <vt:lpstr>Некоторые пособия вполне возможно изготовить самостоятельно. </vt:lpstr>
      <vt:lpstr>Формы  работы с родителями:</vt:lpstr>
      <vt:lpstr>Бюллетени для родителей</vt:lpstr>
      <vt:lpstr>Формы  работы со старшими школьниками по  экспериментальной площадке «Разработка педагогической технологии социально-личностного взаимодействия и воспитания детей дошкольного и старшего школьного возраста  «Сегодня подростки- завтра родители»</vt:lpstr>
      <vt:lpstr>Работа по экспериментальной площадке: мастер-класс </vt:lpstr>
      <vt:lpstr>Работа по экспериментальной площадке: взаимодействие с детьми </vt:lpstr>
      <vt:lpstr>Результативность опыта</vt:lpstr>
      <vt:lpstr>Результативность опыта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развитию логического мышления дошкольников с использованием логических блоков Дьенеша</dc:title>
  <dc:creator>Лена</dc:creator>
  <cp:lastModifiedBy>Лена</cp:lastModifiedBy>
  <cp:revision>173</cp:revision>
  <dcterms:created xsi:type="dcterms:W3CDTF">2012-11-13T19:04:19Z</dcterms:created>
  <dcterms:modified xsi:type="dcterms:W3CDTF">2012-11-24T16:13:06Z</dcterms:modified>
</cp:coreProperties>
</file>