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2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1BA2-139D-4A72-9D50-66C7E5E8DACA}" type="datetimeFigureOut">
              <a:rPr lang="ru-RU" smtClean="0"/>
              <a:t>12.07.2013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204-4ABF-44E8-AFEC-7B9FB1EC1B7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1BA2-139D-4A72-9D50-66C7E5E8DACA}" type="datetimeFigureOut">
              <a:rPr lang="ru-RU" smtClean="0"/>
              <a:t>12.07.2013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204-4ABF-44E8-AFEC-7B9FB1EC1B7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1BA2-139D-4A72-9D50-66C7E5E8DACA}" type="datetimeFigureOut">
              <a:rPr lang="ru-RU" smtClean="0"/>
              <a:t>12.07.2013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204-4ABF-44E8-AFEC-7B9FB1EC1B7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1BA2-139D-4A72-9D50-66C7E5E8DACA}" type="datetimeFigureOut">
              <a:rPr lang="ru-RU" smtClean="0"/>
              <a:t>12.07.2013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204-4ABF-44E8-AFEC-7B9FB1EC1B7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1BA2-139D-4A72-9D50-66C7E5E8DACA}" type="datetimeFigureOut">
              <a:rPr lang="ru-RU" smtClean="0"/>
              <a:t>12.07.2013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204-4ABF-44E8-AFEC-7B9FB1EC1B7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1BA2-139D-4A72-9D50-66C7E5E8DACA}" type="datetimeFigureOut">
              <a:rPr lang="ru-RU" smtClean="0"/>
              <a:t>12.07.2013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204-4ABF-44E8-AFEC-7B9FB1EC1B7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1BA2-139D-4A72-9D50-66C7E5E8DACA}" type="datetimeFigureOut">
              <a:rPr lang="ru-RU" smtClean="0"/>
              <a:t>12.07.2013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204-4ABF-44E8-AFEC-7B9FB1EC1B7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1BA2-139D-4A72-9D50-66C7E5E8DACA}" type="datetimeFigureOut">
              <a:rPr lang="ru-RU" smtClean="0"/>
              <a:t>12.07.2013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204-4ABF-44E8-AFEC-7B9FB1EC1B7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1BA2-139D-4A72-9D50-66C7E5E8DACA}" type="datetimeFigureOut">
              <a:rPr lang="ru-RU" smtClean="0"/>
              <a:t>12.07.2013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204-4ABF-44E8-AFEC-7B9FB1EC1B7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1BA2-139D-4A72-9D50-66C7E5E8DACA}" type="datetimeFigureOut">
              <a:rPr lang="ru-RU" smtClean="0"/>
              <a:t>12.07.2013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204-4ABF-44E8-AFEC-7B9FB1EC1B7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51BA2-139D-4A72-9D50-66C7E5E8DACA}" type="datetimeFigureOut">
              <a:rPr lang="ru-RU" smtClean="0"/>
              <a:t>12.07.2013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0B204-4ABF-44E8-AFEC-7B9FB1EC1B7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51BA2-139D-4A72-9D50-66C7E5E8DACA}" type="datetimeFigureOut">
              <a:rPr lang="ru-RU" smtClean="0"/>
              <a:t>12.07.2013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0B204-4ABF-44E8-AFEC-7B9FB1EC1B75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763739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ТЕХНОЛОГИЯ КОРРЕКЦИИ ЗВУКОПРОИЗНОШЕНИЯ КОНОВАЛЕНКО В.В., КОНОВАЛЕНКО С.В.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у</a:t>
            </a:r>
            <a:r>
              <a:rPr lang="ru-RU" b="1" dirty="0" smtClean="0"/>
              <a:t>читель-логопед </a:t>
            </a:r>
            <a:r>
              <a:rPr lang="ru-RU" b="1" dirty="0" smtClean="0"/>
              <a:t>Болотова</a:t>
            </a:r>
            <a:r>
              <a:rPr lang="ru-RU" b="1" dirty="0" smtClean="0"/>
              <a:t> Н.В.</a:t>
            </a:r>
          </a:p>
          <a:p>
            <a:r>
              <a:rPr lang="ru-RU" b="1" dirty="0" smtClean="0"/>
              <a:t>МБДОУ «Детский сад компенсирующего вида №17» Сергиево-Посадского муниципального района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00964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3209" y="668595"/>
            <a:ext cx="61206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Планы индивидуально-подгрупповых занятий по коррекции звукопроизношения на учебный год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Весна</a:t>
            </a:r>
          </a:p>
          <a:p>
            <a:pPr algn="ctr"/>
            <a:endParaRPr lang="ru-RU" sz="2400" b="1" dirty="0" smtClean="0"/>
          </a:p>
          <a:p>
            <a:r>
              <a:rPr lang="ru-RU" sz="2000" b="1" dirty="0" smtClean="0"/>
              <a:t>Март: </a:t>
            </a:r>
            <a:r>
              <a:rPr lang="ru-RU" dirty="0" smtClean="0"/>
              <a:t>17 занятий (постановка и  автоматизация звука </a:t>
            </a:r>
            <a:r>
              <a:rPr lang="en-US" dirty="0" smtClean="0"/>
              <a:t>[</a:t>
            </a:r>
            <a:r>
              <a:rPr lang="ru-RU" dirty="0"/>
              <a:t>Щ</a:t>
            </a:r>
            <a:r>
              <a:rPr lang="en-US" dirty="0" smtClean="0"/>
              <a:t>]</a:t>
            </a:r>
            <a:r>
              <a:rPr lang="ru-RU" dirty="0" smtClean="0"/>
              <a:t>; звук и буква Щ;  дифференциация звуков </a:t>
            </a:r>
            <a:r>
              <a:rPr lang="en-US" dirty="0" smtClean="0"/>
              <a:t>[</a:t>
            </a:r>
            <a:r>
              <a:rPr lang="ru-RU" dirty="0"/>
              <a:t>Ч</a:t>
            </a:r>
            <a:r>
              <a:rPr lang="en-US" dirty="0" smtClean="0"/>
              <a:t>]</a:t>
            </a:r>
            <a:r>
              <a:rPr lang="ru-RU" dirty="0" smtClean="0"/>
              <a:t>-</a:t>
            </a:r>
            <a:r>
              <a:rPr lang="en-US" dirty="0" smtClean="0"/>
              <a:t>[</a:t>
            </a:r>
            <a:r>
              <a:rPr lang="ru-RU" dirty="0"/>
              <a:t>Щ</a:t>
            </a:r>
            <a:r>
              <a:rPr lang="en-US" dirty="0" smtClean="0"/>
              <a:t>]</a:t>
            </a:r>
            <a:r>
              <a:rPr lang="ru-RU" dirty="0" smtClean="0"/>
              <a:t>, </a:t>
            </a:r>
            <a:r>
              <a:rPr lang="en-US" dirty="0" smtClean="0"/>
              <a:t>[</a:t>
            </a:r>
            <a:r>
              <a:rPr lang="ru-RU" dirty="0" smtClean="0"/>
              <a:t>Щ</a:t>
            </a:r>
            <a:r>
              <a:rPr lang="en-US" dirty="0" smtClean="0"/>
              <a:t>]</a:t>
            </a:r>
            <a:r>
              <a:rPr lang="ru-RU" dirty="0" smtClean="0"/>
              <a:t>-</a:t>
            </a:r>
            <a:r>
              <a:rPr lang="en-US" dirty="0" smtClean="0"/>
              <a:t>[</a:t>
            </a:r>
            <a:r>
              <a:rPr lang="ru-RU" dirty="0" smtClean="0"/>
              <a:t>С</a:t>
            </a:r>
            <a:r>
              <a:rPr lang="en-US" dirty="0" smtClean="0"/>
              <a:t>’]</a:t>
            </a:r>
            <a:r>
              <a:rPr lang="ru-RU" dirty="0"/>
              <a:t>,</a:t>
            </a:r>
            <a:r>
              <a:rPr lang="ru-RU" dirty="0" smtClean="0"/>
              <a:t> </a:t>
            </a:r>
            <a:r>
              <a:rPr lang="en-US" dirty="0" smtClean="0"/>
              <a:t>[</a:t>
            </a:r>
            <a:r>
              <a:rPr lang="ru-RU" dirty="0" smtClean="0"/>
              <a:t>Щ</a:t>
            </a:r>
            <a:r>
              <a:rPr lang="en-US" dirty="0" smtClean="0"/>
              <a:t>]</a:t>
            </a:r>
            <a:r>
              <a:rPr lang="ru-RU" dirty="0" smtClean="0"/>
              <a:t>-</a:t>
            </a:r>
            <a:r>
              <a:rPr lang="en-US" dirty="0" smtClean="0"/>
              <a:t>[</a:t>
            </a:r>
            <a:r>
              <a:rPr lang="ru-RU" dirty="0" smtClean="0"/>
              <a:t>Т</a:t>
            </a:r>
            <a:r>
              <a:rPr lang="en-US" dirty="0" smtClean="0"/>
              <a:t>’]</a:t>
            </a:r>
            <a:r>
              <a:rPr lang="ru-RU" dirty="0" smtClean="0"/>
              <a:t>, </a:t>
            </a:r>
            <a:r>
              <a:rPr lang="en-US" dirty="0" smtClean="0"/>
              <a:t>[</a:t>
            </a:r>
            <a:r>
              <a:rPr lang="ru-RU" dirty="0" smtClean="0"/>
              <a:t>Ш</a:t>
            </a:r>
            <a:r>
              <a:rPr lang="en-US" dirty="0" smtClean="0"/>
              <a:t>]</a:t>
            </a:r>
            <a:r>
              <a:rPr lang="ru-RU" dirty="0" smtClean="0"/>
              <a:t>-</a:t>
            </a:r>
            <a:r>
              <a:rPr lang="en-US" dirty="0" smtClean="0"/>
              <a:t>[</a:t>
            </a:r>
            <a:r>
              <a:rPr lang="ru-RU" dirty="0" smtClean="0"/>
              <a:t>Щ</a:t>
            </a:r>
            <a:r>
              <a:rPr lang="en-US" dirty="0" smtClean="0"/>
              <a:t>]</a:t>
            </a:r>
            <a:r>
              <a:rPr lang="ru-RU" dirty="0" smtClean="0"/>
              <a:t>, </a:t>
            </a:r>
            <a:r>
              <a:rPr lang="en-US" dirty="0" smtClean="0"/>
              <a:t>[</a:t>
            </a:r>
            <a:r>
              <a:rPr lang="ru-RU" dirty="0" smtClean="0"/>
              <a:t>Ч</a:t>
            </a:r>
            <a:r>
              <a:rPr lang="en-US" dirty="0" smtClean="0"/>
              <a:t>]</a:t>
            </a:r>
            <a:r>
              <a:rPr lang="ru-RU" dirty="0" smtClean="0"/>
              <a:t>-</a:t>
            </a:r>
            <a:r>
              <a:rPr lang="en-US" dirty="0" smtClean="0"/>
              <a:t>[</a:t>
            </a:r>
            <a:r>
              <a:rPr lang="ru-RU" dirty="0" smtClean="0"/>
              <a:t>Щ</a:t>
            </a:r>
            <a:r>
              <a:rPr lang="en-US" dirty="0" smtClean="0"/>
              <a:t>]</a:t>
            </a:r>
            <a:r>
              <a:rPr lang="ru-RU" dirty="0" smtClean="0"/>
              <a:t>-</a:t>
            </a:r>
            <a:r>
              <a:rPr lang="en-US" dirty="0" smtClean="0"/>
              <a:t>[</a:t>
            </a:r>
            <a:r>
              <a:rPr lang="ru-RU" dirty="0" smtClean="0"/>
              <a:t>С</a:t>
            </a:r>
            <a:r>
              <a:rPr lang="en-US" dirty="0" smtClean="0"/>
              <a:t>’]</a:t>
            </a:r>
            <a:r>
              <a:rPr lang="ru-RU" dirty="0" smtClean="0"/>
              <a:t>-</a:t>
            </a:r>
            <a:r>
              <a:rPr lang="en-US" dirty="0" smtClean="0"/>
              <a:t>[</a:t>
            </a:r>
            <a:r>
              <a:rPr lang="ru-RU" dirty="0" smtClean="0"/>
              <a:t>Т</a:t>
            </a:r>
            <a:r>
              <a:rPr lang="en-US" dirty="0" smtClean="0"/>
              <a:t>’]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sz="2000" b="1" dirty="0" smtClean="0"/>
              <a:t>Апрель:</a:t>
            </a:r>
            <a:r>
              <a:rPr lang="ru-RU" dirty="0" smtClean="0"/>
              <a:t> 14 занятий (закрепление правильного произношения в стихах русских поэтов).</a:t>
            </a:r>
          </a:p>
          <a:p>
            <a:endParaRPr lang="ru-RU" dirty="0" smtClean="0"/>
          </a:p>
          <a:p>
            <a:r>
              <a:rPr lang="ru-RU" sz="2000" b="1" dirty="0" smtClean="0"/>
              <a:t>Май: </a:t>
            </a:r>
            <a:r>
              <a:rPr lang="ru-RU" dirty="0" smtClean="0"/>
              <a:t>15 занятий (закрепление правильного звукопроизношения в сказках и рассказах).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128120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3209" y="668595"/>
            <a:ext cx="612068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Планы индивидуально-подгрупповых занятий по коррекции звукопроизношения на учебный год</a:t>
            </a:r>
          </a:p>
          <a:p>
            <a:pPr algn="ctr"/>
            <a:r>
              <a:rPr lang="ru-RU" sz="2400" b="1" dirty="0" smtClean="0"/>
              <a:t>Лето</a:t>
            </a:r>
          </a:p>
          <a:p>
            <a:r>
              <a:rPr lang="ru-RU" sz="2000" b="1" dirty="0" smtClean="0"/>
              <a:t>Июнь: </a:t>
            </a:r>
            <a:r>
              <a:rPr lang="ru-RU" dirty="0" smtClean="0"/>
              <a:t>10 занятий (закрепление правильного звукопроизношения в свободной речи).</a:t>
            </a:r>
            <a:endParaRPr lang="ru-RU" sz="20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631" y="3068960"/>
            <a:ext cx="5832648" cy="37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543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6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3209" y="668595"/>
            <a:ext cx="612068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Комплекс упражнений для артикуляционной гимнастики</a:t>
            </a:r>
          </a:p>
          <a:p>
            <a:pPr algn="ctr"/>
            <a:endParaRPr lang="ru-RU" sz="1600" b="1" dirty="0"/>
          </a:p>
          <a:p>
            <a:pPr marL="342900" indent="-342900" algn="ctr">
              <a:buFont typeface="Wingdings" pitchFamily="2" charset="2"/>
              <a:buChar char="§"/>
            </a:pPr>
            <a:r>
              <a:rPr lang="ru-RU" b="1" dirty="0" smtClean="0"/>
              <a:t>Упражнения для челюстей </a:t>
            </a:r>
            <a:endParaRPr lang="ru-RU" dirty="0" smtClean="0"/>
          </a:p>
          <a:p>
            <a:pPr algn="ctr"/>
            <a:r>
              <a:rPr lang="ru-RU" dirty="0" smtClean="0"/>
              <a:t>Широко раскрыть рот и подержать его открытым 10-15 сек, жевательные движения в медленном  и быстром темпе с сомкнутыми губами, лёгкие постукивание зубами – губы разомкнуты.</a:t>
            </a:r>
          </a:p>
          <a:p>
            <a:endParaRPr lang="ru-RU" dirty="0" smtClean="0"/>
          </a:p>
          <a:p>
            <a:pPr marL="285750" indent="-285750" algn="ctr">
              <a:buFont typeface="Wingdings" pitchFamily="2" charset="2"/>
              <a:buChar char="§"/>
            </a:pPr>
            <a:r>
              <a:rPr lang="ru-RU" b="1" dirty="0" smtClean="0"/>
              <a:t>Упражнения для губ</a:t>
            </a:r>
          </a:p>
          <a:p>
            <a:pPr algn="ctr"/>
            <a:r>
              <a:rPr lang="ru-RU" dirty="0" smtClean="0"/>
              <a:t>«Улыбка», «Трубочка», попеременное выполнение «Улыбки и Трубочки», вращательные движения губами, </a:t>
            </a:r>
            <a:r>
              <a:rPr lang="ru-RU" dirty="0" smtClean="0"/>
              <a:t>отставление</a:t>
            </a:r>
            <a:r>
              <a:rPr lang="ru-RU" dirty="0" smtClean="0"/>
              <a:t> нижней губы от зубов и дёсен, втягивание нижней губы внутрь рта.</a:t>
            </a:r>
          </a:p>
          <a:p>
            <a:endParaRPr lang="ru-RU" dirty="0" smtClean="0"/>
          </a:p>
          <a:p>
            <a:pPr marL="285750" indent="-285750" algn="ctr">
              <a:buFont typeface="Wingdings" pitchFamily="2" charset="2"/>
              <a:buChar char="§"/>
            </a:pPr>
            <a:r>
              <a:rPr lang="ru-RU" b="1" dirty="0" smtClean="0"/>
              <a:t>Упражнения для языка</a:t>
            </a:r>
            <a:endParaRPr lang="ru-RU" dirty="0" smtClean="0"/>
          </a:p>
          <a:p>
            <a:pPr algn="ctr"/>
            <a:r>
              <a:rPr lang="ru-RU" dirty="0" smtClean="0"/>
              <a:t>«Болтушка», «Часики», «Качели», круговые движения языком, «Лошадки», «Лопатка», «Иголочка», «Желобок- трубочка», «Чашечка», «Грибок».</a:t>
            </a:r>
          </a:p>
          <a:p>
            <a:endParaRPr lang="ru-RU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61168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3209" y="668595"/>
            <a:ext cx="612068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Самомассаж кистей и пальцев рук.</a:t>
            </a:r>
            <a:endParaRPr lang="ru-RU" sz="16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Надавливание сильно сжатыми четырьмя пальцами одной руки на основание большого пальца, середину ладони, основание пальцев другой руки.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Растирание ладоней шестигранным карандашом с постепенным увеличением усилий.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Растирание ладоней движениями вверх – вниз.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Растирание боковых поверхностей сцепленных пальцев.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Разминание, затем растирание каждого пальца вдоль, затем поперёк.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Положить между ладонями грецкий орех, делать круговые движения, постепенно увеличивая нажим и темп.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sz="2000" dirty="0" smtClean="0"/>
              <a:t>Разминание кисти правой руки пальцами левой и наоборот, затем поочерёдное растирание.</a:t>
            </a:r>
          </a:p>
          <a:p>
            <a:endParaRPr lang="ru-RU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65490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3" y="620688"/>
            <a:ext cx="583264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Результаты использования технологии</a:t>
            </a:r>
          </a:p>
          <a:p>
            <a:pPr algn="ctr"/>
            <a:endParaRPr lang="ru-RU" sz="1600" b="1" dirty="0"/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/>
              <a:t>Улучшилось  звукопроизношение либо дефекты звукопроизношения устранены полностью.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/>
              <a:t>Повысился интерес детей к логопедическим занятиям.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/>
              <a:t>Улучшились внимание, память и фонетическое восприятие.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/>
              <a:t>Дети овладели пальчиковой гимнастикой.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/>
              <a:t>Усовершенствовались навыки звукового анализа и синтеза.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dirty="0" smtClean="0"/>
              <a:t>Связная и выразительная речь детей достигла более высокого уровня.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11619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692696"/>
            <a:ext cx="2169134" cy="303678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35894" y="908720"/>
            <a:ext cx="396044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/>
              <a:t>Коноваленко В.В., Коноваленко С.В.  Индивидуально-подгрупповая работа по коррекции звукопроизношения. Пособие для логопедов. – М.: Издательство ГНОМ и Д, 2001. – 136с.</a:t>
            </a:r>
          </a:p>
          <a:p>
            <a:pPr marL="342900" indent="-342900">
              <a:buFont typeface="Wingdings" pitchFamily="2" charset="2"/>
              <a:buChar char="v"/>
            </a:pPr>
            <a:endParaRPr lang="ru-RU" sz="2400" b="1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ru-RU" sz="2400" b="1" dirty="0" smtClean="0"/>
              <a:t>Домашние тетради для закрепления произношения звуков.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084148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268760"/>
            <a:ext cx="604867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В данном пособии отражена индивидуальная работа по коррекции звукопроизношения детей с речевыми диагнозами «сложная </a:t>
            </a:r>
            <a:r>
              <a:rPr lang="ru-RU" sz="3200" dirty="0" smtClean="0"/>
              <a:t>дислалия</a:t>
            </a:r>
            <a:r>
              <a:rPr lang="ru-RU" sz="3200" dirty="0" smtClean="0"/>
              <a:t>» и «смешанная форма дизартрии» лёгкой и средней степени тяжести.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16955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1" y="836712"/>
            <a:ext cx="604867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СОДЕРЖАНИЕ:</a:t>
            </a:r>
          </a:p>
          <a:p>
            <a:pPr algn="ctr"/>
            <a:endParaRPr lang="ru-RU" sz="1600" b="1" dirty="0"/>
          </a:p>
          <a:p>
            <a:pPr marL="342900" indent="-342900">
              <a:buFont typeface="Wingdings" pitchFamily="2" charset="2"/>
              <a:buChar char="q"/>
            </a:pPr>
            <a:r>
              <a:rPr lang="ru-RU" sz="2400" b="1" dirty="0" smtClean="0"/>
              <a:t>Индивидуальный план коррекционной работы с ребёнком на учебный год.</a:t>
            </a:r>
          </a:p>
          <a:p>
            <a:endParaRPr lang="ru-RU" sz="2400" b="1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ru-RU" sz="2400" b="1" dirty="0" smtClean="0"/>
              <a:t>Артикуляционная гимнастика.</a:t>
            </a:r>
          </a:p>
          <a:p>
            <a:endParaRPr lang="ru-RU" sz="2400" b="1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ru-RU" sz="2400" b="1" dirty="0" smtClean="0"/>
              <a:t>Гимнастика для развития мелкой моторики пальцев рук.</a:t>
            </a:r>
          </a:p>
          <a:p>
            <a:endParaRPr lang="ru-RU" sz="2400" b="1" dirty="0" smtClean="0"/>
          </a:p>
          <a:p>
            <a:pPr marL="342900" indent="-342900">
              <a:buFont typeface="Wingdings" pitchFamily="2" charset="2"/>
              <a:buChar char="q"/>
            </a:pPr>
            <a:r>
              <a:rPr lang="ru-RU" sz="2400" b="1" dirty="0" smtClean="0"/>
              <a:t>Индивидуальная тетрадь коррекционной работы с ребёнком на учебный год.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20989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1" y="836712"/>
            <a:ext cx="604867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5 этапов коррекционной работы</a:t>
            </a:r>
          </a:p>
          <a:p>
            <a:pPr algn="ctr"/>
            <a:endParaRPr lang="ru-RU" sz="1600" b="1" dirty="0"/>
          </a:p>
          <a:p>
            <a:pPr marL="342900" indent="-342900">
              <a:buFont typeface="Wingdings" pitchFamily="2" charset="2"/>
              <a:buChar char="v"/>
            </a:pPr>
            <a:r>
              <a:rPr lang="ru-RU" sz="2000" b="1" dirty="0" smtClean="0"/>
              <a:t>Подготовительный этап.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b="1" dirty="0" smtClean="0"/>
              <a:t>Формирование произносительных умений и навыков.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b="1" dirty="0" smtClean="0"/>
              <a:t>Совершенствование фонематического восприятия и навыков звукового анализа и синтеза параллельно с коррекцией звукопроизношения.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b="1" dirty="0" smtClean="0"/>
              <a:t>Систематические упражнения на развитие внимания, памяти и мышления.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2000" b="1" dirty="0" smtClean="0"/>
              <a:t>Развитие связной выразительной речи на базе правильно произносимых звуков.</a:t>
            </a:r>
          </a:p>
        </p:txBody>
      </p:sp>
    </p:spTree>
    <p:extLst>
      <p:ext uri="{BB962C8B-B14F-4D97-AF65-F5344CB8AC3E}">
        <p14:creationId xmlns:p14="http://schemas.microsoft.com/office/powerpoint/2010/main" val="3991648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1" y="836712"/>
            <a:ext cx="604867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Подготовительный этап</a:t>
            </a:r>
          </a:p>
          <a:p>
            <a:pPr algn="ctr"/>
            <a:endParaRPr lang="ru-RU" sz="1600" b="1" dirty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 smtClean="0"/>
              <a:t>Вызвать интерес к логопедическим занятиям.</a:t>
            </a:r>
          </a:p>
          <a:p>
            <a:endParaRPr lang="ru-RU" sz="2000" b="1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 smtClean="0"/>
              <a:t>Развитие слухового внимания, памяти и фонематического восприятия.</a:t>
            </a:r>
          </a:p>
          <a:p>
            <a:endParaRPr lang="ru-RU" sz="2000" b="1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 smtClean="0"/>
              <a:t>Формирование и развитие артикуляционной моторики.</a:t>
            </a:r>
          </a:p>
          <a:p>
            <a:endParaRPr lang="ru-RU" sz="2000" b="1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 smtClean="0"/>
              <a:t>Овладение комплексом пальчиковой гимнастики.</a:t>
            </a:r>
          </a:p>
          <a:p>
            <a:endParaRPr lang="ru-RU" sz="2000" b="1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 smtClean="0"/>
              <a:t>Укрепление физического здоровья.</a:t>
            </a:r>
          </a:p>
          <a:p>
            <a:pPr marL="342900" indent="-342900">
              <a:buFont typeface="Wingdings" pitchFamily="2" charset="2"/>
              <a:buChar char="Ø"/>
            </a:pP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328451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1" y="836712"/>
            <a:ext cx="6048671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Формирование произносительных умений и навыков</a:t>
            </a:r>
          </a:p>
          <a:p>
            <a:pPr algn="ctr"/>
            <a:endParaRPr lang="ru-RU" sz="1600" b="1" dirty="0"/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 smtClean="0"/>
              <a:t>Постановка звуков в последовательности: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b="1" dirty="0" smtClean="0"/>
              <a:t>свистящие: </a:t>
            </a:r>
            <a:r>
              <a:rPr lang="en-US" sz="2000" b="1" dirty="0" smtClean="0"/>
              <a:t>[</a:t>
            </a:r>
            <a:r>
              <a:rPr lang="ru-RU" sz="2000" b="1" dirty="0" smtClean="0"/>
              <a:t>С</a:t>
            </a:r>
            <a:r>
              <a:rPr lang="en-US" sz="2000" b="1" dirty="0" smtClean="0"/>
              <a:t>]</a:t>
            </a:r>
            <a:r>
              <a:rPr lang="ru-RU" sz="2000" b="1" dirty="0" smtClean="0"/>
              <a:t>, </a:t>
            </a:r>
            <a:r>
              <a:rPr lang="en-US" sz="2000" b="1" dirty="0" smtClean="0"/>
              <a:t>[</a:t>
            </a:r>
            <a:r>
              <a:rPr lang="ru-RU" sz="2000" b="1" dirty="0" smtClean="0"/>
              <a:t>З</a:t>
            </a:r>
            <a:r>
              <a:rPr lang="en-US" sz="2000" b="1" dirty="0" smtClean="0"/>
              <a:t>]</a:t>
            </a:r>
            <a:r>
              <a:rPr lang="ru-RU" sz="2000" b="1" dirty="0" smtClean="0"/>
              <a:t>, </a:t>
            </a:r>
            <a:r>
              <a:rPr lang="en-US" sz="2000" b="1" dirty="0" smtClean="0"/>
              <a:t>[</a:t>
            </a:r>
            <a:r>
              <a:rPr lang="ru-RU" sz="2000" b="1" dirty="0" smtClean="0"/>
              <a:t>Ц</a:t>
            </a:r>
            <a:r>
              <a:rPr lang="en-US" sz="2000" b="1" dirty="0" smtClean="0"/>
              <a:t>]</a:t>
            </a:r>
            <a:r>
              <a:rPr lang="ru-RU" sz="2000" b="1" dirty="0" smtClean="0"/>
              <a:t>, </a:t>
            </a:r>
            <a:r>
              <a:rPr lang="en-US" sz="2000" b="1" dirty="0" smtClean="0"/>
              <a:t>[</a:t>
            </a:r>
            <a:r>
              <a:rPr lang="ru-RU" sz="2000" b="1" dirty="0" smtClean="0"/>
              <a:t>С</a:t>
            </a:r>
            <a:r>
              <a:rPr lang="en-US" sz="2000" b="1" dirty="0" smtClean="0"/>
              <a:t>’]</a:t>
            </a:r>
            <a:r>
              <a:rPr lang="ru-RU" sz="2000" b="1" dirty="0" smtClean="0"/>
              <a:t>, </a:t>
            </a:r>
            <a:r>
              <a:rPr lang="en-US" sz="2000" b="1" dirty="0" smtClean="0"/>
              <a:t>[</a:t>
            </a:r>
            <a:r>
              <a:rPr lang="ru-RU" sz="2000" b="1" dirty="0" smtClean="0"/>
              <a:t>З</a:t>
            </a:r>
            <a:r>
              <a:rPr lang="en-US" sz="2000" b="1" dirty="0" smtClean="0"/>
              <a:t>’]</a:t>
            </a:r>
            <a:r>
              <a:rPr lang="ru-RU" sz="2000" b="1" dirty="0"/>
              <a:t>;</a:t>
            </a:r>
            <a:endParaRPr lang="ru-RU" sz="20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b="1" dirty="0"/>
              <a:t>ш</a:t>
            </a:r>
            <a:r>
              <a:rPr lang="ru-RU" b="1" dirty="0" smtClean="0"/>
              <a:t>ипящий </a:t>
            </a:r>
            <a:r>
              <a:rPr lang="en-US" b="1" dirty="0" smtClean="0"/>
              <a:t>[</a:t>
            </a:r>
            <a:r>
              <a:rPr lang="ru-RU" b="1" dirty="0" smtClean="0"/>
              <a:t>Ш</a:t>
            </a:r>
            <a:r>
              <a:rPr lang="en-US" b="1" dirty="0" smtClean="0"/>
              <a:t>]</a:t>
            </a:r>
            <a:r>
              <a:rPr lang="ru-RU" b="1" dirty="0" smtClean="0"/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b="1" dirty="0"/>
              <a:t>c</a:t>
            </a:r>
            <a:r>
              <a:rPr lang="ru-RU" b="1" dirty="0" smtClean="0"/>
              <a:t>онор</a:t>
            </a:r>
            <a:r>
              <a:rPr lang="ru-RU" b="1" dirty="0" smtClean="0"/>
              <a:t> </a:t>
            </a:r>
            <a:r>
              <a:rPr lang="en-US" b="1" dirty="0" smtClean="0"/>
              <a:t>[</a:t>
            </a:r>
            <a:r>
              <a:rPr lang="ru-RU" b="1" dirty="0" smtClean="0"/>
              <a:t>Л</a:t>
            </a:r>
            <a:r>
              <a:rPr lang="en-US" b="1" dirty="0" smtClean="0"/>
              <a:t>]</a:t>
            </a:r>
            <a:r>
              <a:rPr lang="ru-RU" b="1" dirty="0" smtClean="0"/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b="1" dirty="0"/>
              <a:t>ш</a:t>
            </a:r>
            <a:r>
              <a:rPr lang="ru-RU" b="1" dirty="0" smtClean="0"/>
              <a:t>ипящий </a:t>
            </a:r>
            <a:r>
              <a:rPr lang="en-US" b="1" dirty="0" smtClean="0"/>
              <a:t>[</a:t>
            </a:r>
            <a:r>
              <a:rPr lang="ru-RU" b="1" dirty="0" smtClean="0"/>
              <a:t>Ж</a:t>
            </a:r>
            <a:r>
              <a:rPr lang="en-US" b="1" dirty="0" smtClean="0"/>
              <a:t>]</a:t>
            </a:r>
            <a:r>
              <a:rPr lang="ru-RU" b="1" dirty="0" smtClean="0"/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b="1" dirty="0"/>
              <a:t>с</a:t>
            </a:r>
            <a:r>
              <a:rPr lang="ru-RU" b="1" dirty="0" smtClean="0"/>
              <a:t>оноры</a:t>
            </a:r>
            <a:r>
              <a:rPr lang="ru-RU" b="1" dirty="0" smtClean="0"/>
              <a:t> </a:t>
            </a:r>
            <a:r>
              <a:rPr lang="en-US" b="1" dirty="0" smtClean="0"/>
              <a:t>[</a:t>
            </a:r>
            <a:r>
              <a:rPr lang="ru-RU" b="1" dirty="0" smtClean="0"/>
              <a:t>Р</a:t>
            </a:r>
            <a:r>
              <a:rPr lang="en-US" b="1" dirty="0" smtClean="0"/>
              <a:t>]</a:t>
            </a:r>
            <a:r>
              <a:rPr lang="ru-RU" b="1" dirty="0" smtClean="0"/>
              <a:t>, </a:t>
            </a:r>
            <a:r>
              <a:rPr lang="en-US" b="1" dirty="0" smtClean="0"/>
              <a:t>[</a:t>
            </a:r>
            <a:r>
              <a:rPr lang="ru-RU" b="1" dirty="0" smtClean="0"/>
              <a:t>Р</a:t>
            </a:r>
            <a:r>
              <a:rPr lang="en-US" b="1" dirty="0" smtClean="0"/>
              <a:t>’]</a:t>
            </a:r>
            <a:r>
              <a:rPr lang="ru-RU" b="1" dirty="0" smtClean="0"/>
              <a:t>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b="1" dirty="0"/>
              <a:t>ш</a:t>
            </a:r>
            <a:r>
              <a:rPr lang="ru-RU" b="1" dirty="0" smtClean="0"/>
              <a:t>ипящие </a:t>
            </a:r>
            <a:r>
              <a:rPr lang="en-US" b="1" dirty="0" smtClean="0"/>
              <a:t>[</a:t>
            </a:r>
            <a:r>
              <a:rPr lang="ru-RU" b="1" dirty="0" smtClean="0"/>
              <a:t>Ч</a:t>
            </a:r>
            <a:r>
              <a:rPr lang="en-US" b="1" dirty="0" smtClean="0"/>
              <a:t>]</a:t>
            </a:r>
            <a:r>
              <a:rPr lang="ru-RU" b="1" dirty="0" smtClean="0"/>
              <a:t>, </a:t>
            </a:r>
            <a:r>
              <a:rPr lang="en-US" b="1" dirty="0" smtClean="0"/>
              <a:t>[</a:t>
            </a:r>
            <a:r>
              <a:rPr lang="ru-RU" b="1" dirty="0" smtClean="0"/>
              <a:t>Щ</a:t>
            </a:r>
            <a:r>
              <a:rPr lang="en-US" b="1" dirty="0" smtClean="0"/>
              <a:t>]</a:t>
            </a:r>
            <a:r>
              <a:rPr lang="ru-RU" b="1" dirty="0" smtClean="0"/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 smtClean="0"/>
              <a:t>Автоматизация каждого исправленного звука в слогах, словах и предложениях.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 smtClean="0"/>
              <a:t>Дифференциация звуков.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000" b="1" dirty="0" smtClean="0"/>
              <a:t>Автоматизация звуков в спонтанной речи.</a:t>
            </a:r>
          </a:p>
        </p:txBody>
      </p:sp>
    </p:spTree>
    <p:extLst>
      <p:ext uri="{BB962C8B-B14F-4D97-AF65-F5344CB8AC3E}">
        <p14:creationId xmlns:p14="http://schemas.microsoft.com/office/powerpoint/2010/main" val="3634142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3209" y="668595"/>
            <a:ext cx="612068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Планы индивидуально-подгрупповых занятий по коррекции звукопроизношения на учебный год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Осень</a:t>
            </a:r>
            <a:endParaRPr lang="ru-RU" sz="2400" b="1" dirty="0"/>
          </a:p>
          <a:p>
            <a:r>
              <a:rPr lang="ru-RU" sz="2000" b="1" dirty="0" smtClean="0"/>
              <a:t>Сентябрь: </a:t>
            </a:r>
            <a:r>
              <a:rPr lang="ru-RU" dirty="0" smtClean="0"/>
              <a:t>8 занятий (подготовка к постановке звука</a:t>
            </a:r>
            <a:r>
              <a:rPr lang="en-US" dirty="0" smtClean="0"/>
              <a:t> [</a:t>
            </a:r>
            <a:r>
              <a:rPr lang="ru-RU" dirty="0" smtClean="0"/>
              <a:t>С</a:t>
            </a:r>
            <a:r>
              <a:rPr lang="en-US" dirty="0" smtClean="0"/>
              <a:t>]</a:t>
            </a:r>
            <a:r>
              <a:rPr lang="ru-RU" dirty="0"/>
              <a:t>;</a:t>
            </a:r>
            <a:r>
              <a:rPr lang="ru-RU" dirty="0" smtClean="0"/>
              <a:t> звук и буква У; звук и буква А; звук и буква И; звуки </a:t>
            </a:r>
            <a:r>
              <a:rPr lang="en-US" dirty="0" smtClean="0"/>
              <a:t>[</a:t>
            </a:r>
            <a:r>
              <a:rPr lang="ru-RU" dirty="0" smtClean="0"/>
              <a:t>П</a:t>
            </a:r>
            <a:r>
              <a:rPr lang="en-US" dirty="0" smtClean="0"/>
              <a:t>]</a:t>
            </a:r>
            <a:r>
              <a:rPr lang="ru-RU" dirty="0" smtClean="0"/>
              <a:t>, </a:t>
            </a:r>
            <a:r>
              <a:rPr lang="en-US" dirty="0" smtClean="0"/>
              <a:t>[</a:t>
            </a:r>
            <a:r>
              <a:rPr lang="ru-RU" dirty="0" smtClean="0"/>
              <a:t>П</a:t>
            </a:r>
            <a:r>
              <a:rPr lang="en-US" dirty="0" smtClean="0"/>
              <a:t>’] </a:t>
            </a:r>
            <a:r>
              <a:rPr lang="ru-RU" dirty="0" smtClean="0"/>
              <a:t>и буква П).</a:t>
            </a:r>
          </a:p>
          <a:p>
            <a:endParaRPr lang="ru-RU" dirty="0" smtClean="0"/>
          </a:p>
          <a:p>
            <a:r>
              <a:rPr lang="ru-RU" sz="2000" b="1" dirty="0" smtClean="0"/>
              <a:t>Октябрь: </a:t>
            </a:r>
            <a:r>
              <a:rPr lang="ru-RU" dirty="0" smtClean="0"/>
              <a:t>19 занятий (постановка и начало автоматизации звука </a:t>
            </a:r>
            <a:r>
              <a:rPr lang="en-US" dirty="0" smtClean="0"/>
              <a:t>[</a:t>
            </a:r>
            <a:r>
              <a:rPr lang="ru-RU" dirty="0" smtClean="0"/>
              <a:t>С</a:t>
            </a:r>
            <a:r>
              <a:rPr lang="en-US" dirty="0" smtClean="0"/>
              <a:t>]</a:t>
            </a:r>
            <a:r>
              <a:rPr lang="ru-RU" dirty="0"/>
              <a:t>;</a:t>
            </a:r>
            <a:r>
              <a:rPr lang="ru-RU" dirty="0" smtClean="0"/>
              <a:t>  звук и буква Т; звуки </a:t>
            </a:r>
            <a:r>
              <a:rPr lang="en-US" dirty="0" smtClean="0"/>
              <a:t>[</a:t>
            </a:r>
            <a:r>
              <a:rPr lang="ru-RU" dirty="0" smtClean="0"/>
              <a:t>К</a:t>
            </a:r>
            <a:r>
              <a:rPr lang="en-US" dirty="0" smtClean="0"/>
              <a:t>]</a:t>
            </a:r>
            <a:r>
              <a:rPr lang="ru-RU" dirty="0" smtClean="0"/>
              <a:t>, </a:t>
            </a:r>
            <a:r>
              <a:rPr lang="en-US" dirty="0" smtClean="0"/>
              <a:t>[</a:t>
            </a:r>
            <a:r>
              <a:rPr lang="ru-RU" dirty="0" smtClean="0"/>
              <a:t>К</a:t>
            </a:r>
            <a:r>
              <a:rPr lang="en-US" dirty="0" smtClean="0"/>
              <a:t>’]</a:t>
            </a:r>
            <a:r>
              <a:rPr lang="ru-RU" dirty="0" smtClean="0"/>
              <a:t> и буква К; звук и буква О; подготовка к постановке звука </a:t>
            </a:r>
            <a:r>
              <a:rPr lang="en-US" dirty="0" smtClean="0"/>
              <a:t>[</a:t>
            </a:r>
            <a:r>
              <a:rPr lang="ru-RU" dirty="0" smtClean="0"/>
              <a:t>Л</a:t>
            </a:r>
            <a:r>
              <a:rPr lang="en-US" dirty="0" smtClean="0"/>
              <a:t>’]</a:t>
            </a:r>
            <a:r>
              <a:rPr lang="ru-RU" dirty="0" smtClean="0"/>
              <a:t>;  постановка звука </a:t>
            </a:r>
            <a:r>
              <a:rPr lang="en-US" dirty="0" smtClean="0"/>
              <a:t>[</a:t>
            </a:r>
            <a:r>
              <a:rPr lang="ru-RU" dirty="0" smtClean="0"/>
              <a:t>С</a:t>
            </a:r>
            <a:r>
              <a:rPr lang="en-US" dirty="0" smtClean="0"/>
              <a:t>’]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r>
              <a:rPr lang="ru-RU" sz="2000" b="1" dirty="0" smtClean="0"/>
              <a:t>Ноябрь: </a:t>
            </a:r>
            <a:r>
              <a:rPr lang="ru-RU" dirty="0" smtClean="0"/>
              <a:t>19 занятий (постановка и автоматизация звуков </a:t>
            </a:r>
            <a:r>
              <a:rPr lang="en-US" dirty="0" smtClean="0"/>
              <a:t>[</a:t>
            </a:r>
            <a:r>
              <a:rPr lang="ru-RU" dirty="0" smtClean="0"/>
              <a:t>С</a:t>
            </a:r>
            <a:r>
              <a:rPr lang="en-US" dirty="0" smtClean="0"/>
              <a:t>’]</a:t>
            </a:r>
            <a:r>
              <a:rPr lang="ru-RU" dirty="0" smtClean="0"/>
              <a:t>, </a:t>
            </a:r>
            <a:r>
              <a:rPr lang="en-US" dirty="0" smtClean="0"/>
              <a:t>[</a:t>
            </a:r>
            <a:r>
              <a:rPr lang="ru-RU" dirty="0" smtClean="0"/>
              <a:t>Ц</a:t>
            </a:r>
            <a:r>
              <a:rPr lang="en-US" dirty="0" smtClean="0"/>
              <a:t>]</a:t>
            </a:r>
            <a:r>
              <a:rPr lang="ru-RU" dirty="0" smtClean="0"/>
              <a:t>, </a:t>
            </a:r>
            <a:r>
              <a:rPr lang="en-US" dirty="0" smtClean="0"/>
              <a:t>[</a:t>
            </a:r>
            <a:r>
              <a:rPr lang="ru-RU" dirty="0" smtClean="0"/>
              <a:t>З</a:t>
            </a:r>
            <a:r>
              <a:rPr lang="en-US" dirty="0" smtClean="0"/>
              <a:t>]</a:t>
            </a:r>
            <a:r>
              <a:rPr lang="ru-RU" dirty="0" smtClean="0"/>
              <a:t>, </a:t>
            </a:r>
            <a:r>
              <a:rPr lang="en-US" dirty="0" smtClean="0"/>
              <a:t>[</a:t>
            </a:r>
            <a:r>
              <a:rPr lang="ru-RU" dirty="0" smtClean="0"/>
              <a:t>З</a:t>
            </a:r>
            <a:r>
              <a:rPr lang="en-US" dirty="0" smtClean="0"/>
              <a:t>’]</a:t>
            </a:r>
            <a:r>
              <a:rPr lang="ru-RU" dirty="0" smtClean="0"/>
              <a:t>; дифференциация </a:t>
            </a:r>
            <a:r>
              <a:rPr lang="en-US" dirty="0" smtClean="0"/>
              <a:t>[</a:t>
            </a:r>
            <a:r>
              <a:rPr lang="ru-RU" dirty="0" smtClean="0"/>
              <a:t>С</a:t>
            </a:r>
            <a:r>
              <a:rPr lang="en-US" dirty="0" smtClean="0"/>
              <a:t>]</a:t>
            </a:r>
            <a:r>
              <a:rPr lang="ru-RU" dirty="0" smtClean="0"/>
              <a:t>-</a:t>
            </a:r>
            <a:r>
              <a:rPr lang="en-US" dirty="0" smtClean="0"/>
              <a:t>[</a:t>
            </a:r>
            <a:r>
              <a:rPr lang="ru-RU" dirty="0" smtClean="0"/>
              <a:t>Ц</a:t>
            </a:r>
            <a:r>
              <a:rPr lang="en-US" dirty="0" smtClean="0"/>
              <a:t>]</a:t>
            </a:r>
            <a:r>
              <a:rPr lang="ru-RU" dirty="0" smtClean="0"/>
              <a:t>, </a:t>
            </a:r>
            <a:r>
              <a:rPr lang="en-US" dirty="0" smtClean="0"/>
              <a:t>[</a:t>
            </a:r>
            <a:r>
              <a:rPr lang="ru-RU" dirty="0" smtClean="0"/>
              <a:t>С</a:t>
            </a:r>
            <a:r>
              <a:rPr lang="en-US" dirty="0" smtClean="0"/>
              <a:t>]</a:t>
            </a:r>
            <a:r>
              <a:rPr lang="ru-RU" dirty="0" smtClean="0"/>
              <a:t>-</a:t>
            </a:r>
            <a:r>
              <a:rPr lang="en-US" dirty="0" smtClean="0"/>
              <a:t>[</a:t>
            </a:r>
            <a:r>
              <a:rPr lang="ru-RU" dirty="0" smtClean="0"/>
              <a:t>З</a:t>
            </a:r>
            <a:r>
              <a:rPr lang="en-US" dirty="0" smtClean="0"/>
              <a:t>]</a:t>
            </a:r>
            <a:r>
              <a:rPr lang="ru-RU" dirty="0" smtClean="0"/>
              <a:t>,  </a:t>
            </a:r>
            <a:r>
              <a:rPr lang="en-US" dirty="0" smtClean="0"/>
              <a:t>[</a:t>
            </a:r>
            <a:r>
              <a:rPr lang="ru-RU" dirty="0" smtClean="0"/>
              <a:t>С</a:t>
            </a:r>
            <a:r>
              <a:rPr lang="en-US" dirty="0" smtClean="0"/>
              <a:t>’]</a:t>
            </a:r>
            <a:r>
              <a:rPr lang="ru-RU" dirty="0" smtClean="0"/>
              <a:t>-</a:t>
            </a:r>
            <a:r>
              <a:rPr lang="en-US" dirty="0" smtClean="0"/>
              <a:t>[</a:t>
            </a:r>
            <a:r>
              <a:rPr lang="ru-RU" dirty="0" smtClean="0"/>
              <a:t>З</a:t>
            </a:r>
            <a:r>
              <a:rPr lang="en-US" dirty="0" smtClean="0"/>
              <a:t>’]</a:t>
            </a:r>
            <a:r>
              <a:rPr lang="ru-RU" dirty="0" smtClean="0"/>
              <a:t>; звуки и буквы С, З, Ц).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150785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53209" y="668595"/>
            <a:ext cx="612068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Планы индивидуально-подгрупповых занятий по коррекции звукопроизношения на учебный год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400" b="1" dirty="0" smtClean="0"/>
              <a:t>Зима</a:t>
            </a:r>
          </a:p>
          <a:p>
            <a:r>
              <a:rPr lang="ru-RU" sz="2000" b="1" dirty="0" smtClean="0"/>
              <a:t>Декабрь: </a:t>
            </a:r>
            <a:r>
              <a:rPr lang="ru-RU" dirty="0" smtClean="0"/>
              <a:t>19 занятий (постановка и  автоматизация звуков </a:t>
            </a:r>
            <a:r>
              <a:rPr lang="en-US" dirty="0" smtClean="0"/>
              <a:t>[</a:t>
            </a:r>
            <a:r>
              <a:rPr lang="ru-RU" dirty="0" smtClean="0"/>
              <a:t>Ш</a:t>
            </a:r>
            <a:r>
              <a:rPr lang="en-US" dirty="0" smtClean="0"/>
              <a:t>]</a:t>
            </a:r>
            <a:r>
              <a:rPr lang="ru-RU" dirty="0" smtClean="0"/>
              <a:t>,</a:t>
            </a:r>
            <a:r>
              <a:rPr lang="en-US" dirty="0" smtClean="0"/>
              <a:t> [</a:t>
            </a:r>
            <a:r>
              <a:rPr lang="ru-RU" dirty="0" smtClean="0"/>
              <a:t>Л</a:t>
            </a:r>
            <a:r>
              <a:rPr lang="en-US" dirty="0" smtClean="0"/>
              <a:t>]</a:t>
            </a:r>
            <a:r>
              <a:rPr lang="ru-RU" dirty="0" smtClean="0"/>
              <a:t>; звук и буква Ш;  дифференциация звуков </a:t>
            </a:r>
            <a:r>
              <a:rPr lang="en-US" dirty="0" smtClean="0"/>
              <a:t>[</a:t>
            </a:r>
            <a:r>
              <a:rPr lang="ru-RU" dirty="0" smtClean="0"/>
              <a:t>С</a:t>
            </a:r>
            <a:r>
              <a:rPr lang="en-US" dirty="0" smtClean="0"/>
              <a:t>]</a:t>
            </a:r>
            <a:r>
              <a:rPr lang="ru-RU" dirty="0" smtClean="0"/>
              <a:t>-</a:t>
            </a:r>
            <a:r>
              <a:rPr lang="en-US" dirty="0" smtClean="0"/>
              <a:t>[</a:t>
            </a:r>
            <a:r>
              <a:rPr lang="ru-RU" dirty="0" smtClean="0"/>
              <a:t>Ш</a:t>
            </a:r>
            <a:r>
              <a:rPr lang="en-US" dirty="0" smtClean="0"/>
              <a:t>]</a:t>
            </a:r>
            <a:r>
              <a:rPr lang="ru-RU" dirty="0" smtClean="0"/>
              <a:t>; звуки и буква Л).</a:t>
            </a:r>
            <a:endParaRPr lang="ru-RU" dirty="0" smtClean="0"/>
          </a:p>
          <a:p>
            <a:endParaRPr lang="ru-RU" dirty="0" smtClean="0"/>
          </a:p>
          <a:p>
            <a:r>
              <a:rPr lang="ru-RU" sz="2000" b="1" dirty="0" smtClean="0"/>
              <a:t>Январь:</a:t>
            </a:r>
            <a:r>
              <a:rPr lang="ru-RU" dirty="0" smtClean="0"/>
              <a:t> 22 занятия (постановка и автоматизация звуков </a:t>
            </a:r>
            <a:r>
              <a:rPr lang="en-US" dirty="0" smtClean="0"/>
              <a:t>[</a:t>
            </a:r>
            <a:r>
              <a:rPr lang="ru-RU" dirty="0" smtClean="0"/>
              <a:t>Ж</a:t>
            </a:r>
            <a:r>
              <a:rPr lang="en-US" dirty="0" smtClean="0"/>
              <a:t>]</a:t>
            </a:r>
            <a:r>
              <a:rPr lang="ru-RU" dirty="0" smtClean="0"/>
              <a:t>, </a:t>
            </a:r>
            <a:r>
              <a:rPr lang="en-US" dirty="0" smtClean="0"/>
              <a:t>[</a:t>
            </a:r>
            <a:r>
              <a:rPr lang="ru-RU" dirty="0"/>
              <a:t>Р</a:t>
            </a:r>
            <a:r>
              <a:rPr lang="en-US" dirty="0" smtClean="0"/>
              <a:t>]</a:t>
            </a:r>
            <a:r>
              <a:rPr lang="ru-RU" dirty="0" smtClean="0"/>
              <a:t>; звук и буква Ж; дифференциация звуков </a:t>
            </a:r>
            <a:r>
              <a:rPr lang="en-US" dirty="0" smtClean="0"/>
              <a:t>[</a:t>
            </a:r>
            <a:r>
              <a:rPr lang="ru-RU" dirty="0" smtClean="0"/>
              <a:t>З</a:t>
            </a:r>
            <a:r>
              <a:rPr lang="en-US" dirty="0" smtClean="0"/>
              <a:t>]</a:t>
            </a:r>
            <a:r>
              <a:rPr lang="ru-RU" dirty="0" smtClean="0"/>
              <a:t>-</a:t>
            </a:r>
            <a:r>
              <a:rPr lang="en-US" dirty="0" smtClean="0"/>
              <a:t>[</a:t>
            </a:r>
            <a:r>
              <a:rPr lang="ru-RU" dirty="0" smtClean="0"/>
              <a:t>Ж</a:t>
            </a:r>
            <a:r>
              <a:rPr lang="en-US" dirty="0" smtClean="0"/>
              <a:t>]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en-US" dirty="0" smtClean="0"/>
              <a:t>[</a:t>
            </a:r>
            <a:r>
              <a:rPr lang="ru-RU" dirty="0" smtClean="0"/>
              <a:t>Ж</a:t>
            </a:r>
            <a:r>
              <a:rPr lang="en-US" dirty="0" smtClean="0"/>
              <a:t>]</a:t>
            </a:r>
            <a:r>
              <a:rPr lang="ru-RU" dirty="0" smtClean="0"/>
              <a:t>-</a:t>
            </a:r>
            <a:r>
              <a:rPr lang="en-US" dirty="0" smtClean="0"/>
              <a:t>[</a:t>
            </a:r>
            <a:r>
              <a:rPr lang="ru-RU" dirty="0" smtClean="0"/>
              <a:t>Ш</a:t>
            </a:r>
            <a:r>
              <a:rPr lang="en-US" dirty="0" smtClean="0"/>
              <a:t>]</a:t>
            </a:r>
            <a:r>
              <a:rPr lang="ru-RU" dirty="0" smtClean="0"/>
              <a:t>; постановка звука </a:t>
            </a:r>
            <a:r>
              <a:rPr lang="en-US" dirty="0" smtClean="0"/>
              <a:t>[</a:t>
            </a:r>
            <a:r>
              <a:rPr lang="ru-RU" dirty="0" smtClean="0"/>
              <a:t>Р</a:t>
            </a:r>
            <a:r>
              <a:rPr lang="en-US" dirty="0" smtClean="0"/>
              <a:t>’]</a:t>
            </a:r>
            <a:r>
              <a:rPr lang="ru-RU" dirty="0" smtClean="0"/>
              <a:t>; звуки и буква Р).</a:t>
            </a:r>
          </a:p>
          <a:p>
            <a:endParaRPr lang="ru-RU" dirty="0" smtClean="0"/>
          </a:p>
          <a:p>
            <a:r>
              <a:rPr lang="ru-RU" sz="2000" b="1" dirty="0" smtClean="0"/>
              <a:t>Февраль: </a:t>
            </a:r>
            <a:r>
              <a:rPr lang="ru-RU" dirty="0" smtClean="0"/>
              <a:t>17 занятий (постановка и автоматизация звуков </a:t>
            </a:r>
            <a:r>
              <a:rPr lang="en-US" dirty="0" smtClean="0"/>
              <a:t>[</a:t>
            </a:r>
            <a:r>
              <a:rPr lang="ru-RU" dirty="0"/>
              <a:t>Р</a:t>
            </a:r>
            <a:r>
              <a:rPr lang="en-US" dirty="0" smtClean="0"/>
              <a:t>’]</a:t>
            </a:r>
            <a:r>
              <a:rPr lang="ru-RU" dirty="0" smtClean="0"/>
              <a:t>, </a:t>
            </a:r>
            <a:r>
              <a:rPr lang="en-US" dirty="0" smtClean="0"/>
              <a:t>[</a:t>
            </a:r>
            <a:r>
              <a:rPr lang="ru-RU" dirty="0"/>
              <a:t>Ч</a:t>
            </a:r>
            <a:r>
              <a:rPr lang="en-US" dirty="0" smtClean="0"/>
              <a:t>]</a:t>
            </a:r>
            <a:r>
              <a:rPr lang="ru-RU" dirty="0" smtClean="0"/>
              <a:t>; дифференциация звуков </a:t>
            </a:r>
            <a:r>
              <a:rPr lang="en-US" dirty="0" smtClean="0"/>
              <a:t>[</a:t>
            </a:r>
            <a:r>
              <a:rPr lang="ru-RU" dirty="0"/>
              <a:t>Р</a:t>
            </a:r>
            <a:r>
              <a:rPr lang="en-US" dirty="0" smtClean="0"/>
              <a:t>]</a:t>
            </a:r>
            <a:r>
              <a:rPr lang="ru-RU" dirty="0"/>
              <a:t>-</a:t>
            </a:r>
            <a:r>
              <a:rPr lang="en-US" dirty="0" smtClean="0"/>
              <a:t>[</a:t>
            </a:r>
            <a:r>
              <a:rPr lang="ru-RU" dirty="0"/>
              <a:t>Л</a:t>
            </a:r>
            <a:r>
              <a:rPr lang="en-US" dirty="0" smtClean="0"/>
              <a:t>]</a:t>
            </a:r>
            <a:r>
              <a:rPr lang="ru-RU" dirty="0" smtClean="0"/>
              <a:t>;  звук и буква Ч; дифференциация </a:t>
            </a:r>
            <a:r>
              <a:rPr lang="en-US" dirty="0" smtClean="0"/>
              <a:t>[</a:t>
            </a:r>
            <a:r>
              <a:rPr lang="ru-RU" dirty="0"/>
              <a:t>Ч</a:t>
            </a:r>
            <a:r>
              <a:rPr lang="en-US" dirty="0" smtClean="0"/>
              <a:t>]</a:t>
            </a:r>
            <a:r>
              <a:rPr lang="ru-RU" dirty="0" smtClean="0"/>
              <a:t>-</a:t>
            </a:r>
            <a:r>
              <a:rPr lang="en-US" dirty="0" smtClean="0"/>
              <a:t>[</a:t>
            </a:r>
            <a:r>
              <a:rPr lang="ru-RU" dirty="0"/>
              <a:t>С</a:t>
            </a:r>
            <a:r>
              <a:rPr lang="en-US" dirty="0" smtClean="0"/>
              <a:t>’]</a:t>
            </a:r>
            <a:r>
              <a:rPr lang="ru-RU" dirty="0" smtClean="0"/>
              <a:t>, </a:t>
            </a:r>
            <a:r>
              <a:rPr lang="en-US" dirty="0" smtClean="0"/>
              <a:t>[</a:t>
            </a:r>
            <a:r>
              <a:rPr lang="ru-RU" dirty="0"/>
              <a:t>Ч</a:t>
            </a:r>
            <a:r>
              <a:rPr lang="en-US" dirty="0" smtClean="0"/>
              <a:t>]</a:t>
            </a:r>
            <a:r>
              <a:rPr lang="ru-RU" dirty="0" smtClean="0"/>
              <a:t>-</a:t>
            </a:r>
            <a:r>
              <a:rPr lang="en-US" dirty="0" smtClean="0"/>
              <a:t>[</a:t>
            </a:r>
            <a:r>
              <a:rPr lang="ru-RU" dirty="0" smtClean="0"/>
              <a:t>Т</a:t>
            </a:r>
            <a:r>
              <a:rPr lang="en-US" dirty="0" smtClean="0"/>
              <a:t>’]</a:t>
            </a:r>
            <a:r>
              <a:rPr lang="ru-RU" dirty="0" smtClean="0"/>
              <a:t>).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37137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00001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000014</Template>
  <TotalTime>152</TotalTime>
  <Words>961</Words>
  <Application>Microsoft Office PowerPoint</Application>
  <PresentationFormat>Экран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000014</vt:lpstr>
      <vt:lpstr>ТЕХНОЛОГИЯ КОРРЕКЦИИ ЗВУКОПРОИЗНОШЕНИЯ КОНОВАЛЕНКО В.В., КОНОВАЛЕНКО С.В.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КОРРЕКЦИИ ЗВУКОПРОИЗНОШЕНИЯ КОНОВАЛЕНКО В.В., КОНОВАЛЕНКО С.В.</dc:title>
  <dc:creator>Наталья</dc:creator>
  <cp:lastModifiedBy>Наталья</cp:lastModifiedBy>
  <cp:revision>19</cp:revision>
  <dcterms:created xsi:type="dcterms:W3CDTF">2013-07-11T20:29:00Z</dcterms:created>
  <dcterms:modified xsi:type="dcterms:W3CDTF">2013-07-11T23:01:26Z</dcterms:modified>
</cp:coreProperties>
</file>