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  <p:sldId id="260" r:id="rId9"/>
    <p:sldId id="265" r:id="rId10"/>
    <p:sldId id="266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37" autoAdjust="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B4BD-6FB7-41A1-BF90-88A6411F1BCA}" type="datetimeFigureOut">
              <a:rPr lang="ru-RU" smtClean="0"/>
              <a:t>15.09.2013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7C493-89AF-4720-BDFA-63CEDB69C7D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B4BD-6FB7-41A1-BF90-88A6411F1BCA}" type="datetimeFigureOut">
              <a:rPr lang="ru-RU" smtClean="0"/>
              <a:t>15.09.2013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7C493-89AF-4720-BDFA-63CEDB69C7D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B4BD-6FB7-41A1-BF90-88A6411F1BCA}" type="datetimeFigureOut">
              <a:rPr lang="ru-RU" smtClean="0"/>
              <a:t>15.09.2013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7C493-89AF-4720-BDFA-63CEDB69C7D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B4BD-6FB7-41A1-BF90-88A6411F1BCA}" type="datetimeFigureOut">
              <a:rPr lang="ru-RU" smtClean="0"/>
              <a:t>15.09.2013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7C493-89AF-4720-BDFA-63CEDB69C7D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B4BD-6FB7-41A1-BF90-88A6411F1BCA}" type="datetimeFigureOut">
              <a:rPr lang="ru-RU" smtClean="0"/>
              <a:t>15.09.2013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7C493-89AF-4720-BDFA-63CEDB69C7DB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B4BD-6FB7-41A1-BF90-88A6411F1BCA}" type="datetimeFigureOut">
              <a:rPr lang="ru-RU" smtClean="0"/>
              <a:t>15.09.2013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7C493-89AF-4720-BDFA-63CEDB69C7D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B4BD-6FB7-41A1-BF90-88A6411F1BCA}" type="datetimeFigureOut">
              <a:rPr lang="ru-RU" smtClean="0"/>
              <a:t>15.09.2013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7C493-89AF-4720-BDFA-63CEDB69C7D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B4BD-6FB7-41A1-BF90-88A6411F1BCA}" type="datetimeFigureOut">
              <a:rPr lang="ru-RU" smtClean="0"/>
              <a:t>15.09.2013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7C493-89AF-4720-BDFA-63CEDB69C7D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B4BD-6FB7-41A1-BF90-88A6411F1BCA}" type="datetimeFigureOut">
              <a:rPr lang="ru-RU" smtClean="0"/>
              <a:t>15.09.2013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7C493-89AF-4720-BDFA-63CEDB69C7D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B4BD-6FB7-41A1-BF90-88A6411F1BCA}" type="datetimeFigureOut">
              <a:rPr lang="ru-RU" smtClean="0"/>
              <a:t>15.09.2013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7C493-89AF-4720-BDFA-63CEDB69C7D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B4BD-6FB7-41A1-BF90-88A6411F1BCA}" type="datetimeFigureOut">
              <a:rPr lang="ru-RU" smtClean="0"/>
              <a:t>15.09.2013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7C493-89AF-4720-BDFA-63CEDB69C7D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211B4BD-6FB7-41A1-BF90-88A6411F1BCA}" type="datetimeFigureOut">
              <a:rPr lang="ru-RU" smtClean="0"/>
              <a:t>15.09.2013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DA7C493-89AF-4720-BDFA-63CEDB69C7DB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2856"/>
            <a:ext cx="4860032" cy="280831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3200" dirty="0" smtClean="0"/>
              <a:t>Технология </a:t>
            </a:r>
            <a:r>
              <a:rPr lang="ru-RU" sz="3200" dirty="0" smtClean="0"/>
              <a:t>формирования лексико-грамматического строя речи у детей с ОНР</a:t>
            </a:r>
            <a:r>
              <a:rPr lang="ru-RU" sz="3200" dirty="0" smtClean="0"/>
              <a:t> </a:t>
            </a:r>
            <a:r>
              <a:rPr lang="ru-RU" sz="3200" dirty="0" smtClean="0"/>
              <a:t>Т.Б. Филичевой, Г.В. Чиркиной.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5143301"/>
            <a:ext cx="4680520" cy="1703040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Учителя-логопеда Болотовой Н.В. МБДОУ «Детский сад компенсирующего вида №17»  Сергиево-Посадского муниципального района</a:t>
            </a:r>
          </a:p>
        </p:txBody>
      </p:sp>
    </p:spTree>
    <p:extLst>
      <p:ext uri="{BB962C8B-B14F-4D97-AF65-F5344CB8AC3E}">
        <p14:creationId xmlns:p14="http://schemas.microsoft.com/office/powerpoint/2010/main" val="3529787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637" y="332656"/>
            <a:ext cx="8568952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ü"/>
            </a:pPr>
            <a:r>
              <a:rPr lang="ru-RU" sz="3600" dirty="0" smtClean="0"/>
              <a:t>Формирование грамматического строя.</a:t>
            </a:r>
          </a:p>
          <a:p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Научить детей устанавливать связи между предметом и его действием, закрепить навыки употребления глаголов 3 лица единственного числа настоящего времени.</a:t>
            </a:r>
          </a:p>
          <a:p>
            <a:pPr marL="457200" indent="-457200">
              <a:buFont typeface="+mj-lt"/>
              <a:buAutoNum type="arabicPeriod"/>
            </a:pP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2. Сформировать навыки практического употребления в речи категории числа существительных.</a:t>
            </a:r>
          </a:p>
          <a:p>
            <a:pPr marL="457200" indent="-457200">
              <a:buFont typeface="+mj-lt"/>
              <a:buAutoNum type="arabicPeriod"/>
            </a:pP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Сформировать навыки употребления в речи категории глаголов.</a:t>
            </a:r>
          </a:p>
          <a:p>
            <a:pPr marL="457200" indent="-457200">
              <a:buFont typeface="+mj-lt"/>
              <a:buAutoNum type="arabicPeriod"/>
            </a:pP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Сформировать навыки употребления в речи категории падежа в следующей последовательности: винительный падеж, родительный падеж, дательный, творительный и предложный.</a:t>
            </a:r>
          </a:p>
          <a:p>
            <a:pPr marL="457200" indent="-457200">
              <a:buAutoNum type="arabicPeriod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4414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75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25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16632"/>
            <a:ext cx="820891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itchFamily="2" charset="2"/>
              <a:buChar char="q"/>
            </a:pPr>
            <a:r>
              <a:rPr lang="ru-RU" sz="2800" dirty="0" smtClean="0"/>
              <a:t>Методика коррекционно-педагогической работы (второй год обучения)</a:t>
            </a:r>
          </a:p>
          <a:p>
            <a:endParaRPr lang="ru-RU" sz="1600" dirty="0" smtClean="0"/>
          </a:p>
          <a:p>
            <a:endParaRPr lang="ru-RU" sz="1600" dirty="0"/>
          </a:p>
          <a:p>
            <a:pPr algn="ctr"/>
            <a:r>
              <a:rPr lang="ru-RU" sz="2000" dirty="0" smtClean="0"/>
              <a:t>Три периода обучения:</a:t>
            </a:r>
          </a:p>
          <a:p>
            <a:endParaRPr lang="ru-RU" sz="2000" dirty="0"/>
          </a:p>
          <a:p>
            <a:r>
              <a:rPr lang="ru-RU" sz="1600" b="1" dirty="0" smtClean="0"/>
              <a:t>Первый период </a:t>
            </a:r>
            <a:r>
              <a:rPr lang="ru-RU" sz="1600" dirty="0" smtClean="0"/>
              <a:t>– сентябрь, октябрь, ноябрь. </a:t>
            </a:r>
            <a:r>
              <a:rPr lang="ru-RU" sz="1400" dirty="0" smtClean="0"/>
              <a:t>Фронтальные занятия проводятся 2 раза в неделю, подгрупповые и индивидуальные – ежедневно.</a:t>
            </a:r>
          </a:p>
          <a:p>
            <a:r>
              <a:rPr lang="ru-RU" sz="1600" b="1" dirty="0" smtClean="0"/>
              <a:t>Второй период </a:t>
            </a:r>
            <a:r>
              <a:rPr lang="ru-RU" sz="1600" dirty="0" smtClean="0"/>
              <a:t>– декабрь, январь, февраль, март. </a:t>
            </a:r>
            <a:r>
              <a:rPr lang="ru-RU" sz="1400" dirty="0" smtClean="0"/>
              <a:t>Фронтальные занятия </a:t>
            </a:r>
            <a:r>
              <a:rPr lang="ru-RU" sz="1400" dirty="0" smtClean="0"/>
              <a:t>по </a:t>
            </a:r>
            <a:r>
              <a:rPr lang="ru-RU" sz="1400" dirty="0" smtClean="0"/>
              <a:t>формированию лексико-грамматических средств языка – 3 раза в неделю.</a:t>
            </a:r>
          </a:p>
          <a:p>
            <a:r>
              <a:rPr lang="ru-RU" sz="1600" b="1" dirty="0" smtClean="0"/>
              <a:t>Третий период – апрель, </a:t>
            </a:r>
            <a:r>
              <a:rPr lang="ru-RU" sz="1600" b="1" dirty="0"/>
              <a:t>м</a:t>
            </a:r>
            <a:r>
              <a:rPr lang="ru-RU" sz="1600" b="1" dirty="0" smtClean="0"/>
              <a:t>ай, июнь. </a:t>
            </a:r>
            <a:r>
              <a:rPr lang="ru-RU" sz="1400" dirty="0" smtClean="0"/>
              <a:t>Фронтальные занятия по формированию лексико-грамматических средств языка и развитию связной речи проводятся 3 раза в неделю.</a:t>
            </a:r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/>
          </a:p>
          <a:p>
            <a:pPr algn="ctr"/>
            <a:r>
              <a:rPr lang="ru-RU" sz="2000" dirty="0" smtClean="0"/>
              <a:t>Работа направлена на</a:t>
            </a:r>
            <a:r>
              <a:rPr lang="ru-RU" sz="2000" dirty="0" smtClean="0"/>
              <a:t>:</a:t>
            </a:r>
          </a:p>
          <a:p>
            <a:pPr algn="ctr"/>
            <a:endParaRPr lang="ru-RU" sz="2000" dirty="0" smtClean="0"/>
          </a:p>
          <a:p>
            <a:endParaRPr lang="ru-RU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Развитие понимания речи.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Развитие </a:t>
            </a:r>
            <a:r>
              <a:rPr lang="ru-RU" sz="2000" dirty="0" smtClean="0"/>
              <a:t>лексико-грамматических средств языка.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74591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40"/>
                            </p:stCondLst>
                            <p:childTnLst>
                              <p:par>
                                <p:cTn id="8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29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4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79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4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29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540"/>
                            </p:stCondLst>
                            <p:childTnLst>
                              <p:par>
                                <p:cTn id="44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072" y="836712"/>
            <a:ext cx="8568952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ru-RU" sz="2800" dirty="0" smtClean="0"/>
              <a:t>Методика коррекционно-педагогической работы в подготовительной группе (третий год обучения)</a:t>
            </a:r>
          </a:p>
          <a:p>
            <a:endParaRPr lang="ru-RU" sz="1600" dirty="0" smtClean="0"/>
          </a:p>
          <a:p>
            <a:endParaRPr lang="ru-RU" sz="1600" dirty="0"/>
          </a:p>
          <a:p>
            <a:r>
              <a:rPr lang="ru-RU" b="1" dirty="0" smtClean="0"/>
              <a:t>Первый период  </a:t>
            </a:r>
            <a:r>
              <a:rPr lang="ru-RU" sz="1600" b="1" dirty="0" smtClean="0"/>
              <a:t>- </a:t>
            </a:r>
            <a:r>
              <a:rPr lang="ru-RU" sz="1600" dirty="0" smtClean="0"/>
              <a:t>3 фронтальных занятия  по формированию лексико-грамматических средств языка и развитию связной </a:t>
            </a:r>
            <a:r>
              <a:rPr lang="ru-RU" sz="1600" dirty="0" smtClean="0"/>
              <a:t>речи</a:t>
            </a:r>
            <a:r>
              <a:rPr lang="ru-RU" sz="1600" dirty="0"/>
              <a:t>.</a:t>
            </a:r>
            <a:endParaRPr lang="ru-RU" sz="1600" dirty="0" smtClean="0"/>
          </a:p>
          <a:p>
            <a:r>
              <a:rPr lang="ru-RU" b="1" dirty="0" smtClean="0"/>
              <a:t>Второй период </a:t>
            </a:r>
            <a:r>
              <a:rPr lang="ru-RU" sz="1600" b="1" dirty="0" smtClean="0"/>
              <a:t>– </a:t>
            </a:r>
            <a:r>
              <a:rPr lang="ru-RU" sz="1600" dirty="0" smtClean="0"/>
              <a:t>2 фронтальных занятия по формированию лексико-грамматических средств языка и развитию связной </a:t>
            </a:r>
            <a:r>
              <a:rPr lang="ru-RU" sz="1600" dirty="0" smtClean="0"/>
              <a:t>речи</a:t>
            </a:r>
            <a:r>
              <a:rPr lang="ru-RU" sz="1600" dirty="0"/>
              <a:t>.</a:t>
            </a:r>
            <a:endParaRPr lang="ru-RU" sz="1600" dirty="0" smtClean="0"/>
          </a:p>
          <a:p>
            <a:r>
              <a:rPr lang="ru-RU" b="1" dirty="0" smtClean="0"/>
              <a:t>Третий период </a:t>
            </a:r>
            <a:r>
              <a:rPr lang="ru-RU" sz="1600" b="1" dirty="0" smtClean="0"/>
              <a:t>– </a:t>
            </a:r>
            <a:r>
              <a:rPr lang="ru-RU" sz="1600" dirty="0" smtClean="0"/>
              <a:t>2 занятия по формированию лексико-грамматического </a:t>
            </a:r>
            <a:r>
              <a:rPr lang="ru-RU" sz="1600" dirty="0" smtClean="0"/>
              <a:t>строя</a:t>
            </a:r>
            <a:r>
              <a:rPr lang="ru-RU" sz="1600" dirty="0"/>
              <a:t> </a:t>
            </a:r>
            <a:r>
              <a:rPr lang="ru-RU" sz="1600" dirty="0" smtClean="0"/>
              <a:t>речи.</a:t>
            </a:r>
            <a:endParaRPr lang="ru-RU" sz="1600" dirty="0" smtClean="0"/>
          </a:p>
          <a:p>
            <a:pPr algn="ctr"/>
            <a:endParaRPr lang="ru-RU" sz="1600" b="1" dirty="0" smtClean="0"/>
          </a:p>
          <a:p>
            <a:pPr algn="ctr"/>
            <a:endParaRPr lang="ru-RU" sz="1600" b="1" dirty="0"/>
          </a:p>
          <a:p>
            <a:pPr algn="ctr"/>
            <a:r>
              <a:rPr lang="ru-RU" sz="2400" b="1" dirty="0" smtClean="0"/>
              <a:t>Направление </a:t>
            </a:r>
            <a:r>
              <a:rPr lang="ru-RU" sz="2400" b="1" dirty="0" smtClean="0"/>
              <a:t>работы:</a:t>
            </a:r>
          </a:p>
          <a:p>
            <a:endParaRPr lang="ru-RU" sz="1600" b="1" dirty="0" smtClean="0"/>
          </a:p>
          <a:p>
            <a:endParaRPr lang="ru-RU" sz="1600" b="1" dirty="0"/>
          </a:p>
          <a:p>
            <a:r>
              <a:rPr lang="ru-RU" sz="2000" b="1" dirty="0" smtClean="0"/>
              <a:t>Формирование и совершенствование лексико-грамматических средств языка и развитие связной речи</a:t>
            </a:r>
            <a:r>
              <a:rPr lang="ru-RU" sz="2000" b="1" dirty="0" smtClean="0"/>
              <a:t>.</a:t>
            </a:r>
            <a:endParaRPr lang="ru-R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7212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6420"/>
                            </p:stCondLst>
                            <p:childTnLst>
                              <p:par>
                                <p:cTn id="8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67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92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17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42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998" y="117693"/>
            <a:ext cx="849694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Результаты использования </a:t>
            </a:r>
            <a:r>
              <a:rPr lang="ru-RU" sz="3600" dirty="0" smtClean="0"/>
              <a:t>технологии</a:t>
            </a:r>
          </a:p>
          <a:p>
            <a:pPr algn="ctr"/>
            <a:endParaRPr lang="ru-RU" sz="3600" dirty="0"/>
          </a:p>
          <a:p>
            <a:pPr marL="342900" indent="-342900">
              <a:buFont typeface="Wingdings" pitchFamily="2" charset="2"/>
              <a:buChar char="v"/>
            </a:pPr>
            <a:r>
              <a:rPr lang="ru-RU" sz="2800" dirty="0" smtClean="0"/>
              <a:t>У </a:t>
            </a:r>
            <a:r>
              <a:rPr lang="ru-RU" sz="2800" dirty="0" smtClean="0"/>
              <a:t>детей пополнился лексический запас</a:t>
            </a:r>
            <a:r>
              <a:rPr lang="ru-RU" sz="2800" dirty="0" smtClean="0"/>
              <a:t>.</a:t>
            </a:r>
          </a:p>
          <a:p>
            <a:endParaRPr lang="ru-RU" sz="2800" dirty="0" smtClean="0"/>
          </a:p>
          <a:p>
            <a:pPr marL="342900" indent="-342900">
              <a:buFont typeface="Wingdings" pitchFamily="2" charset="2"/>
              <a:buChar char="v"/>
            </a:pPr>
            <a:r>
              <a:rPr lang="ru-RU" sz="2800" dirty="0" smtClean="0"/>
              <a:t>Улучшение грамматического строя речи</a:t>
            </a:r>
            <a:r>
              <a:rPr lang="ru-RU" sz="2800" dirty="0" smtClean="0"/>
              <a:t>.</a:t>
            </a:r>
          </a:p>
          <a:p>
            <a:endParaRPr lang="ru-RU" sz="2800" dirty="0" smtClean="0"/>
          </a:p>
          <a:p>
            <a:pPr marL="342900" indent="-342900">
              <a:buFont typeface="Wingdings" pitchFamily="2" charset="2"/>
              <a:buChar char="v"/>
            </a:pPr>
            <a:r>
              <a:rPr lang="ru-RU" sz="2800" dirty="0" smtClean="0"/>
              <a:t>Речевая активность детей на высоком уровне</a:t>
            </a:r>
            <a:r>
              <a:rPr lang="ru-RU" sz="2800" dirty="0" smtClean="0"/>
              <a:t>.</a:t>
            </a:r>
          </a:p>
          <a:p>
            <a:endParaRPr lang="ru-RU" sz="2800" dirty="0" smtClean="0"/>
          </a:p>
          <a:p>
            <a:pPr marL="342900" indent="-342900">
              <a:buFont typeface="Wingdings" pitchFamily="2" charset="2"/>
              <a:buChar char="v"/>
            </a:pPr>
            <a:r>
              <a:rPr lang="ru-RU" sz="2800" dirty="0" smtClean="0"/>
              <a:t>Понимание обращённой речи достигает норму </a:t>
            </a:r>
            <a:r>
              <a:rPr lang="ru-RU" sz="2800" smtClean="0"/>
              <a:t>развития</a:t>
            </a:r>
            <a:r>
              <a:rPr lang="ru-RU" sz="2800" smtClean="0"/>
              <a:t>.</a:t>
            </a:r>
          </a:p>
          <a:p>
            <a:endParaRPr lang="ru-RU" sz="2800" dirty="0" smtClean="0"/>
          </a:p>
          <a:p>
            <a:pPr marL="342900" indent="-342900">
              <a:buFont typeface="Wingdings" pitchFamily="2" charset="2"/>
              <a:buChar char="v"/>
            </a:pPr>
            <a:r>
              <a:rPr lang="ru-RU" sz="2800" dirty="0" smtClean="0"/>
              <a:t>Значительно </a:t>
            </a:r>
            <a:r>
              <a:rPr lang="ru-RU" sz="2800" dirty="0" smtClean="0"/>
              <a:t>улучшилась связная речь детей.</a:t>
            </a:r>
          </a:p>
          <a:p>
            <a:pPr marL="342900" indent="-342900">
              <a:buFont typeface="Wingdings" pitchFamily="2" charset="2"/>
              <a:buChar char="v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6782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500" tmFilter="0, 0; .2, .5; .8, .5; 1, 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75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25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04323" y="1014249"/>
            <a:ext cx="7194213" cy="3416320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Устранение общего недоразвития</a:t>
            </a:r>
          </a:p>
          <a:p>
            <a:pPr algn="ctr"/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</a:t>
            </a: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ечи у детей дошкольного </a:t>
            </a:r>
          </a:p>
          <a:p>
            <a:pPr algn="ctr"/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озраста: практ. пособие /</a:t>
            </a:r>
          </a:p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Т.Б. Филичева, Г.В. Чиркина. –</a:t>
            </a:r>
          </a:p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4-е изд. – М.: Айрис-пресс, </a:t>
            </a:r>
          </a:p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2007. – 224с.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0312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74113"/>
            <a:ext cx="7848032" cy="57246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spAutoFit/>
          </a:bodyPr>
          <a:lstStyle/>
          <a:p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</a:rPr>
              <a:t>          СОДЕРЖАНИЕ:</a:t>
            </a:r>
          </a:p>
          <a:p>
            <a:pPr marL="342900" indent="-342900" algn="ctr">
              <a:buFont typeface="Wingdings" pitchFamily="2" charset="2"/>
              <a:buChar char="q"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Выявление уровня 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развития лексико-грамматического строя речи.</a:t>
            </a:r>
            <a:endParaRPr lang="ru-RU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342900" indent="-342900" algn="ctr">
              <a:buFont typeface="Wingdings" pitchFamily="2" charset="2"/>
              <a:buChar char="q"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Методика коррекционно-педагогической  работы (первый год обучения), </a:t>
            </a:r>
          </a:p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организация логопедических занятий.</a:t>
            </a:r>
          </a:p>
          <a:p>
            <a:pPr algn="ctr"/>
            <a:endParaRPr lang="ru-RU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342900" indent="-342900" algn="ctr">
              <a:buFont typeface="Wingdings" pitchFamily="2" charset="2"/>
              <a:buChar char="q"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Методика коррекционно-педагогической работы (второй год обучения).</a:t>
            </a:r>
          </a:p>
          <a:p>
            <a:pPr algn="ctr"/>
            <a:endParaRPr lang="ru-RU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342900" indent="-342900" algn="ctr">
              <a:buFont typeface="Wingdings" pitchFamily="2" charset="2"/>
              <a:buChar char="q"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Методика коррекционно-педагогической работы (третий год обучения).</a:t>
            </a:r>
          </a:p>
          <a:p>
            <a:pPr marL="342900" indent="-342900">
              <a:buFont typeface="Wingdings" pitchFamily="2" charset="2"/>
              <a:buChar char="q"/>
            </a:pPr>
            <a:endParaRPr lang="ru-RU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9364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2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2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2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2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25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25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25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25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25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25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25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48680"/>
            <a:ext cx="849694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Психолого-педагогическая характеристика детей 4-6 лет с общим недоразвитием речи.</a:t>
            </a:r>
          </a:p>
          <a:p>
            <a:endParaRPr lang="ru-RU" sz="3200" dirty="0"/>
          </a:p>
          <a:p>
            <a:r>
              <a:rPr lang="ru-RU" sz="2000" dirty="0" smtClean="0"/>
              <a:t>Общее недоразвитие речи у детей с нормальным слухом и сохранным интеллектом представляет собой специфическое проявление речевой аномалии, при которой нарушено или отстаёт от нормы формирование основных компонентов речевой системы: лексики, грамматики, фонетики. При этом типичными являются отклонения в смысловой и произносительной сторонах речи.</a:t>
            </a:r>
          </a:p>
          <a:p>
            <a:endParaRPr lang="ru-RU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ru-RU" dirty="0" smtClean="0"/>
              <a:t>Степени (уровни) речевого недоразвития не представляют собой застывших образований.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dirty="0" smtClean="0"/>
              <a:t>В каждом уровне можно найти элементы предыдущего и последующего уровней.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dirty="0" smtClean="0"/>
              <a:t>В реальной практике редко встречаются чётко выраженные уровни, т.к. новые элементы </a:t>
            </a:r>
            <a:r>
              <a:rPr lang="ru-RU" b="1" dirty="0" smtClean="0"/>
              <a:t>постепенно</a:t>
            </a:r>
            <a:r>
              <a:rPr lang="ru-RU" dirty="0" smtClean="0"/>
              <a:t> вытесняют предшествующие формы.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dirty="0" smtClean="0"/>
              <a:t>У детей чаще встречаются </a:t>
            </a:r>
            <a:r>
              <a:rPr lang="ru-RU" b="1" dirty="0" smtClean="0"/>
              <a:t>переходные </a:t>
            </a:r>
            <a:r>
              <a:rPr lang="ru-RU" dirty="0" smtClean="0"/>
              <a:t>состояния, в которых сочетаются проявления продвинутого уровня и ещё не изжитые нарушения. </a:t>
            </a:r>
          </a:p>
        </p:txBody>
      </p:sp>
    </p:spTree>
    <p:extLst>
      <p:ext uri="{BB962C8B-B14F-4D97-AF65-F5344CB8AC3E}">
        <p14:creationId xmlns:p14="http://schemas.microsoft.com/office/powerpoint/2010/main" val="729673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erris dir="l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48680"/>
            <a:ext cx="8352928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Основной контингент дошкольников в группах с </a:t>
            </a:r>
            <a:r>
              <a:rPr lang="ru-RU" b="1" dirty="0" smtClean="0"/>
              <a:t>общим недоразвитием речи </a:t>
            </a:r>
          </a:p>
          <a:p>
            <a:pPr algn="ctr"/>
            <a:r>
              <a:rPr lang="ru-RU" dirty="0" smtClean="0"/>
              <a:t>(ОНР) составляют дети с </a:t>
            </a:r>
            <a:r>
              <a:rPr lang="en-US" dirty="0" smtClean="0"/>
              <a:t>II </a:t>
            </a:r>
            <a:r>
              <a:rPr lang="ru-RU" dirty="0" smtClean="0"/>
              <a:t>и </a:t>
            </a:r>
            <a:r>
              <a:rPr lang="en-US" dirty="0" smtClean="0"/>
              <a:t>III</a:t>
            </a:r>
            <a:r>
              <a:rPr lang="ru-RU" dirty="0" smtClean="0"/>
              <a:t>уровнями речевого развития.</a:t>
            </a:r>
          </a:p>
          <a:p>
            <a:pPr algn="ctr"/>
            <a:endParaRPr lang="ru-RU" dirty="0"/>
          </a:p>
          <a:p>
            <a:pPr algn="ctr"/>
            <a:r>
              <a:rPr lang="en-US" sz="2000" dirty="0" smtClean="0"/>
              <a:t>II </a:t>
            </a:r>
            <a:r>
              <a:rPr lang="ru-RU" sz="2000" dirty="0" smtClean="0"/>
              <a:t>уровень речевого развития</a:t>
            </a:r>
            <a:r>
              <a:rPr lang="ru-RU" dirty="0" smtClean="0"/>
              <a:t> </a:t>
            </a:r>
            <a:r>
              <a:rPr lang="ru-RU" sz="1200" dirty="0" smtClean="0"/>
              <a:t>характеризуется начатками общеупотребительной речи. Дети используют в общении простые конструкции или искажённые фразы, владеют обиходным словарным запасом (преимущественно пассивным). В их речи дифференцированно обозначаются названия предметов, действий, отдельных признаков. На этом уровне возможно употребление в речи местоимений, союзов, некоторых предлогов в их элементарных значениях. Дети могут отвечать на вопросы, с помощью педагога беседовать по картинке, рассказывать о семье.  Отмечаются грубые ошибки в употреблении грамматических конструкций: неправильное использование падежных форм, ошибки в употреблении существительных мужского и женского рода, отсутствие согласования прилагательных и числительных с существительными. У детей нарушено произношение согласных: шипящих, соноров, свистящих, твёрдых и мягких, звонких и глухих. Грубые ошибки отмечаются в воспроизведении слов разного слогового состава: перестановки слогов, звуков, замена и уподобление слогов, выпадение звуков в позиции стечения согласных.</a:t>
            </a:r>
          </a:p>
          <a:p>
            <a:pPr algn="ctr"/>
            <a:endParaRPr lang="ru-RU" sz="1200" dirty="0" smtClean="0"/>
          </a:p>
          <a:p>
            <a:pPr algn="ctr"/>
            <a:endParaRPr lang="ru-RU" sz="1200" dirty="0" smtClean="0"/>
          </a:p>
          <a:p>
            <a:pPr algn="ctr"/>
            <a:r>
              <a:rPr lang="en-US" sz="2000" dirty="0" smtClean="0"/>
              <a:t>III</a:t>
            </a:r>
            <a:r>
              <a:rPr lang="ru-RU" sz="2000" dirty="0" smtClean="0"/>
              <a:t> уровень речевого развития </a:t>
            </a:r>
            <a:r>
              <a:rPr lang="ru-RU" sz="1200" dirty="0" smtClean="0"/>
              <a:t>характеризуется наличием развёрнутой фразовой речи с выраженными элементами лексико-грамматического и фонетико-фонематического недоразвития. Дети могут относительно свободно общаться с окружающими, но нуждаются в постоянной помощи родителей и воспитателей, вносящих в речь пояснения. Звуки, которые дети могут произносить изолированно, в самостоятельной речи звучат недостаточно чётко: недифференцированное произнесение свистящих, шипящих, аффрикат и соноров; замена некоторых звуков другими (чаще замена соноров); нестойкое употребление звука; смешение звуков. Диагностическим показателем данного уровня является нарушение звуко-слоговой структуры: перестановки и замены слогов и звуков, сокращение количества слогов, персеверации, антиципации, добавление лишних звуков и слогов. Понимание речи приближается к низкой возрастной норме. Преобладающим типом лексических ошибок является неправильное употребление слов в речевом контексте. В картине аграмматизма выявляются довольно стойкие ошибки при согласовании прилагательных с существительными в роде и падеже, смешение родовой принадлежности существительных, ошибки в согласовании числительного с существительным всех </a:t>
            </a:r>
            <a:r>
              <a:rPr lang="ru-RU" sz="1200" dirty="0"/>
              <a:t>т</a:t>
            </a:r>
            <a:r>
              <a:rPr lang="ru-RU" sz="1200" dirty="0" smtClean="0"/>
              <a:t>рёх родов, ошибки в употреблении предлогов. При пересказе дети ошибаются в передаче логической последовательности событий, рассказ-описание мало доступен.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442395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548680"/>
            <a:ext cx="842493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Для детей с ОНР характерно:</a:t>
            </a:r>
          </a:p>
          <a:p>
            <a:pPr algn="ctr"/>
            <a:endParaRPr lang="ru-RU" sz="32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ru-RU" sz="2400" dirty="0" smtClean="0"/>
              <a:t>Низкий уровень развития основных свойств внимания.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400" dirty="0" smtClean="0"/>
              <a:t>Низкий уровень вербальной памяти и низкая продуктивность запоминания.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400" dirty="0" smtClean="0"/>
              <a:t>Низкая активность припоминания.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400" dirty="0" smtClean="0"/>
              <a:t>Ограниченные возможности развития познавательной деятельности.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400" dirty="0" smtClean="0"/>
              <a:t>Отставание в развитии наглядно-образной сферы мышления.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400" dirty="0" smtClean="0"/>
              <a:t>Ригидность мышления.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400" dirty="0" smtClean="0"/>
              <a:t>Отставание в развитии двигательной сферы.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400" dirty="0" smtClean="0"/>
              <a:t>Особенности в формировании мелкой моторики рук, проявляющиеся в недостаточной координации пальцев рук.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400" dirty="0" smtClean="0"/>
              <a:t>Диссоциация речевого и психического развития.</a:t>
            </a:r>
          </a:p>
        </p:txBody>
      </p:sp>
    </p:spTree>
    <p:extLst>
      <p:ext uri="{BB962C8B-B14F-4D97-AF65-F5344CB8AC3E}">
        <p14:creationId xmlns:p14="http://schemas.microsoft.com/office/powerpoint/2010/main" val="172977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25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75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25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500"/>
                            </p:stCondLst>
                            <p:childTnLst>
                              <p:par>
                                <p:cTn id="48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750"/>
                            </p:stCondLst>
                            <p:childTnLst>
                              <p:par>
                                <p:cTn id="54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6007" y="476672"/>
            <a:ext cx="81892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algn="ctr">
              <a:buFont typeface="Wingdings" pitchFamily="2" charset="2"/>
              <a:buChar char="q"/>
            </a:pPr>
            <a:r>
              <a:rPr lang="ru-RU" sz="2800" dirty="0" smtClean="0"/>
              <a:t>Методика коррекционно-педагогической работы</a:t>
            </a:r>
          </a:p>
          <a:p>
            <a:pPr algn="ctr"/>
            <a:r>
              <a:rPr lang="ru-RU" sz="2800" dirty="0" smtClean="0"/>
              <a:t>(первый год обучения)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475656" y="2132856"/>
            <a:ext cx="568065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sz="2400" dirty="0" smtClean="0"/>
              <a:t>Развитие понимания речи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 smtClean="0"/>
              <a:t>Формирование словарного запаса.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 smtClean="0"/>
              <a:t>Формирование грамматического строя.</a:t>
            </a:r>
          </a:p>
          <a:p>
            <a:endParaRPr lang="ru-RU" sz="2400" dirty="0" smtClean="0"/>
          </a:p>
          <a:p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540169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290"/>
                            </p:stCondLst>
                            <p:childTnLst>
                              <p:par>
                                <p:cTn id="8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54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79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548680"/>
            <a:ext cx="8496944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itchFamily="2" charset="2"/>
              <a:buChar char="ü"/>
            </a:pPr>
            <a:r>
              <a:rPr lang="ru-RU" sz="3600" dirty="0" smtClean="0"/>
              <a:t>Развитие понимания речи</a:t>
            </a:r>
            <a:r>
              <a:rPr lang="ru-RU" sz="2400" dirty="0" smtClean="0"/>
              <a:t>.</a:t>
            </a:r>
          </a:p>
          <a:p>
            <a:pPr algn="ctr"/>
            <a:endParaRPr lang="ru-RU" sz="2400" dirty="0"/>
          </a:p>
          <a:p>
            <a:pPr algn="ctr"/>
            <a:r>
              <a:rPr lang="ru-RU" sz="1200" dirty="0" smtClean="0"/>
              <a:t>Наиболее эффективна в первые два месяца индивидуальная форма занятий. Продолжительность занятий 10-15 минут.</a:t>
            </a:r>
          </a:p>
          <a:p>
            <a:pPr algn="ctr"/>
            <a:r>
              <a:rPr lang="ru-RU" sz="1200" dirty="0" smtClean="0"/>
              <a:t>Спустя два месяца детей целесообразно объединить в подгруппы по 2-3 человека, а время увеличить до 15-20 минут.</a:t>
            </a:r>
            <a:endParaRPr lang="ru-RU" sz="2000" dirty="0" smtClean="0"/>
          </a:p>
          <a:p>
            <a:pPr algn="ctr"/>
            <a:r>
              <a:rPr lang="ru-RU" sz="2800" dirty="0" smtClean="0"/>
              <a:t>Приёмы: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Обучение пониманию некоторых обиходных обращений в повелительной форме.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Ситуационная речь, использование режимных моментов.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Появление  и внезапное исчезновение предмета, который сначала был назван.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Совместное проговаривание слова.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Отражённое проговаривание.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Договаривание слова в ситуации, подсказывающей нужное слово.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Комментирование действий с предметами.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Упражнения и дидактические игры.</a:t>
            </a:r>
          </a:p>
          <a:p>
            <a:pPr algn="ctr"/>
            <a:endParaRPr lang="ru-RU" sz="2400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9948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75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25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75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000"/>
                            </p:stCondLst>
                            <p:childTnLst>
                              <p:par>
                                <p:cTn id="48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250"/>
                            </p:stCondLst>
                            <p:childTnLst>
                              <p:par>
                                <p:cTn id="54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5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2750"/>
                            </p:stCondLst>
                            <p:childTnLst>
                              <p:par>
                                <p:cTn id="66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4000"/>
                            </p:stCondLst>
                            <p:childTnLst>
                              <p:par>
                                <p:cTn id="72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76672"/>
            <a:ext cx="828092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Wingdings" pitchFamily="2" charset="2"/>
              <a:buChar char="ü"/>
            </a:pPr>
            <a:r>
              <a:rPr lang="ru-RU" sz="3600" dirty="0" smtClean="0"/>
              <a:t> Формирование словарного запаса.</a:t>
            </a:r>
          </a:p>
          <a:p>
            <a:endParaRPr lang="ru-RU" sz="2000" dirty="0" smtClean="0"/>
          </a:p>
          <a:p>
            <a:pPr algn="ctr"/>
            <a:r>
              <a:rPr lang="ru-RU" sz="2400" dirty="0" smtClean="0"/>
              <a:t>Уточнение и расширение словарного запаса проводится с опорой на тематические циклы: «Игрушки, продукты питания, одежда, дом, мебель, транспорт, овощи и фрукты» и т.д.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800" dirty="0" smtClean="0"/>
              <a:t>Закрепляется умение детей называть:</a:t>
            </a:r>
          </a:p>
          <a:p>
            <a:pPr algn="ctr"/>
            <a:endParaRPr lang="ru-RU" sz="2000" dirty="0" smtClean="0"/>
          </a:p>
          <a:p>
            <a:pPr marL="457200" indent="-457200">
              <a:buAutoNum type="arabicPeriod"/>
            </a:pPr>
            <a:r>
              <a:rPr lang="ru-RU" sz="2400" dirty="0" smtClean="0"/>
              <a:t>Имена друзей, кукол, окружающих взрослых.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Односложные слова типа: кот, нос, мяч, стул, рот, дом, мак.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Двусложные слова с ударением на первом слоге типа: санки, шуба, муха, уха.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Трёхсложные слова с ударением на втором слоге типа: собака, канава, ворона, машина, лопата.</a:t>
            </a:r>
          </a:p>
          <a:p>
            <a:pPr algn="ctr"/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66556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75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25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75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аркет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373</TotalTime>
  <Words>1135</Words>
  <Application>Microsoft Office PowerPoint</Application>
  <PresentationFormat>Экран (4:3)</PresentationFormat>
  <Paragraphs>124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Паркет</vt:lpstr>
      <vt:lpstr>Технология формирования лексико-грамматического строя речи у детей с ОНР Т.Б. Филичевой, Г.В. Чиркиной.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устранения общего недоразвития речи у детей дошкольного возраста Т.Б. Филичевой, Г.В. Чиркиной.</dc:title>
  <dc:creator>Наталья</dc:creator>
  <cp:lastModifiedBy>Админ</cp:lastModifiedBy>
  <cp:revision>42</cp:revision>
  <dcterms:created xsi:type="dcterms:W3CDTF">2013-07-09T17:08:51Z</dcterms:created>
  <dcterms:modified xsi:type="dcterms:W3CDTF">2013-09-15T16:24:46Z</dcterms:modified>
</cp:coreProperties>
</file>