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5" r:id="rId10"/>
    <p:sldId id="266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37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211B4BD-6FB7-41A1-BF90-88A6411F1BCA}" type="datetimeFigureOut">
              <a:rPr lang="ru-RU" smtClean="0"/>
              <a:t>15.09.2013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DA7C493-89AF-4720-BDFA-63CEDB69C7DB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2856"/>
            <a:ext cx="4860032" cy="280831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3200" dirty="0" smtClean="0"/>
              <a:t>Технология </a:t>
            </a:r>
            <a:r>
              <a:rPr lang="ru-RU" sz="3200" dirty="0" smtClean="0"/>
              <a:t>формирования лексико-грамматического строя речи у детей с ОНР</a:t>
            </a:r>
            <a:r>
              <a:rPr lang="ru-RU" sz="3200" dirty="0" smtClean="0"/>
              <a:t> </a:t>
            </a:r>
            <a:r>
              <a:rPr lang="ru-RU" sz="3200" dirty="0" smtClean="0"/>
              <a:t>Т.Б. Филичевой, Г.В. Чиркиной.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143301"/>
            <a:ext cx="4680520" cy="170304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Учителя-логопеда Болотовой Н.В. МБДОУ «Детский сад компенсирующего вида №17»  Сергиево-Посадского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352978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637" y="332656"/>
            <a:ext cx="856895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ü"/>
            </a:pPr>
            <a:r>
              <a:rPr lang="ru-RU" sz="3600" dirty="0" smtClean="0"/>
              <a:t>Формирование грамматического строя.</a:t>
            </a:r>
          </a:p>
          <a:p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Научить детей устанавливать связи между предметом и его действием, закрепить навыки употребления глаголов 3 лица единственного числа настоящего времени.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2. Сформировать навыки практического употребления в речи категории числа существительных.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Сформировать навыки употребления в речи категории глаголов.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Сформировать навыки употребления в речи категории падежа в следующей последовательности: винительный падеж, родительный падеж, дательный, творительный и предложный.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441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2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q"/>
            </a:pPr>
            <a:r>
              <a:rPr lang="ru-RU" sz="2800" dirty="0" smtClean="0"/>
              <a:t>Методика коррекционно-педагогической работы (второй год обучения)</a:t>
            </a:r>
          </a:p>
          <a:p>
            <a:endParaRPr lang="ru-RU" sz="1600" dirty="0" smtClean="0"/>
          </a:p>
          <a:p>
            <a:endParaRPr lang="ru-RU" sz="1600" dirty="0"/>
          </a:p>
          <a:p>
            <a:pPr algn="ctr"/>
            <a:r>
              <a:rPr lang="ru-RU" sz="2000" dirty="0" smtClean="0"/>
              <a:t>Три периода обучения:</a:t>
            </a:r>
          </a:p>
          <a:p>
            <a:endParaRPr lang="ru-RU" sz="2000" dirty="0"/>
          </a:p>
          <a:p>
            <a:r>
              <a:rPr lang="ru-RU" sz="1600" b="1" dirty="0" smtClean="0"/>
              <a:t>Первый период </a:t>
            </a:r>
            <a:r>
              <a:rPr lang="ru-RU" sz="1600" dirty="0" smtClean="0"/>
              <a:t>– сентябрь, октябрь, ноябрь. </a:t>
            </a:r>
            <a:r>
              <a:rPr lang="ru-RU" sz="1400" dirty="0" smtClean="0"/>
              <a:t>Фронтальные занятия проводятся 2 раза в неделю, подгрупповые и индивидуальные – ежедневно.</a:t>
            </a:r>
          </a:p>
          <a:p>
            <a:r>
              <a:rPr lang="ru-RU" sz="1600" b="1" dirty="0" smtClean="0"/>
              <a:t>Второй период </a:t>
            </a:r>
            <a:r>
              <a:rPr lang="ru-RU" sz="1600" dirty="0" smtClean="0"/>
              <a:t>– декабрь, январь, февраль, март. </a:t>
            </a:r>
            <a:r>
              <a:rPr lang="ru-RU" sz="1400" dirty="0" smtClean="0"/>
              <a:t>Фронтальные занятия </a:t>
            </a:r>
            <a:r>
              <a:rPr lang="ru-RU" sz="1400" dirty="0" smtClean="0"/>
              <a:t>по </a:t>
            </a:r>
            <a:r>
              <a:rPr lang="ru-RU" sz="1400" dirty="0" smtClean="0"/>
              <a:t>формированию лексико-грамматических средств языка – 3 раза в неделю.</a:t>
            </a:r>
          </a:p>
          <a:p>
            <a:r>
              <a:rPr lang="ru-RU" sz="1600" b="1" dirty="0" smtClean="0"/>
              <a:t>Третий период – апрель, </a:t>
            </a:r>
            <a:r>
              <a:rPr lang="ru-RU" sz="1600" b="1" dirty="0"/>
              <a:t>м</a:t>
            </a:r>
            <a:r>
              <a:rPr lang="ru-RU" sz="1600" b="1" dirty="0" smtClean="0"/>
              <a:t>ай, июнь. </a:t>
            </a:r>
            <a:r>
              <a:rPr lang="ru-RU" sz="1400" dirty="0" smtClean="0"/>
              <a:t>Фронтальные занятия по формированию лексико-грамматических средств языка и развитию связной речи проводятся 3 раза в неделю.</a:t>
            </a:r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/>
          </a:p>
          <a:p>
            <a:pPr algn="ctr"/>
            <a:r>
              <a:rPr lang="ru-RU" sz="2000" dirty="0" smtClean="0"/>
              <a:t>Работа направлена на</a:t>
            </a:r>
            <a:r>
              <a:rPr lang="ru-RU" sz="2000" dirty="0" smtClean="0"/>
              <a:t>:</a:t>
            </a:r>
          </a:p>
          <a:p>
            <a:pPr algn="ctr"/>
            <a:endParaRPr lang="ru-RU" sz="2000" dirty="0" smtClean="0"/>
          </a:p>
          <a:p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Развитие понимания речи.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Развитие </a:t>
            </a:r>
            <a:r>
              <a:rPr lang="ru-RU" sz="2000" dirty="0" smtClean="0"/>
              <a:t>лексико-грамматических средств языка.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7459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4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9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4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79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4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29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4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072" y="836712"/>
            <a:ext cx="85689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dirty="0" smtClean="0"/>
              <a:t>Методика коррекционно-педагогической работы в подготовительной группе (третий год обучения)</a:t>
            </a:r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b="1" dirty="0" smtClean="0"/>
              <a:t>Первый период  </a:t>
            </a:r>
            <a:r>
              <a:rPr lang="ru-RU" sz="1600" b="1" dirty="0" smtClean="0"/>
              <a:t>- </a:t>
            </a:r>
            <a:r>
              <a:rPr lang="ru-RU" sz="1600" dirty="0" smtClean="0"/>
              <a:t>3 фронтальных занятия  по формированию лексико-грамматических средств языка и развитию связной </a:t>
            </a:r>
            <a:r>
              <a:rPr lang="ru-RU" sz="1600" dirty="0" smtClean="0"/>
              <a:t>речи</a:t>
            </a:r>
            <a:r>
              <a:rPr lang="ru-RU" sz="1600" dirty="0"/>
              <a:t>.</a:t>
            </a:r>
            <a:endParaRPr lang="ru-RU" sz="1600" dirty="0" smtClean="0"/>
          </a:p>
          <a:p>
            <a:r>
              <a:rPr lang="ru-RU" b="1" dirty="0" smtClean="0"/>
              <a:t>Второй период </a:t>
            </a:r>
            <a:r>
              <a:rPr lang="ru-RU" sz="1600" b="1" dirty="0" smtClean="0"/>
              <a:t>– </a:t>
            </a:r>
            <a:r>
              <a:rPr lang="ru-RU" sz="1600" dirty="0" smtClean="0"/>
              <a:t>2 фронтальных занятия по формированию лексико-грамматических средств языка и развитию связной </a:t>
            </a:r>
            <a:r>
              <a:rPr lang="ru-RU" sz="1600" dirty="0" smtClean="0"/>
              <a:t>речи</a:t>
            </a:r>
            <a:r>
              <a:rPr lang="ru-RU" sz="1600" dirty="0"/>
              <a:t>.</a:t>
            </a:r>
            <a:endParaRPr lang="ru-RU" sz="1600" dirty="0" smtClean="0"/>
          </a:p>
          <a:p>
            <a:r>
              <a:rPr lang="ru-RU" b="1" dirty="0" smtClean="0"/>
              <a:t>Третий период </a:t>
            </a:r>
            <a:r>
              <a:rPr lang="ru-RU" sz="1600" b="1" dirty="0" smtClean="0"/>
              <a:t>– </a:t>
            </a:r>
            <a:r>
              <a:rPr lang="ru-RU" sz="1600" dirty="0" smtClean="0"/>
              <a:t>2 занятия по формированию лексико-грамматического </a:t>
            </a:r>
            <a:r>
              <a:rPr lang="ru-RU" sz="1600" dirty="0" smtClean="0"/>
              <a:t>строя</a:t>
            </a:r>
            <a:r>
              <a:rPr lang="ru-RU" sz="1600" dirty="0"/>
              <a:t> </a:t>
            </a:r>
            <a:r>
              <a:rPr lang="ru-RU" sz="1600" dirty="0" smtClean="0"/>
              <a:t>речи.</a:t>
            </a:r>
            <a:endParaRPr lang="ru-RU" sz="1600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r>
              <a:rPr lang="ru-RU" sz="2400" b="1" dirty="0" smtClean="0"/>
              <a:t>Направление </a:t>
            </a:r>
            <a:r>
              <a:rPr lang="ru-RU" sz="2400" b="1" dirty="0" smtClean="0"/>
              <a:t>работы:</a:t>
            </a:r>
          </a:p>
          <a:p>
            <a:endParaRPr lang="ru-RU" sz="1600" b="1" dirty="0" smtClean="0"/>
          </a:p>
          <a:p>
            <a:endParaRPr lang="ru-RU" sz="1600" b="1" dirty="0"/>
          </a:p>
          <a:p>
            <a:r>
              <a:rPr lang="ru-RU" sz="2000" b="1" dirty="0" smtClean="0"/>
              <a:t>Формирование и совершенствование лексико-грамматических средств языка и развитие связной речи</a:t>
            </a:r>
            <a:r>
              <a:rPr lang="ru-RU" sz="2000" b="1" dirty="0" smtClean="0"/>
              <a:t>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721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42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67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92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17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42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998" y="117693"/>
            <a:ext cx="849694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Результаты использования </a:t>
            </a:r>
            <a:r>
              <a:rPr lang="ru-RU" sz="3600" dirty="0" smtClean="0"/>
              <a:t>технологии</a:t>
            </a:r>
          </a:p>
          <a:p>
            <a:pPr algn="ctr"/>
            <a:endParaRPr lang="ru-RU" sz="3600" dirty="0"/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smtClean="0"/>
              <a:t>У </a:t>
            </a:r>
            <a:r>
              <a:rPr lang="ru-RU" sz="2800" dirty="0" smtClean="0"/>
              <a:t>детей пополнился лексический запас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smtClean="0"/>
              <a:t>Улучшение грамматического строя речи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smtClean="0"/>
              <a:t>Речевая активность детей на высоком уровне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smtClean="0"/>
              <a:t>Понимание обращённой речи достигает норму </a:t>
            </a:r>
            <a:r>
              <a:rPr lang="ru-RU" sz="2800" smtClean="0"/>
              <a:t>развития</a:t>
            </a:r>
            <a:r>
              <a:rPr lang="ru-RU" sz="2800" smtClean="0"/>
              <a:t>.</a:t>
            </a:r>
          </a:p>
          <a:p>
            <a:endParaRPr lang="ru-RU" sz="28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ru-RU" sz="2800" dirty="0" smtClean="0"/>
              <a:t>Значительно </a:t>
            </a:r>
            <a:r>
              <a:rPr lang="ru-RU" sz="2800" dirty="0" smtClean="0"/>
              <a:t>улучшилась связная речь детей.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782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4323" y="1014249"/>
            <a:ext cx="7194213" cy="3416320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Устранение общего недоразвития</a:t>
            </a:r>
          </a:p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ечи у детей дошкольного </a:t>
            </a:r>
          </a:p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озраста: практ. пособие /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Т.Б. Филичева, Г.В. Чиркина. –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4-е изд. – М.: Айрис-пресс, 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2007. – 224с.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031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74113"/>
            <a:ext cx="7848032" cy="57246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sp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</a:rPr>
              <a:t>          СОДЕРЖАНИЕ:</a:t>
            </a:r>
          </a:p>
          <a:p>
            <a:pPr marL="342900" indent="-342900" algn="ctr">
              <a:buFont typeface="Wingdings" pitchFamily="2" charset="2"/>
              <a:buChar char="q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Выявление уровня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развития лексико-грамматического строя речи.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Методика коррекционно-педагогической  работы (первый год обучения),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организация логопедических занятий.</a:t>
            </a:r>
          </a:p>
          <a:p>
            <a:pPr algn="ctr"/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Методика коррекционно-педагогической работы (второй год обучения).</a:t>
            </a:r>
          </a:p>
          <a:p>
            <a:pPr algn="ctr"/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Методика коррекционно-педагогической работы (третий год обучения).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93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Психолого-педагогическая характеристика детей 4-6 лет с общим недоразвитием речи.</a:t>
            </a:r>
          </a:p>
          <a:p>
            <a:endParaRPr lang="ru-RU" sz="3200" dirty="0"/>
          </a:p>
          <a:p>
            <a:r>
              <a:rPr lang="ru-RU" sz="2000" dirty="0" smtClean="0"/>
              <a:t>Общее недоразвитие речи у детей с нормальным слухом и сохранным интеллектом представляет собой специфическое проявление речевой аномалии, при которой нарушено или отстаёт от нормы формирование основных компонентов речевой системы: лексики, грамматики, фонетики. При этом типичными являются отклонения в смысловой и произносительной сторонах речи.</a:t>
            </a:r>
          </a:p>
          <a:p>
            <a:endParaRPr lang="ru-RU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Степени (уровни) речевого недоразвития не представляют собой застывших образований.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В каждом уровне можно найти элементы предыдущего и последующего уровней.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В реальной практике редко встречаются чётко выраженные уровни, т.к. новые элементы </a:t>
            </a:r>
            <a:r>
              <a:rPr lang="ru-RU" b="1" dirty="0" smtClean="0"/>
              <a:t>постепенно</a:t>
            </a:r>
            <a:r>
              <a:rPr lang="ru-RU" dirty="0" smtClean="0"/>
              <a:t> вытесняют предшествующие формы.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У детей чаще встречаются </a:t>
            </a:r>
            <a:r>
              <a:rPr lang="ru-RU" b="1" dirty="0" smtClean="0"/>
              <a:t>переходные </a:t>
            </a:r>
            <a:r>
              <a:rPr lang="ru-RU" dirty="0" smtClean="0"/>
              <a:t>состояния, в которых сочетаются проявления продвинутого уровня и ещё не изжитые нарушения. </a:t>
            </a:r>
          </a:p>
        </p:txBody>
      </p:sp>
    </p:spTree>
    <p:extLst>
      <p:ext uri="{BB962C8B-B14F-4D97-AF65-F5344CB8AC3E}">
        <p14:creationId xmlns:p14="http://schemas.microsoft.com/office/powerpoint/2010/main" val="72967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erris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35292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Основной контингент дошкольников в группах с </a:t>
            </a:r>
            <a:r>
              <a:rPr lang="ru-RU" b="1" dirty="0" smtClean="0"/>
              <a:t>общим недоразвитием речи </a:t>
            </a:r>
          </a:p>
          <a:p>
            <a:pPr algn="ctr"/>
            <a:r>
              <a:rPr lang="ru-RU" dirty="0" smtClean="0"/>
              <a:t>(ОНР) составляют дети с </a:t>
            </a:r>
            <a:r>
              <a:rPr lang="en-US" dirty="0" smtClean="0"/>
              <a:t>II </a:t>
            </a:r>
            <a:r>
              <a:rPr lang="ru-RU" dirty="0" smtClean="0"/>
              <a:t>и </a:t>
            </a:r>
            <a:r>
              <a:rPr lang="en-US" dirty="0" smtClean="0"/>
              <a:t>III</a:t>
            </a:r>
            <a:r>
              <a:rPr lang="ru-RU" dirty="0" smtClean="0"/>
              <a:t>уровнями речевого развития.</a:t>
            </a:r>
          </a:p>
          <a:p>
            <a:pPr algn="ctr"/>
            <a:endParaRPr lang="ru-RU" dirty="0"/>
          </a:p>
          <a:p>
            <a:pPr algn="ctr"/>
            <a:r>
              <a:rPr lang="en-US" sz="2000" dirty="0" smtClean="0"/>
              <a:t>II </a:t>
            </a:r>
            <a:r>
              <a:rPr lang="ru-RU" sz="2000" dirty="0" smtClean="0"/>
              <a:t>уровень речевого развития</a:t>
            </a:r>
            <a:r>
              <a:rPr lang="ru-RU" dirty="0" smtClean="0"/>
              <a:t> </a:t>
            </a:r>
            <a:r>
              <a:rPr lang="ru-RU" sz="1200" dirty="0" smtClean="0"/>
              <a:t>характеризуется начатками общеупотребительной речи. Дети используют в общении простые конструкции или искажённые фразы, владеют обиходным словарным запасом (преимущественно пассивным). В их речи дифференцированно обозначаются названия предметов, действий, отдельных признаков. На этом уровне возможно употребление в речи местоимений, союзов, некоторых предлогов в их элементарных значениях. Дети могут отвечать на вопросы, с помощью педагога беседовать по картинке, рассказывать о семье.  Отмечаются грубые ошибки в употреблении грамматических конструкций: неправильное использование падежных форм, ошибки в употреблении существительных мужского и женского рода, отсутствие согласования прилагательных и числительных с существительными. У детей нарушено произношение согласных: шипящих, соноров, свистящих, твёрдых и мягких, звонких и глухих. Грубые ошибки отмечаются в воспроизведении слов разного слогового состава: перестановки слогов, звуков, замена и уподобление слогов, выпадение звуков в позиции стечения согласных.</a:t>
            </a:r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r>
              <a:rPr lang="en-US" sz="2000" dirty="0" smtClean="0"/>
              <a:t>III</a:t>
            </a:r>
            <a:r>
              <a:rPr lang="ru-RU" sz="2000" dirty="0" smtClean="0"/>
              <a:t> уровень речевого развития </a:t>
            </a:r>
            <a:r>
              <a:rPr lang="ru-RU" sz="1200" dirty="0" smtClean="0"/>
              <a:t>характеризуется наличием развёрнутой фразовой речи с выраженными элементами лексико-грамматического и фонетико-фонематического недоразвития. Дети могут относительно свободно общаться с окружающими, но нуждаются в постоянной помощи родителей и воспитателей, вносящих в речь пояснения. Звуки, которые дети могут произносить изолированно, в самостоятельной речи звучат недостаточно чётко: недифференцированное произнесение свистящих, шипящих, аффрикат и соноров; замена некоторых звуков другими (чаще замена соноров); нестойкое употребление звука; смешение звуков. Диагностическим показателем данного уровня является нарушение звуко-слоговой структуры: перестановки и замены слогов и звуков, сокращение количества слогов, персеверации, антиципации, добавление лишних звуков и слогов. Понимание речи приближается к низкой возрастной норме. Преобладающим типом лексических ошибок является неправильное употребление слов в речевом контексте. В картине аграмматизма выявляются довольно стойкие ошибки при согласовании прилагательных с существительными в роде и падеже, смешение родовой принадлежности существительных, ошибки в согласовании числительного с существительным всех </a:t>
            </a:r>
            <a:r>
              <a:rPr lang="ru-RU" sz="1200" dirty="0"/>
              <a:t>т</a:t>
            </a:r>
            <a:r>
              <a:rPr lang="ru-RU" sz="1200" dirty="0" smtClean="0"/>
              <a:t>рёх родов, ошибки в употреблении предлогов. При пересказе дети ошибаются в передаче логической последовательности событий, рассказ-описание мало доступен.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4239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548680"/>
            <a:ext cx="84249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Для детей с ОНР характерно:</a:t>
            </a:r>
          </a:p>
          <a:p>
            <a:pPr algn="ctr"/>
            <a:endParaRPr lang="ru-RU" sz="32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Низкий уровень развития основных свойств внимания.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Низкий уровень вербальной памяти и низкая продуктивность запоминания.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Низкая активность припоминания.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Ограниченные возможности развития познавательной деятельности.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Отставание в развитии наглядно-образной сферы мышления.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Ригидность мышления.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Отставание в развитии двигательной сферы.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Особенности в формировании мелкой моторики рук, проявляющиеся в недостаточной координации пальцев рук.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/>
              <a:t>Диссоциация речевого и психического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72977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25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75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6007" y="476672"/>
            <a:ext cx="81892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ctr">
              <a:buFont typeface="Wingdings" pitchFamily="2" charset="2"/>
              <a:buChar char="q"/>
            </a:pPr>
            <a:r>
              <a:rPr lang="ru-RU" sz="2800" dirty="0" smtClean="0"/>
              <a:t>Методика коррекционно-педагогической работы</a:t>
            </a:r>
          </a:p>
          <a:p>
            <a:pPr algn="ctr"/>
            <a:r>
              <a:rPr lang="ru-RU" sz="2800" dirty="0" smtClean="0"/>
              <a:t>(первый год обучения)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2132856"/>
            <a:ext cx="568065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2400" dirty="0" smtClean="0"/>
              <a:t>Развитие понимания речи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/>
              <a:t>Формирование словарного запаса.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/>
              <a:t>Формирование грамматического строя.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54016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29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4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79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9694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ü"/>
            </a:pPr>
            <a:r>
              <a:rPr lang="ru-RU" sz="3600" dirty="0" smtClean="0"/>
              <a:t>Развитие понимания речи</a:t>
            </a:r>
            <a:r>
              <a:rPr lang="ru-RU" sz="2400" dirty="0" smtClean="0"/>
              <a:t>.</a:t>
            </a:r>
          </a:p>
          <a:p>
            <a:pPr algn="ctr"/>
            <a:endParaRPr lang="ru-RU" sz="2400" dirty="0"/>
          </a:p>
          <a:p>
            <a:pPr algn="ctr"/>
            <a:r>
              <a:rPr lang="ru-RU" sz="1200" dirty="0" smtClean="0"/>
              <a:t>Наиболее эффективна в первые два месяца индивидуальная форма занятий. Продолжительность занятий 10-15 минут.</a:t>
            </a:r>
          </a:p>
          <a:p>
            <a:pPr algn="ctr"/>
            <a:r>
              <a:rPr lang="ru-RU" sz="1200" dirty="0" smtClean="0"/>
              <a:t>Спустя два месяца детей целесообразно объединить в подгруппы по 2-3 человека, а время увеличить до 15-20 минут.</a:t>
            </a:r>
            <a:endParaRPr lang="ru-RU" sz="2000" dirty="0" smtClean="0"/>
          </a:p>
          <a:p>
            <a:pPr algn="ctr"/>
            <a:r>
              <a:rPr lang="ru-RU" sz="2800" dirty="0" smtClean="0"/>
              <a:t>Приёмы: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Обучение пониманию некоторых обиходных обращений в повелительной форме.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Ситуационная речь, использование режимных моментов.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Появление  и внезапное исчезновение предмета, который сначала был назван.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Совместное проговаривание слова.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Отражённое проговаривание.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Договаривание слова в ситуации, подсказывающей нужное слово.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Комментирование действий с предметами.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Упражнения и дидактические игры.</a:t>
            </a:r>
          </a:p>
          <a:p>
            <a:pPr algn="ctr"/>
            <a:endParaRPr lang="ru-RU" sz="24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94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75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25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itchFamily="2" charset="2"/>
              <a:buChar char="ü"/>
            </a:pPr>
            <a:r>
              <a:rPr lang="ru-RU" sz="3600" dirty="0" smtClean="0"/>
              <a:t> Формирование словарного запаса.</a:t>
            </a:r>
          </a:p>
          <a:p>
            <a:endParaRPr lang="ru-RU" sz="2000" dirty="0" smtClean="0"/>
          </a:p>
          <a:p>
            <a:pPr algn="ctr"/>
            <a:r>
              <a:rPr lang="ru-RU" sz="2400" dirty="0" smtClean="0"/>
              <a:t>Уточнение и расширение словарного запаса проводится с опорой на тематические циклы: «Игрушки, продукты питания, одежда, дом, мебель, транспорт, овощи и фрукты» и т.д.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800" dirty="0" smtClean="0"/>
              <a:t>Закрепляется умение детей называть:</a:t>
            </a:r>
          </a:p>
          <a:p>
            <a:pPr algn="ctr"/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Имена друзей, кукол, окружающих взрослых.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Односложные слова типа: кот, нос, мяч, стул, рот, дом, мак.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Двусложные слова с ударением на первом слоге типа: санки, шуба, муха, уха.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Трёхсложные слова с ударением на втором слоге типа: собака, канава, ворона, машина, лопата.</a:t>
            </a:r>
          </a:p>
          <a:p>
            <a:pPr algn="ctr"/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6655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75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373</TotalTime>
  <Words>1135</Words>
  <Application>Microsoft Office PowerPoint</Application>
  <PresentationFormat>Экран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Паркет</vt:lpstr>
      <vt:lpstr>Технология формирования лексико-грамматического строя речи у детей с ОНР Т.Б. Филичевой, Г.В. Чиркиной.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устранения общего недоразвития речи у детей дошкольного возраста Т.Б. Филичевой, Г.В. Чиркиной.</dc:title>
  <dc:creator>Наталья</dc:creator>
  <cp:lastModifiedBy>Админ</cp:lastModifiedBy>
  <cp:revision>42</cp:revision>
  <dcterms:created xsi:type="dcterms:W3CDTF">2013-07-09T17:08:51Z</dcterms:created>
  <dcterms:modified xsi:type="dcterms:W3CDTF">2013-09-15T16:24:46Z</dcterms:modified>
</cp:coreProperties>
</file>