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0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AB925008-185F-4544-B09B-B81F0CF6D63A}" type="datetimeFigureOut">
              <a:rPr lang="ru-RU" smtClean="0"/>
              <a:t>20.07.2013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C8D892A5-7080-43CB-BDFA-F61A93D136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AB925008-185F-4544-B09B-B81F0CF6D63A}" type="datetimeFigureOut">
              <a:rPr lang="ru-RU" smtClean="0"/>
              <a:t>20.07.2013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C8D892A5-7080-43CB-BDFA-F61A93D136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B925008-185F-4544-B09B-B81F0CF6D63A}" type="datetimeFigureOut">
              <a:rPr lang="ru-RU" smtClean="0"/>
              <a:t>20.07.2013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8D892A5-7080-43CB-BDFA-F61A93D136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AB925008-185F-4544-B09B-B81F0CF6D63A}" type="datetimeFigureOut">
              <a:rPr lang="ru-RU" smtClean="0"/>
              <a:t>20.07.2013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C8D892A5-7080-43CB-BDFA-F61A93D136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B925008-185F-4544-B09B-B81F0CF6D63A}" type="datetimeFigureOut">
              <a:rPr lang="ru-RU" smtClean="0"/>
              <a:t>20.07.2013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C8D892A5-7080-43CB-BDFA-F61A93D136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AB925008-185F-4544-B09B-B81F0CF6D63A}" type="datetimeFigureOut">
              <a:rPr lang="ru-RU" smtClean="0"/>
              <a:t>20.07.2013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C8D892A5-7080-43CB-BDFA-F61A93D136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B925008-185F-4544-B09B-B81F0CF6D63A}" type="datetimeFigureOut">
              <a:rPr lang="ru-RU" smtClean="0"/>
              <a:t>20.07.2013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8D892A5-7080-43CB-BDFA-F61A93D136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AB925008-185F-4544-B09B-B81F0CF6D63A}" type="datetimeFigureOut">
              <a:rPr lang="ru-RU" smtClean="0"/>
              <a:t>20.07.2013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C8D892A5-7080-43CB-BDFA-F61A93D136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B925008-185F-4544-B09B-B81F0CF6D63A}" type="datetimeFigureOut">
              <a:rPr lang="ru-RU" smtClean="0"/>
              <a:t>20.07.2013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C8D892A5-7080-43CB-BDFA-F61A93D136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B925008-185F-4544-B09B-B81F0CF6D63A}" type="datetimeFigureOut">
              <a:rPr lang="ru-RU" smtClean="0"/>
              <a:t>20.07.2013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8D892A5-7080-43CB-BDFA-F61A93D136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B925008-185F-4544-B09B-B81F0CF6D63A}" type="datetimeFigureOut">
              <a:rPr lang="ru-RU" smtClean="0"/>
              <a:t>20.07.2013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C8D892A5-7080-43CB-BDFA-F61A93D136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AB925008-185F-4544-B09B-B81F0CF6D63A}" type="datetimeFigureOut">
              <a:rPr lang="ru-RU" smtClean="0"/>
              <a:t>20.07.2013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892A5-7080-43CB-BDFA-F61A93D13625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Технология формирования связной устной речи у детей.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dirty="0"/>
              <a:t>у</a:t>
            </a:r>
            <a:r>
              <a:rPr lang="ru-RU" dirty="0" smtClean="0"/>
              <a:t>читель-логопед </a:t>
            </a:r>
            <a:r>
              <a:rPr lang="ru-RU" dirty="0" smtClean="0"/>
              <a:t>Болотова</a:t>
            </a:r>
            <a:r>
              <a:rPr lang="ru-RU" dirty="0" smtClean="0"/>
              <a:t> Н.В.</a:t>
            </a:r>
          </a:p>
          <a:p>
            <a:pPr algn="ctr"/>
            <a:r>
              <a:rPr lang="ru-RU" dirty="0" smtClean="0"/>
              <a:t>МБДОУ «Детский сад компенсирующего вида №17» Сергиево-Посадского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569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</a:rPr>
              <a:t>6</a:t>
            </a:r>
            <a:r>
              <a:rPr lang="ru-RU" b="1" dirty="0" smtClean="0">
                <a:effectLst/>
              </a:rPr>
              <a:t> лет</a:t>
            </a:r>
            <a:endParaRPr lang="ru-RU" b="1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8654" y="332656"/>
            <a:ext cx="47525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itchFamily="2" charset="2"/>
              <a:buChar char="q"/>
            </a:pPr>
            <a:r>
              <a:rPr lang="ru-RU" sz="2400" dirty="0" smtClean="0"/>
              <a:t>Методические рекомендации к проведению занятий по совершенствованию лексико-грамматических представлений.</a:t>
            </a:r>
          </a:p>
          <a:p>
            <a:pPr algn="ctr"/>
            <a:endParaRPr lang="ru-RU" sz="2400" dirty="0" smtClean="0"/>
          </a:p>
          <a:p>
            <a:pPr marL="342900" indent="-342900" algn="ctr">
              <a:buFont typeface="Wingdings" pitchFamily="2" charset="2"/>
              <a:buChar char="q"/>
            </a:pPr>
            <a:r>
              <a:rPr lang="ru-RU" sz="2400" dirty="0" smtClean="0"/>
              <a:t>Методические рекомендации к проведению занятий по совершенствованию навыков звукового анализа и обучению грамоте.</a:t>
            </a:r>
          </a:p>
          <a:p>
            <a:pPr algn="ctr"/>
            <a:endParaRPr lang="ru-RU" sz="2400" dirty="0" smtClean="0"/>
          </a:p>
          <a:p>
            <a:pPr marL="342900" indent="-342900" algn="ctr">
              <a:buFont typeface="Wingdings" pitchFamily="2" charset="2"/>
              <a:buChar char="q"/>
            </a:pPr>
            <a:r>
              <a:rPr lang="ru-RU" sz="2400" dirty="0" smtClean="0"/>
              <a:t>Методические рекомендации к проведению занятий по развитию связной речи.</a:t>
            </a:r>
          </a:p>
          <a:p>
            <a:pPr marL="342900" indent="-342900" algn="ctr">
              <a:buFont typeface="Wingdings" pitchFamily="2" charset="2"/>
              <a:buChar char="q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1909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</a:rPr>
              <a:t>Планы-конспекты логопедических занятий ( </a:t>
            </a:r>
            <a:r>
              <a:rPr lang="en-US" sz="3200" b="1" dirty="0" smtClean="0">
                <a:effectLst/>
              </a:rPr>
              <a:t>III </a:t>
            </a:r>
            <a:r>
              <a:rPr lang="ru-RU" sz="3200" b="1" dirty="0" smtClean="0">
                <a:effectLst/>
              </a:rPr>
              <a:t>период обучения)</a:t>
            </a:r>
            <a:endParaRPr lang="ru-RU" sz="3200" b="1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8654" y="620688"/>
            <a:ext cx="475252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/>
              <a:t>Методические рекомендации по формированию речевых умений связного устного высказывания </a:t>
            </a:r>
            <a:r>
              <a:rPr lang="ru-RU" sz="1400" dirty="0" smtClean="0"/>
              <a:t>(рассказ по демонстрируемым действиям; рассказ по демонстрируемым действиям с подключением творческого мышления; описание, рассказ по картинке; составление рассказа по серии картинок; сравнительное описание картинок; пересказ).</a:t>
            </a:r>
            <a:endParaRPr lang="ru-RU" sz="2000" dirty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/>
              <a:t>Тематическое планирование и планы-конспекты логопедических занятий первого периода обучения.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/>
              <a:t>Тематическое планирование и планы-конспекты логопедических занятий второго периода обучения (5-6 лет).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/>
              <a:t>Тематическое планирование и планы-конспекты логопедических занятий третьего периода обучения.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6653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</a:rPr>
              <a:t>Планы-конспекты логопедических занятий ( </a:t>
            </a:r>
            <a:r>
              <a:rPr lang="en-US" sz="3200" b="1" dirty="0" smtClean="0">
                <a:effectLst/>
              </a:rPr>
              <a:t>III </a:t>
            </a:r>
            <a:r>
              <a:rPr lang="ru-RU" sz="3200" b="1" dirty="0" smtClean="0">
                <a:effectLst/>
              </a:rPr>
              <a:t>период обучения)</a:t>
            </a:r>
            <a:endParaRPr lang="ru-RU" sz="3200" b="1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8654" y="404664"/>
            <a:ext cx="47525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/>
              <a:t>Упрощённый вариант занятий с детьми, страдающими тяжёлой формой ОНР.</a:t>
            </a:r>
          </a:p>
          <a:p>
            <a:endParaRPr lang="ru-RU" sz="20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/>
              <a:t>Планирование занятий воспитателя по развитию речи в старшей группе на год (лексические и грамматические темы).</a:t>
            </a:r>
          </a:p>
          <a:p>
            <a:endParaRPr lang="ru-RU" sz="20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/>
              <a:t>Методические рекомендации к проведению занятий по развитию связной речи (первый год обучения, группа ОНР).</a:t>
            </a:r>
          </a:p>
          <a:p>
            <a:endParaRPr lang="ru-RU" sz="20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/>
              <a:t>Конспекты занятий по формированию связной речи у детей с ОНР (первый год обучения).</a:t>
            </a:r>
          </a:p>
          <a:p>
            <a:endParaRPr lang="ru-RU" sz="20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/>
              <a:t>Дидактический материал.</a:t>
            </a:r>
          </a:p>
        </p:txBody>
      </p:sp>
    </p:spTree>
    <p:extLst>
      <p:ext uri="{BB962C8B-B14F-4D97-AF65-F5344CB8AC3E}">
        <p14:creationId xmlns:p14="http://schemas.microsoft.com/office/powerpoint/2010/main" val="789321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</a:rPr>
              <a:t>Специальные символы в подготовке детей 4 лет к обучению грамоте</a:t>
            </a:r>
            <a:endParaRPr lang="ru-RU" sz="3200" b="1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8654" y="404664"/>
            <a:ext cx="475252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/>
              <a:t>Зрительные символы гласных и согласных звуков.</a:t>
            </a:r>
          </a:p>
          <a:p>
            <a:endParaRPr lang="ru-RU" sz="20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/>
              <a:t>Жестовые символы согласных звуков.</a:t>
            </a:r>
          </a:p>
          <a:p>
            <a:endParaRPr lang="ru-RU" sz="20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Игры и упражнения с использованием зрительной символики для совершенствования фонематического восприятия и навыков звукового анализа у дошкольников.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Стихи для включения в них недостающего слова с заданным звуком при использовании зрительных символов.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Планирование и проведение занятий по подготовке к обучению грамоте.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Планирование и проведение занятий по формированию фонетической стороны речи.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Конспекты занятий.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214381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</a:rPr>
              <a:t>Специальные символы в подготовке детей 4 лет к обучению грамоте</a:t>
            </a:r>
            <a:endParaRPr lang="ru-RU" sz="3200" b="1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8654" y="404664"/>
            <a:ext cx="475252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Использование специальных символов:</a:t>
            </a:r>
          </a:p>
          <a:p>
            <a:pPr algn="ctr"/>
            <a:endParaRPr lang="ru-RU" sz="2400" dirty="0" smtClean="0"/>
          </a:p>
          <a:p>
            <a:endParaRPr lang="ru-RU" sz="2000" dirty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Обеспечивает многоаспектное восприятие </a:t>
            </a:r>
            <a:r>
              <a:rPr lang="ru-RU" sz="1600" dirty="0" smtClean="0"/>
              <a:t>(сочетание зрительных, слуховых, кинестетических, мышечных ощущений).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Усиливает речевые кинестезии.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Ускоряет нормализацию произношения дошкольников.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Расширяет поле готовности детей к обучению грамоте.</a:t>
            </a:r>
          </a:p>
        </p:txBody>
      </p:sp>
    </p:spTree>
    <p:extLst>
      <p:ext uri="{BB962C8B-B14F-4D97-AF65-F5344CB8AC3E}">
        <p14:creationId xmlns:p14="http://schemas.microsoft.com/office/powerpoint/2010/main" val="176155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836712"/>
            <a:ext cx="7200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РЕЗУЛЬТАТЫ ИСПОЛЬЗОВАНИЯ:</a:t>
            </a:r>
          </a:p>
          <a:p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/>
              <a:t>У детей устранена фонетико-фонематическая недостаточность.</a:t>
            </a:r>
          </a:p>
          <a:p>
            <a:endParaRPr lang="ru-RU" sz="2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/>
              <a:t>Сформированы навыки звукового анализа, а у детей седьмого года жизни – навыки </a:t>
            </a:r>
            <a:r>
              <a:rPr lang="ru-RU" sz="2400" dirty="0" smtClean="0"/>
              <a:t>послогового</a:t>
            </a:r>
            <a:r>
              <a:rPr lang="ru-RU" sz="2400" dirty="0" smtClean="0"/>
              <a:t> чтения.</a:t>
            </a:r>
          </a:p>
          <a:p>
            <a:endParaRPr lang="ru-RU" sz="2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/>
              <a:t>Связная речь значительно улучшилась.</a:t>
            </a:r>
          </a:p>
          <a:p>
            <a:endParaRPr lang="ru-RU" sz="2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/>
              <a:t>У детей значительно улучшились: внимание, память, словесно-логическое мышление, мелкая моторика пальцев рук.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464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548680"/>
            <a:ext cx="72008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 Ткаченко Т.А. Учим говорить правильно. Система коррекции общего недоразвития речи у детей 5 лет: Пособие для воспитателей, логопедов и родителей. – М.: «Издательство ГНОМ и Д», 2002. – 54с.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 smtClean="0"/>
              <a:t> Ткаченко Т.А.  Учим говорить правильно. Система коррекции общего недоразвития речи у детей 6 лет: Пособие для воспитателей, логопедов и родителей. – М.: «Издательство ГНОМ и Д», 2002. – 139с.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 smtClean="0"/>
              <a:t>Ткаченко Т.А. Специальные символы в подготовке детей 4 лет к обучению грамоте: Пособие для воспитателей, логопедов и родителей. – М.: «Издательство ГНОМ и Д», 2000. – 48с.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 smtClean="0"/>
              <a:t>Худенко Е., Шаховская С., Ткаченко Т. Планы-конспекты логопедических занятий по формированию связной устной речи у детей. – М.: РУССИКО, 1995. – 112с.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50782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Система коррекции общего недоразвития речи у детей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3923928" y="764704"/>
            <a:ext cx="5112568" cy="1512168"/>
          </a:xfrm>
          <a:prstGeom prst="flowChartPunchedTape">
            <a:avLst/>
          </a:prstGeom>
          <a:solidFill>
            <a:schemeClr val="tx1"/>
          </a:solidFill>
          <a:ln w="3810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5 </a:t>
            </a:r>
            <a:r>
              <a:rPr lang="ru-RU" sz="8800" dirty="0" smtClean="0"/>
              <a:t>л </a:t>
            </a:r>
            <a:r>
              <a:rPr lang="ru-RU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 лет</a:t>
            </a:r>
            <a:endParaRPr lang="ru-RU" sz="8000" dirty="0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3923928" y="4293096"/>
            <a:ext cx="5112568" cy="1512168"/>
          </a:xfrm>
          <a:prstGeom prst="flowChartPunchedTape">
            <a:avLst/>
          </a:prstGeom>
          <a:solidFill>
            <a:schemeClr val="tx1"/>
          </a:solidFill>
          <a:ln w="3810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5 </a:t>
            </a:r>
            <a:r>
              <a:rPr lang="ru-RU" sz="8800" dirty="0" smtClean="0"/>
              <a:t>л </a:t>
            </a:r>
            <a:r>
              <a:rPr lang="ru-RU" sz="8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6</a:t>
            </a:r>
            <a:r>
              <a:rPr lang="ru-RU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лет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568511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</a:rPr>
              <a:t>5 лет</a:t>
            </a:r>
            <a:endParaRPr lang="ru-RU" b="1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1961" y="188640"/>
            <a:ext cx="475252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Сетка фронтальных занятий в старшей группе для детей с ОНР, примерное распределение занятий по дням недели.</a:t>
            </a:r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Особенности проведения фронтальных занятий по развитию речи.</a:t>
            </a:r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Пополнение, уточнение и активизация словаря детей в процессе всех режимных моментов.</a:t>
            </a:r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Систематический контроль за поставленными звуками и грамматической правильностью речи детей.</a:t>
            </a:r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Развитие у детей памяти и внимания.</a:t>
            </a:r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Совершенствование словесно-логического мышления ребёнка.</a:t>
            </a:r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Развитие у детей артикуляционной и пальцевой моторики.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224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</a:rPr>
              <a:t>5 лет</a:t>
            </a:r>
            <a:endParaRPr lang="ru-RU" b="1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3928" y="1196752"/>
            <a:ext cx="47525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/>
              <a:t>Обучение на занятиях.</a:t>
            </a:r>
          </a:p>
          <a:p>
            <a:r>
              <a:rPr lang="ru-RU" dirty="0" smtClean="0"/>
              <a:t>Количество занятий общеобразовательного направления сокращается в связи с включением в сетку фронтальных занятий большого числа логопедических занятий.</a:t>
            </a:r>
          </a:p>
          <a:p>
            <a:endParaRPr lang="ru-RU" sz="1400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/>
              <a:t>Воспитательная работа.</a:t>
            </a:r>
          </a:p>
          <a:p>
            <a:r>
              <a:rPr lang="ru-RU" dirty="0" smtClean="0"/>
              <a:t>Направления: нравственное, умственное, патриотическое, эстетическое, привитие культурно-гигиенических навыков и т.п. </a:t>
            </a:r>
          </a:p>
          <a:p>
            <a:endParaRPr lang="ru-RU" sz="1400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/>
              <a:t>Работа с родителями.</a:t>
            </a:r>
          </a:p>
          <a:p>
            <a:r>
              <a:rPr lang="ru-RU" dirty="0" smtClean="0"/>
              <a:t>Собрания, сбор анамнестических данных, показ индивидуальных  занятий, объяснение заданий, консультации.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06281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</a:rPr>
              <a:t>5 лет</a:t>
            </a:r>
            <a:endParaRPr lang="ru-RU" b="1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1920" y="51240"/>
            <a:ext cx="525658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Тематический годовой план логопедических занятий с детьми 5-летнего возраста (1-ый год обучения, старшая группа для детей с ОНР)</a:t>
            </a:r>
          </a:p>
          <a:p>
            <a:pPr algn="ctr"/>
            <a:endParaRPr lang="ru-RU" sz="2000" dirty="0"/>
          </a:p>
          <a:p>
            <a:pPr marL="342900" indent="-342900" algn="ctr">
              <a:buFont typeface="Wingdings" pitchFamily="2" charset="2"/>
              <a:buChar char="q"/>
            </a:pPr>
            <a:r>
              <a:rPr lang="ru-RU" dirty="0" smtClean="0"/>
              <a:t>Первый период обучения (сентябрь – ноябрь)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/>
              <a:t>Перспективный тематический план занятий по формированию лексико-грамматических представлений и формированию связной речи  (20 занятий).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/>
              <a:t>Тематический план занятий по формированию фонетической стороны речи с использованием специальных символов (20 занятий).</a:t>
            </a:r>
          </a:p>
          <a:p>
            <a:endParaRPr lang="ru-RU" sz="1400" dirty="0"/>
          </a:p>
          <a:p>
            <a:pPr marL="285750" indent="-285750" algn="ctr">
              <a:buFont typeface="Wingdings" pitchFamily="2" charset="2"/>
              <a:buChar char="q"/>
            </a:pPr>
            <a:r>
              <a:rPr lang="ru-RU" dirty="0" smtClean="0"/>
              <a:t>Второй период обучения (декабрь-март).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/>
              <a:t>Перспективный тематический план занятий по формированию лексико-грамматических представлений и формированию связной речи (32 занятия).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/>
              <a:t>Тематический план занятий по формированию фонетической стороны речи с использованием специальных символов (32 занятия).</a:t>
            </a:r>
          </a:p>
          <a:p>
            <a:endParaRPr lang="ru-RU" sz="1400" dirty="0"/>
          </a:p>
          <a:p>
            <a:pPr marL="285750" indent="-285750" algn="ctr">
              <a:buFont typeface="Wingdings" pitchFamily="2" charset="2"/>
              <a:buChar char="q"/>
            </a:pPr>
            <a:r>
              <a:rPr lang="ru-RU" dirty="0" smtClean="0"/>
              <a:t>Третий период обучения (декабрь-март)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/>
              <a:t>Перспективный тематический план занятий по формированию лексико-грамматических представлений и формированию связной речи (16 занятий).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/>
              <a:t>Тематический план по формированию фонетической стороны речи с использованием специальных символов  (16 занятий).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01628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</a:rPr>
              <a:t>5 лет</a:t>
            </a:r>
            <a:endParaRPr lang="ru-RU" b="1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548680"/>
            <a:ext cx="47525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/>
              <a:t>Методические рекомендации к планированию и проведению занятий по формированию лексико-грамматических представлений.</a:t>
            </a:r>
          </a:p>
          <a:p>
            <a:endParaRPr lang="ru-RU" sz="2400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/>
              <a:t>Требования к планированию и проведению занятий по развитию связной речи.</a:t>
            </a:r>
          </a:p>
          <a:p>
            <a:endParaRPr lang="ru-RU" sz="2400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/>
              <a:t>Требования к планированию и проведению занятий по формированию фонетической стороны речи.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204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</a:rPr>
              <a:t>6</a:t>
            </a:r>
            <a:r>
              <a:rPr lang="ru-RU" b="1" dirty="0" smtClean="0">
                <a:effectLst/>
              </a:rPr>
              <a:t> лет</a:t>
            </a:r>
            <a:endParaRPr lang="ru-RU" b="1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548680"/>
            <a:ext cx="475252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Задачи:</a:t>
            </a:r>
          </a:p>
          <a:p>
            <a:pPr algn="ctr"/>
            <a:endParaRPr lang="ru-RU" dirty="0"/>
          </a:p>
          <a:p>
            <a:pPr marL="400050" indent="-400050">
              <a:buFont typeface="+mj-lt"/>
              <a:buAutoNum type="romanUcPeriod"/>
            </a:pPr>
            <a:r>
              <a:rPr lang="ru-RU" sz="2400" dirty="0" smtClean="0"/>
              <a:t>Выработать у детей навык продуктивной учебной деятельности.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2400" dirty="0" smtClean="0"/>
              <a:t>Устранить фонетико-фонематическую недостаточность.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2400" dirty="0" smtClean="0"/>
              <a:t>Сформировать навыки звукового анализа, а затем и </a:t>
            </a:r>
            <a:r>
              <a:rPr lang="ru-RU" sz="2400" dirty="0" smtClean="0"/>
              <a:t>послогового</a:t>
            </a:r>
            <a:r>
              <a:rPr lang="ru-RU" sz="2400" dirty="0" smtClean="0"/>
              <a:t> чтения.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2400" dirty="0" smtClean="0"/>
              <a:t>Развить связную речь.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2400" dirty="0" smtClean="0"/>
              <a:t>Предупредить нарушения письма и чтения.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68279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</a:rPr>
              <a:t>6</a:t>
            </a:r>
            <a:r>
              <a:rPr lang="ru-RU" b="1" dirty="0" smtClean="0">
                <a:effectLst/>
              </a:rPr>
              <a:t> лет</a:t>
            </a:r>
            <a:endParaRPr lang="ru-RU" b="1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8654" y="332656"/>
            <a:ext cx="47525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itchFamily="2" charset="2"/>
              <a:buChar char="q"/>
            </a:pPr>
            <a:r>
              <a:rPr lang="ru-RU" sz="2400" dirty="0" smtClean="0"/>
              <a:t>Психолого-педагогические особенности дошкольников с общим недоразвитием речи.</a:t>
            </a:r>
          </a:p>
          <a:p>
            <a:pPr marL="342900" indent="-342900" algn="ctr">
              <a:buFont typeface="Wingdings" pitchFamily="2" charset="2"/>
              <a:buChar char="q"/>
            </a:pPr>
            <a:r>
              <a:rPr lang="ru-RU" sz="2400" dirty="0" smtClean="0"/>
              <a:t>Особенности методики развивающей работы в коррекционных группах.</a:t>
            </a:r>
          </a:p>
          <a:p>
            <a:pPr marL="342900" indent="-342900" algn="ctr">
              <a:buFont typeface="Wingdings" pitchFamily="2" charset="2"/>
              <a:buChar char="q"/>
            </a:pPr>
            <a:r>
              <a:rPr lang="ru-RU" sz="2400" dirty="0" smtClean="0"/>
              <a:t>Конспекты занятий по развитию речи. Организация занятий.</a:t>
            </a:r>
          </a:p>
          <a:p>
            <a:pPr marL="342900" indent="-342900" algn="ctr">
              <a:buFont typeface="Wingdings" pitchFamily="2" charset="2"/>
              <a:buChar char="q"/>
            </a:pPr>
            <a:r>
              <a:rPr lang="ru-RU" sz="2400" dirty="0" smtClean="0"/>
              <a:t>Коррекционно-воспитательная деятельность педагогов.</a:t>
            </a:r>
          </a:p>
          <a:p>
            <a:pPr marL="342900" indent="-342900" algn="ctr">
              <a:buFont typeface="Wingdings" pitchFamily="2" charset="2"/>
              <a:buChar char="q"/>
            </a:pPr>
            <a:r>
              <a:rPr lang="ru-RU" sz="2400" dirty="0" smtClean="0"/>
              <a:t>Тематический годовой план фронтальных занятий логопеда с детьми седьмого года жизни.</a:t>
            </a:r>
          </a:p>
          <a:p>
            <a:pPr marL="342900" indent="-342900" algn="ctr">
              <a:buFont typeface="Wingdings" pitchFamily="2" charset="2"/>
              <a:buChar char="q"/>
            </a:pPr>
            <a:endParaRPr lang="ru-RU" sz="2400" dirty="0" smtClean="0"/>
          </a:p>
          <a:p>
            <a:pPr marL="342900" indent="-342900" algn="ctr">
              <a:buFont typeface="Wingdings" pitchFamily="2" charset="2"/>
              <a:buChar char="q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32980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TC101859865[[fn=Порядок]]</Template>
  <TotalTime>138</TotalTime>
  <Words>934</Words>
  <Application>Microsoft Office PowerPoint</Application>
  <PresentationFormat>Экран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Kilter</vt:lpstr>
      <vt:lpstr>Технология формирования связной устной речи у детей.</vt:lpstr>
      <vt:lpstr>Презентация PowerPoint</vt:lpstr>
      <vt:lpstr>Система коррекции общего недоразвития речи у детей  </vt:lpstr>
      <vt:lpstr>5 лет</vt:lpstr>
      <vt:lpstr>5 лет</vt:lpstr>
      <vt:lpstr>5 лет</vt:lpstr>
      <vt:lpstr>5 лет</vt:lpstr>
      <vt:lpstr>6 лет</vt:lpstr>
      <vt:lpstr>6 лет</vt:lpstr>
      <vt:lpstr>6 лет</vt:lpstr>
      <vt:lpstr>Планы-конспекты логопедических занятий ( III период обучения)</vt:lpstr>
      <vt:lpstr>Планы-конспекты логопедических занятий ( III период обучения)</vt:lpstr>
      <vt:lpstr>Специальные символы в подготовке детей 4 лет к обучению грамоте</vt:lpstr>
      <vt:lpstr>Специальные символы в подготовке детей 4 лет к обучению грамоте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формирования связной устной речи у детей.</dc:title>
  <dc:creator>Наталья</dc:creator>
  <cp:lastModifiedBy>Наталья</cp:lastModifiedBy>
  <cp:revision>13</cp:revision>
  <dcterms:created xsi:type="dcterms:W3CDTF">2013-07-19T20:37:36Z</dcterms:created>
  <dcterms:modified xsi:type="dcterms:W3CDTF">2013-07-19T22:56:15Z</dcterms:modified>
</cp:coreProperties>
</file>