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3"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9" r:id="rId20"/>
    <p:sldId id="281" r:id="rId21"/>
    <p:sldId id="280" r:id="rId22"/>
    <p:sldId id="282" r:id="rId23"/>
    <p:sldId id="283" r:id="rId24"/>
    <p:sldId id="284" r:id="rId25"/>
    <p:sldId id="293" r:id="rId26"/>
    <p:sldId id="294" r:id="rId27"/>
    <p:sldId id="295" r:id="rId28"/>
    <p:sldId id="285" r:id="rId29"/>
    <p:sldId id="286" r:id="rId30"/>
    <p:sldId id="288" r:id="rId31"/>
    <p:sldId id="289" r:id="rId32"/>
    <p:sldId id="290" r:id="rId33"/>
    <p:sldId id="287" r:id="rId34"/>
    <p:sldId id="297" r:id="rId3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6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52EA1-CDDB-4582-AB2B-14FE6F6FA6BB}" type="doc">
      <dgm:prSet loTypeId="urn:microsoft.com/office/officeart/2005/8/layout/venn1" loCatId="relationship" qsTypeId="urn:microsoft.com/office/officeart/2005/8/quickstyle/simple1" qsCatId="simple" csTypeId="urn:microsoft.com/office/officeart/2005/8/colors/accent1_2" csCatId="accent1" phldr="1"/>
      <dgm:spPr/>
    </dgm:pt>
    <dgm:pt modelId="{68967599-1E38-4727-B62B-A0AF15429D56}">
      <dgm:prSet phldrT="[Текст]"/>
      <dgm:spPr/>
      <dgm:t>
        <a:bodyPr/>
        <a:lstStyle/>
        <a:p>
          <a:r>
            <a:rPr lang="ru-RU" dirty="0" smtClean="0"/>
            <a:t>Ребёнок</a:t>
          </a:r>
          <a:endParaRPr lang="ru-RU" dirty="0"/>
        </a:p>
      </dgm:t>
    </dgm:pt>
    <dgm:pt modelId="{CA2AD9F2-EAAB-4253-A8DF-D98199FA9AD5}" type="parTrans" cxnId="{67644C62-B683-4556-BED3-A3C63BF3E0A5}">
      <dgm:prSet/>
      <dgm:spPr/>
      <dgm:t>
        <a:bodyPr/>
        <a:lstStyle/>
        <a:p>
          <a:endParaRPr lang="ru-RU"/>
        </a:p>
      </dgm:t>
    </dgm:pt>
    <dgm:pt modelId="{094BC21B-9AEF-46D5-94FB-F75DBDA9348D}" type="sibTrans" cxnId="{67644C62-B683-4556-BED3-A3C63BF3E0A5}">
      <dgm:prSet/>
      <dgm:spPr/>
      <dgm:t>
        <a:bodyPr/>
        <a:lstStyle/>
        <a:p>
          <a:endParaRPr lang="ru-RU"/>
        </a:p>
      </dgm:t>
    </dgm:pt>
    <dgm:pt modelId="{9F3EF8F5-57DE-4F29-89DE-DDA4F82B2E91}">
      <dgm:prSet phldrT="[Текст]"/>
      <dgm:spPr/>
      <dgm:t>
        <a:bodyPr/>
        <a:lstStyle/>
        <a:p>
          <a:r>
            <a:rPr lang="ru-RU" dirty="0" smtClean="0"/>
            <a:t>Детский сад</a:t>
          </a:r>
          <a:endParaRPr lang="ru-RU" dirty="0"/>
        </a:p>
      </dgm:t>
    </dgm:pt>
    <dgm:pt modelId="{7B1BA81C-3708-471E-B6A8-FE502E991871}" type="parTrans" cxnId="{51DAE805-CF94-4268-8164-39BC11C606FF}">
      <dgm:prSet/>
      <dgm:spPr/>
      <dgm:t>
        <a:bodyPr/>
        <a:lstStyle/>
        <a:p>
          <a:endParaRPr lang="ru-RU"/>
        </a:p>
      </dgm:t>
    </dgm:pt>
    <dgm:pt modelId="{96B4F929-7370-4466-91A3-2D3BC275043E}" type="sibTrans" cxnId="{51DAE805-CF94-4268-8164-39BC11C606FF}">
      <dgm:prSet/>
      <dgm:spPr/>
      <dgm:t>
        <a:bodyPr/>
        <a:lstStyle/>
        <a:p>
          <a:endParaRPr lang="ru-RU"/>
        </a:p>
      </dgm:t>
    </dgm:pt>
    <dgm:pt modelId="{27276339-6E45-4530-A2B2-9219A133F3E3}">
      <dgm:prSet phldrT="[Текст]"/>
      <dgm:spPr/>
      <dgm:t>
        <a:bodyPr/>
        <a:lstStyle/>
        <a:p>
          <a:r>
            <a:rPr lang="ru-RU" dirty="0" smtClean="0"/>
            <a:t>Семья</a:t>
          </a:r>
          <a:endParaRPr lang="ru-RU" dirty="0"/>
        </a:p>
      </dgm:t>
    </dgm:pt>
    <dgm:pt modelId="{886170F1-00EC-48DE-935B-254F5389DF5F}" type="parTrans" cxnId="{D18AFF0F-AAFA-46DE-B4F6-C9B7BE955D46}">
      <dgm:prSet/>
      <dgm:spPr/>
      <dgm:t>
        <a:bodyPr/>
        <a:lstStyle/>
        <a:p>
          <a:endParaRPr lang="ru-RU"/>
        </a:p>
      </dgm:t>
    </dgm:pt>
    <dgm:pt modelId="{AA0CBDFB-5705-4668-9CBE-322E30586F3B}" type="sibTrans" cxnId="{D18AFF0F-AAFA-46DE-B4F6-C9B7BE955D46}">
      <dgm:prSet/>
      <dgm:spPr/>
      <dgm:t>
        <a:bodyPr/>
        <a:lstStyle/>
        <a:p>
          <a:endParaRPr lang="ru-RU"/>
        </a:p>
      </dgm:t>
    </dgm:pt>
    <dgm:pt modelId="{6B6A66F0-DCFB-49CB-A8B5-380A7CBF778F}" type="pres">
      <dgm:prSet presAssocID="{3C252EA1-CDDB-4582-AB2B-14FE6F6FA6BB}" presName="compositeShape" presStyleCnt="0">
        <dgm:presLayoutVars>
          <dgm:chMax val="7"/>
          <dgm:dir/>
          <dgm:resizeHandles val="exact"/>
        </dgm:presLayoutVars>
      </dgm:prSet>
      <dgm:spPr/>
    </dgm:pt>
    <dgm:pt modelId="{B30D329B-CAC8-4EFA-BD65-FF353B5FC1B1}" type="pres">
      <dgm:prSet presAssocID="{68967599-1E38-4727-B62B-A0AF15429D56}" presName="circ1" presStyleLbl="vennNode1" presStyleIdx="0" presStyleCnt="3" custScaleX="125743" custLinFactNeighborX="-3280" custLinFactNeighborY="-2083"/>
      <dgm:spPr/>
      <dgm:t>
        <a:bodyPr/>
        <a:lstStyle/>
        <a:p>
          <a:endParaRPr lang="ru-RU"/>
        </a:p>
      </dgm:t>
    </dgm:pt>
    <dgm:pt modelId="{D93A6098-2152-46E3-9DE6-32F9E288C51D}" type="pres">
      <dgm:prSet presAssocID="{68967599-1E38-4727-B62B-A0AF15429D56}" presName="circ1Tx" presStyleLbl="revTx" presStyleIdx="0" presStyleCnt="0">
        <dgm:presLayoutVars>
          <dgm:chMax val="0"/>
          <dgm:chPref val="0"/>
          <dgm:bulletEnabled val="1"/>
        </dgm:presLayoutVars>
      </dgm:prSet>
      <dgm:spPr/>
      <dgm:t>
        <a:bodyPr/>
        <a:lstStyle/>
        <a:p>
          <a:endParaRPr lang="ru-RU"/>
        </a:p>
      </dgm:t>
    </dgm:pt>
    <dgm:pt modelId="{38D8C3A2-1426-40C5-A953-1695D5A2A7A8}" type="pres">
      <dgm:prSet presAssocID="{9F3EF8F5-57DE-4F29-89DE-DDA4F82B2E91}" presName="circ2" presStyleLbl="vennNode1" presStyleIdx="1" presStyleCnt="3" custScaleX="120781" custLinFactNeighborX="14653" custLinFactNeighborY="388"/>
      <dgm:spPr/>
      <dgm:t>
        <a:bodyPr/>
        <a:lstStyle/>
        <a:p>
          <a:endParaRPr lang="ru-RU"/>
        </a:p>
      </dgm:t>
    </dgm:pt>
    <dgm:pt modelId="{1293AC1A-FB5D-431C-BBC9-8B5586C22391}" type="pres">
      <dgm:prSet presAssocID="{9F3EF8F5-57DE-4F29-89DE-DDA4F82B2E91}" presName="circ2Tx" presStyleLbl="revTx" presStyleIdx="0" presStyleCnt="0">
        <dgm:presLayoutVars>
          <dgm:chMax val="0"/>
          <dgm:chPref val="0"/>
          <dgm:bulletEnabled val="1"/>
        </dgm:presLayoutVars>
      </dgm:prSet>
      <dgm:spPr/>
      <dgm:t>
        <a:bodyPr/>
        <a:lstStyle/>
        <a:p>
          <a:endParaRPr lang="ru-RU"/>
        </a:p>
      </dgm:t>
    </dgm:pt>
    <dgm:pt modelId="{99791CF5-6DCB-414F-8E2E-C6E345095DC6}" type="pres">
      <dgm:prSet presAssocID="{27276339-6E45-4530-A2B2-9219A133F3E3}" presName="circ3" presStyleLbl="vennNode1" presStyleIdx="2" presStyleCnt="3" custScaleX="119849" custLinFactNeighborX="-23816" custLinFactNeighborY="388"/>
      <dgm:spPr/>
      <dgm:t>
        <a:bodyPr/>
        <a:lstStyle/>
        <a:p>
          <a:endParaRPr lang="ru-RU"/>
        </a:p>
      </dgm:t>
    </dgm:pt>
    <dgm:pt modelId="{43547107-1352-48D2-AA74-F1D19384AA9F}" type="pres">
      <dgm:prSet presAssocID="{27276339-6E45-4530-A2B2-9219A133F3E3}" presName="circ3Tx" presStyleLbl="revTx" presStyleIdx="0" presStyleCnt="0">
        <dgm:presLayoutVars>
          <dgm:chMax val="0"/>
          <dgm:chPref val="0"/>
          <dgm:bulletEnabled val="1"/>
        </dgm:presLayoutVars>
      </dgm:prSet>
      <dgm:spPr/>
      <dgm:t>
        <a:bodyPr/>
        <a:lstStyle/>
        <a:p>
          <a:endParaRPr lang="ru-RU"/>
        </a:p>
      </dgm:t>
    </dgm:pt>
  </dgm:ptLst>
  <dgm:cxnLst>
    <dgm:cxn modelId="{C9E78255-ADB7-4E39-9720-545D49A4E6E1}" type="presOf" srcId="{3C252EA1-CDDB-4582-AB2B-14FE6F6FA6BB}" destId="{6B6A66F0-DCFB-49CB-A8B5-380A7CBF778F}" srcOrd="0" destOrd="0" presId="urn:microsoft.com/office/officeart/2005/8/layout/venn1"/>
    <dgm:cxn modelId="{67644C62-B683-4556-BED3-A3C63BF3E0A5}" srcId="{3C252EA1-CDDB-4582-AB2B-14FE6F6FA6BB}" destId="{68967599-1E38-4727-B62B-A0AF15429D56}" srcOrd="0" destOrd="0" parTransId="{CA2AD9F2-EAAB-4253-A8DF-D98199FA9AD5}" sibTransId="{094BC21B-9AEF-46D5-94FB-F75DBDA9348D}"/>
    <dgm:cxn modelId="{D18AFF0F-AAFA-46DE-B4F6-C9B7BE955D46}" srcId="{3C252EA1-CDDB-4582-AB2B-14FE6F6FA6BB}" destId="{27276339-6E45-4530-A2B2-9219A133F3E3}" srcOrd="2" destOrd="0" parTransId="{886170F1-00EC-48DE-935B-254F5389DF5F}" sibTransId="{AA0CBDFB-5705-4668-9CBE-322E30586F3B}"/>
    <dgm:cxn modelId="{321B1F74-F5FE-4459-9183-AF5D174706AF}" type="presOf" srcId="{68967599-1E38-4727-B62B-A0AF15429D56}" destId="{B30D329B-CAC8-4EFA-BD65-FF353B5FC1B1}" srcOrd="0" destOrd="0" presId="urn:microsoft.com/office/officeart/2005/8/layout/venn1"/>
    <dgm:cxn modelId="{577AFB28-090A-42A5-9C53-1A5D16B0DB9D}" type="presOf" srcId="{9F3EF8F5-57DE-4F29-89DE-DDA4F82B2E91}" destId="{1293AC1A-FB5D-431C-BBC9-8B5586C22391}" srcOrd="1" destOrd="0" presId="urn:microsoft.com/office/officeart/2005/8/layout/venn1"/>
    <dgm:cxn modelId="{0D119EB6-C7AA-47DD-BCFD-E007D6D36723}" type="presOf" srcId="{27276339-6E45-4530-A2B2-9219A133F3E3}" destId="{99791CF5-6DCB-414F-8E2E-C6E345095DC6}" srcOrd="0" destOrd="0" presId="urn:microsoft.com/office/officeart/2005/8/layout/venn1"/>
    <dgm:cxn modelId="{84987D88-4752-449E-8219-C65B147EF2B1}" type="presOf" srcId="{9F3EF8F5-57DE-4F29-89DE-DDA4F82B2E91}" destId="{38D8C3A2-1426-40C5-A953-1695D5A2A7A8}" srcOrd="0" destOrd="0" presId="urn:microsoft.com/office/officeart/2005/8/layout/venn1"/>
    <dgm:cxn modelId="{4588415E-6D60-4C48-B879-8770266D3CC4}" type="presOf" srcId="{68967599-1E38-4727-B62B-A0AF15429D56}" destId="{D93A6098-2152-46E3-9DE6-32F9E288C51D}" srcOrd="1" destOrd="0" presId="urn:microsoft.com/office/officeart/2005/8/layout/venn1"/>
    <dgm:cxn modelId="{84A9C31E-7455-46ED-AE80-3B6067F2ED35}" type="presOf" srcId="{27276339-6E45-4530-A2B2-9219A133F3E3}" destId="{43547107-1352-48D2-AA74-F1D19384AA9F}" srcOrd="1" destOrd="0" presId="urn:microsoft.com/office/officeart/2005/8/layout/venn1"/>
    <dgm:cxn modelId="{51DAE805-CF94-4268-8164-39BC11C606FF}" srcId="{3C252EA1-CDDB-4582-AB2B-14FE6F6FA6BB}" destId="{9F3EF8F5-57DE-4F29-89DE-DDA4F82B2E91}" srcOrd="1" destOrd="0" parTransId="{7B1BA81C-3708-471E-B6A8-FE502E991871}" sibTransId="{96B4F929-7370-4466-91A3-2D3BC275043E}"/>
    <dgm:cxn modelId="{677C6C57-FDA6-4BD1-A5FD-9D6B121B7DC3}" type="presParOf" srcId="{6B6A66F0-DCFB-49CB-A8B5-380A7CBF778F}" destId="{B30D329B-CAC8-4EFA-BD65-FF353B5FC1B1}" srcOrd="0" destOrd="0" presId="urn:microsoft.com/office/officeart/2005/8/layout/venn1"/>
    <dgm:cxn modelId="{D4397318-9132-4A40-8C7D-60D858321E80}" type="presParOf" srcId="{6B6A66F0-DCFB-49CB-A8B5-380A7CBF778F}" destId="{D93A6098-2152-46E3-9DE6-32F9E288C51D}" srcOrd="1" destOrd="0" presId="urn:microsoft.com/office/officeart/2005/8/layout/venn1"/>
    <dgm:cxn modelId="{E580F9D7-DE19-403E-B19E-497A6D0D9D41}" type="presParOf" srcId="{6B6A66F0-DCFB-49CB-A8B5-380A7CBF778F}" destId="{38D8C3A2-1426-40C5-A953-1695D5A2A7A8}" srcOrd="2" destOrd="0" presId="urn:microsoft.com/office/officeart/2005/8/layout/venn1"/>
    <dgm:cxn modelId="{EF8055E4-A737-4765-9687-D4F7899C6F1E}" type="presParOf" srcId="{6B6A66F0-DCFB-49CB-A8B5-380A7CBF778F}" destId="{1293AC1A-FB5D-431C-BBC9-8B5586C22391}" srcOrd="3" destOrd="0" presId="urn:microsoft.com/office/officeart/2005/8/layout/venn1"/>
    <dgm:cxn modelId="{B41A5483-53CF-49BD-A6D4-01A17C83CD96}" type="presParOf" srcId="{6B6A66F0-DCFB-49CB-A8B5-380A7CBF778F}" destId="{99791CF5-6DCB-414F-8E2E-C6E345095DC6}" srcOrd="4" destOrd="0" presId="urn:microsoft.com/office/officeart/2005/8/layout/venn1"/>
    <dgm:cxn modelId="{749D0D25-A174-460B-B676-77C240D3214C}" type="presParOf" srcId="{6B6A66F0-DCFB-49CB-A8B5-380A7CBF778F}" destId="{43547107-1352-48D2-AA74-F1D19384AA9F}" srcOrd="5" destOrd="0" presId="urn:microsoft.com/office/officeart/2005/8/layout/venn1"/>
  </dgm:cxnLst>
  <dgm:bg>
    <a:noFill/>
    <a:effectLst>
      <a:outerShdw blurRad="50800" dist="50800" dir="5400000" algn="ctr" rotWithShape="0">
        <a:schemeClr val="bg2">
          <a:lumMod val="75000"/>
        </a:scheme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BA33C-B8AD-4DC1-A2AE-BD8E12B7EACC}"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ru-RU"/>
        </a:p>
      </dgm:t>
    </dgm:pt>
    <dgm:pt modelId="{75769A91-C690-49A4-9CC5-8EFB664BF873}">
      <dgm:prSet phldrT="[Текст]" custT="1"/>
      <dgm:spPr/>
      <dgm:t>
        <a:bodyPr/>
        <a:lstStyle/>
        <a:p>
          <a:r>
            <a:rPr lang="ru-RU" sz="1800" dirty="0" smtClean="0"/>
            <a:t>Стимулирующие упражнения</a:t>
          </a:r>
          <a:endParaRPr lang="ru-RU" sz="1800" dirty="0"/>
        </a:p>
      </dgm:t>
    </dgm:pt>
    <dgm:pt modelId="{64B30F2D-5A6E-4803-ACCF-872C1C65CA6B}" type="parTrans" cxnId="{CA981DF8-0572-47AC-B1F0-527253DDB938}">
      <dgm:prSet/>
      <dgm:spPr/>
      <dgm:t>
        <a:bodyPr/>
        <a:lstStyle/>
        <a:p>
          <a:endParaRPr lang="ru-RU"/>
        </a:p>
      </dgm:t>
    </dgm:pt>
    <dgm:pt modelId="{C429BDC8-B393-4062-BE52-03970DBDECBD}" type="sibTrans" cxnId="{CA981DF8-0572-47AC-B1F0-527253DDB938}">
      <dgm:prSet/>
      <dgm:spPr/>
      <dgm:t>
        <a:bodyPr/>
        <a:lstStyle/>
        <a:p>
          <a:endParaRPr lang="ru-RU"/>
        </a:p>
      </dgm:t>
    </dgm:pt>
    <dgm:pt modelId="{6D210726-D4E0-425C-81EC-32F7579D4196}">
      <dgm:prSet phldrT="[Текст]"/>
      <dgm:spPr/>
      <dgm:t>
        <a:bodyPr/>
        <a:lstStyle/>
        <a:p>
          <a:r>
            <a:rPr lang="ru-RU" dirty="0" smtClean="0"/>
            <a:t>Релаксация, дыхательные упражнения</a:t>
          </a:r>
          <a:endParaRPr lang="ru-RU" dirty="0"/>
        </a:p>
      </dgm:t>
    </dgm:pt>
    <dgm:pt modelId="{238AD6CB-A581-4C21-BF63-741BE51F5B6D}" type="parTrans" cxnId="{FC87C0E5-3FE1-46B2-AFEC-813D33F59410}">
      <dgm:prSet/>
      <dgm:spPr/>
      <dgm:t>
        <a:bodyPr/>
        <a:lstStyle/>
        <a:p>
          <a:endParaRPr lang="ru-RU"/>
        </a:p>
      </dgm:t>
    </dgm:pt>
    <dgm:pt modelId="{EE2C9759-81AD-4AAC-AB9E-FA51A170B3A2}" type="sibTrans" cxnId="{FC87C0E5-3FE1-46B2-AFEC-813D33F59410}">
      <dgm:prSet/>
      <dgm:spPr/>
      <dgm:t>
        <a:bodyPr/>
        <a:lstStyle/>
        <a:p>
          <a:endParaRPr lang="ru-RU"/>
        </a:p>
      </dgm:t>
    </dgm:pt>
    <dgm:pt modelId="{1E5D902E-00BF-4FC8-8CB2-B80EFCBAC59C}">
      <dgm:prSet phldrT="[Текст]" custT="1"/>
      <dgm:spPr/>
      <dgm:t>
        <a:bodyPr/>
        <a:lstStyle/>
        <a:p>
          <a:r>
            <a:rPr lang="ru-RU" sz="1800" dirty="0" smtClean="0"/>
            <a:t>Коммуникативные игры</a:t>
          </a:r>
          <a:endParaRPr lang="ru-RU" sz="1800" dirty="0"/>
        </a:p>
      </dgm:t>
    </dgm:pt>
    <dgm:pt modelId="{881301F3-5266-4678-8E20-808B2F76FF3C}" type="parTrans" cxnId="{9171D63C-2AC7-4EA2-8226-9230D1058FBE}">
      <dgm:prSet/>
      <dgm:spPr/>
      <dgm:t>
        <a:bodyPr/>
        <a:lstStyle/>
        <a:p>
          <a:endParaRPr lang="ru-RU"/>
        </a:p>
      </dgm:t>
    </dgm:pt>
    <dgm:pt modelId="{28205BB6-44F2-469B-B782-EF7D8A693193}" type="sibTrans" cxnId="{9171D63C-2AC7-4EA2-8226-9230D1058FBE}">
      <dgm:prSet/>
      <dgm:spPr/>
      <dgm:t>
        <a:bodyPr/>
        <a:lstStyle/>
        <a:p>
          <a:endParaRPr lang="ru-RU"/>
        </a:p>
      </dgm:t>
    </dgm:pt>
    <dgm:pt modelId="{4ACB43E1-05BD-4DEE-B7C6-E13292035C68}">
      <dgm:prSet phldrT="[Текст]" custT="1"/>
      <dgm:spPr/>
      <dgm:t>
        <a:bodyPr/>
        <a:lstStyle/>
        <a:p>
          <a:r>
            <a:rPr lang="ru-RU" sz="1800" dirty="0" smtClean="0"/>
            <a:t>Развитие мелкой моторики рук</a:t>
          </a:r>
          <a:endParaRPr lang="ru-RU" sz="1800" dirty="0"/>
        </a:p>
      </dgm:t>
    </dgm:pt>
    <dgm:pt modelId="{48212E8D-4638-4A30-A4A6-E78C0ED9BDA5}" type="parTrans" cxnId="{D589F17E-A41C-4C30-8A4D-DFFEC5CBF599}">
      <dgm:prSet/>
      <dgm:spPr/>
      <dgm:t>
        <a:bodyPr/>
        <a:lstStyle/>
        <a:p>
          <a:endParaRPr lang="ru-RU"/>
        </a:p>
      </dgm:t>
    </dgm:pt>
    <dgm:pt modelId="{1A00D818-FC7F-4CF2-B1AA-699B70BFC9B2}" type="sibTrans" cxnId="{D589F17E-A41C-4C30-8A4D-DFFEC5CBF599}">
      <dgm:prSet/>
      <dgm:spPr/>
      <dgm:t>
        <a:bodyPr/>
        <a:lstStyle/>
        <a:p>
          <a:endParaRPr lang="ru-RU"/>
        </a:p>
      </dgm:t>
    </dgm:pt>
    <dgm:pt modelId="{A53E47F9-B46A-412D-B144-A991CA4749CE}">
      <dgm:prSet phldrT="[Текст]" custT="1"/>
      <dgm:spPr/>
      <dgm:t>
        <a:bodyPr/>
        <a:lstStyle/>
        <a:p>
          <a:r>
            <a:rPr lang="ru-RU" sz="1800" dirty="0" smtClean="0"/>
            <a:t>Развитие произвольного внимания</a:t>
          </a:r>
          <a:endParaRPr lang="ru-RU" sz="1800" dirty="0"/>
        </a:p>
      </dgm:t>
    </dgm:pt>
    <dgm:pt modelId="{08F87EF5-2774-4110-A35A-ED53C9C83F53}" type="parTrans" cxnId="{24830D94-F4C5-40CD-837D-8C0DBBE2D2F9}">
      <dgm:prSet/>
      <dgm:spPr/>
      <dgm:t>
        <a:bodyPr/>
        <a:lstStyle/>
        <a:p>
          <a:endParaRPr lang="ru-RU"/>
        </a:p>
      </dgm:t>
    </dgm:pt>
    <dgm:pt modelId="{E7080F53-2741-4237-9CE8-3AA407A12CF8}" type="sibTrans" cxnId="{24830D94-F4C5-40CD-837D-8C0DBBE2D2F9}">
      <dgm:prSet/>
      <dgm:spPr/>
      <dgm:t>
        <a:bodyPr/>
        <a:lstStyle/>
        <a:p>
          <a:endParaRPr lang="ru-RU"/>
        </a:p>
      </dgm:t>
    </dgm:pt>
    <dgm:pt modelId="{4B07ACC4-2878-4762-A5A0-BAA42A96EE39}" type="pres">
      <dgm:prSet presAssocID="{436BA33C-B8AD-4DC1-A2AE-BD8E12B7EACC}" presName="cycle" presStyleCnt="0">
        <dgm:presLayoutVars>
          <dgm:dir/>
          <dgm:resizeHandles val="exact"/>
        </dgm:presLayoutVars>
      </dgm:prSet>
      <dgm:spPr/>
      <dgm:t>
        <a:bodyPr/>
        <a:lstStyle/>
        <a:p>
          <a:endParaRPr lang="ru-RU"/>
        </a:p>
      </dgm:t>
    </dgm:pt>
    <dgm:pt modelId="{4608433E-445C-473E-BAF2-053CB442F8EB}" type="pres">
      <dgm:prSet presAssocID="{75769A91-C690-49A4-9CC5-8EFB664BF873}" presName="node" presStyleLbl="node1" presStyleIdx="0" presStyleCnt="5" custScaleX="198547">
        <dgm:presLayoutVars>
          <dgm:bulletEnabled val="1"/>
        </dgm:presLayoutVars>
      </dgm:prSet>
      <dgm:spPr/>
      <dgm:t>
        <a:bodyPr/>
        <a:lstStyle/>
        <a:p>
          <a:endParaRPr lang="ru-RU"/>
        </a:p>
      </dgm:t>
    </dgm:pt>
    <dgm:pt modelId="{AA97346A-1E2C-44B0-8FFA-8795FF50D537}" type="pres">
      <dgm:prSet presAssocID="{C429BDC8-B393-4062-BE52-03970DBDECBD}" presName="sibTrans" presStyleLbl="sibTrans2D1" presStyleIdx="0" presStyleCnt="5" custScaleX="312347" custLinFactX="200000" custLinFactY="-43890" custLinFactNeighborX="287842" custLinFactNeighborY="-100000"/>
      <dgm:spPr/>
      <dgm:t>
        <a:bodyPr/>
        <a:lstStyle/>
        <a:p>
          <a:endParaRPr lang="ru-RU"/>
        </a:p>
      </dgm:t>
    </dgm:pt>
    <dgm:pt modelId="{A3578BDD-E75E-4CCE-8CF5-84C4043A1837}" type="pres">
      <dgm:prSet presAssocID="{C429BDC8-B393-4062-BE52-03970DBDECBD}" presName="connectorText" presStyleLbl="sibTrans2D1" presStyleIdx="0" presStyleCnt="5"/>
      <dgm:spPr/>
      <dgm:t>
        <a:bodyPr/>
        <a:lstStyle/>
        <a:p>
          <a:endParaRPr lang="ru-RU"/>
        </a:p>
      </dgm:t>
    </dgm:pt>
    <dgm:pt modelId="{1A362A3E-F1BF-422C-8C8D-C0B097C53C2F}" type="pres">
      <dgm:prSet presAssocID="{6D210726-D4E0-425C-81EC-32F7579D4196}" presName="node" presStyleLbl="node1" presStyleIdx="1" presStyleCnt="5" custScaleX="190738" custScaleY="120678" custRadScaleRad="141646" custRadScaleInc="2939">
        <dgm:presLayoutVars>
          <dgm:bulletEnabled val="1"/>
        </dgm:presLayoutVars>
      </dgm:prSet>
      <dgm:spPr/>
      <dgm:t>
        <a:bodyPr/>
        <a:lstStyle/>
        <a:p>
          <a:endParaRPr lang="ru-RU"/>
        </a:p>
      </dgm:t>
    </dgm:pt>
    <dgm:pt modelId="{DF47DD49-1339-45D6-90B8-CF7EF550EC4A}" type="pres">
      <dgm:prSet presAssocID="{EE2C9759-81AD-4AAC-AB9E-FA51A170B3A2}" presName="sibTrans" presStyleLbl="sibTrans2D1" presStyleIdx="1" presStyleCnt="5" custScaleX="250985" custLinFactX="300000" custLinFactNeighborX="364661" custLinFactNeighborY="31061"/>
      <dgm:spPr/>
      <dgm:t>
        <a:bodyPr/>
        <a:lstStyle/>
        <a:p>
          <a:endParaRPr lang="ru-RU"/>
        </a:p>
      </dgm:t>
    </dgm:pt>
    <dgm:pt modelId="{AE439A0B-FA46-4714-AFBE-2359403011E7}" type="pres">
      <dgm:prSet presAssocID="{EE2C9759-81AD-4AAC-AB9E-FA51A170B3A2}" presName="connectorText" presStyleLbl="sibTrans2D1" presStyleIdx="1" presStyleCnt="5"/>
      <dgm:spPr/>
      <dgm:t>
        <a:bodyPr/>
        <a:lstStyle/>
        <a:p>
          <a:endParaRPr lang="ru-RU"/>
        </a:p>
      </dgm:t>
    </dgm:pt>
    <dgm:pt modelId="{B97FC957-36B8-4F04-A918-B3923EDAB556}" type="pres">
      <dgm:prSet presAssocID="{1E5D902E-00BF-4FC8-8CB2-B80EFCBAC59C}" presName="node" presStyleLbl="node1" presStyleIdx="2" presStyleCnt="5" custScaleX="207696" custScaleY="120141" custRadScaleRad="116965" custRadScaleInc="-49384">
        <dgm:presLayoutVars>
          <dgm:bulletEnabled val="1"/>
        </dgm:presLayoutVars>
      </dgm:prSet>
      <dgm:spPr/>
      <dgm:t>
        <a:bodyPr/>
        <a:lstStyle/>
        <a:p>
          <a:endParaRPr lang="ru-RU"/>
        </a:p>
      </dgm:t>
    </dgm:pt>
    <dgm:pt modelId="{432F1977-FDBA-4770-81A4-EE3047B1D4E7}" type="pres">
      <dgm:prSet presAssocID="{28205BB6-44F2-469B-B782-EF7D8A693193}" presName="sibTrans" presStyleLbl="sibTrans2D1" presStyleIdx="2" presStyleCnt="5" custScaleX="285765" custLinFactY="26267" custLinFactNeighborX="-40424" custLinFactNeighborY="100000"/>
      <dgm:spPr/>
      <dgm:t>
        <a:bodyPr/>
        <a:lstStyle/>
        <a:p>
          <a:endParaRPr lang="ru-RU"/>
        </a:p>
      </dgm:t>
    </dgm:pt>
    <dgm:pt modelId="{D0D84FDB-1500-4496-9809-374778717DA2}" type="pres">
      <dgm:prSet presAssocID="{28205BB6-44F2-469B-B782-EF7D8A693193}" presName="connectorText" presStyleLbl="sibTrans2D1" presStyleIdx="2" presStyleCnt="5"/>
      <dgm:spPr/>
      <dgm:t>
        <a:bodyPr/>
        <a:lstStyle/>
        <a:p>
          <a:endParaRPr lang="ru-RU"/>
        </a:p>
      </dgm:t>
    </dgm:pt>
    <dgm:pt modelId="{D304E6F1-1E9C-4DDC-9C26-C04B9DB94DEB}" type="pres">
      <dgm:prSet presAssocID="{4ACB43E1-05BD-4DEE-B7C6-E13292035C68}" presName="node" presStyleLbl="node1" presStyleIdx="3" presStyleCnt="5" custScaleX="209800" custScaleY="113428" custRadScaleRad="105622" custRadScaleInc="49202">
        <dgm:presLayoutVars>
          <dgm:bulletEnabled val="1"/>
        </dgm:presLayoutVars>
      </dgm:prSet>
      <dgm:spPr/>
      <dgm:t>
        <a:bodyPr/>
        <a:lstStyle/>
        <a:p>
          <a:endParaRPr lang="ru-RU"/>
        </a:p>
      </dgm:t>
    </dgm:pt>
    <dgm:pt modelId="{80C179C5-D5B3-4E3C-BD3B-1881D661FA9B}" type="pres">
      <dgm:prSet presAssocID="{1A00D818-FC7F-4CF2-B1AA-699B70BFC9B2}" presName="sibTrans" presStyleLbl="sibTrans2D1" presStyleIdx="3" presStyleCnt="5" custScaleX="183453" custLinFactX="-214851" custLinFactNeighborX="-300000" custLinFactNeighborY="29302"/>
      <dgm:spPr/>
      <dgm:t>
        <a:bodyPr/>
        <a:lstStyle/>
        <a:p>
          <a:endParaRPr lang="ru-RU"/>
        </a:p>
      </dgm:t>
    </dgm:pt>
    <dgm:pt modelId="{B10C6F26-DFE8-4051-B663-232DCCC4D912}" type="pres">
      <dgm:prSet presAssocID="{1A00D818-FC7F-4CF2-B1AA-699B70BFC9B2}" presName="connectorText" presStyleLbl="sibTrans2D1" presStyleIdx="3" presStyleCnt="5"/>
      <dgm:spPr/>
      <dgm:t>
        <a:bodyPr/>
        <a:lstStyle/>
        <a:p>
          <a:endParaRPr lang="ru-RU"/>
        </a:p>
      </dgm:t>
    </dgm:pt>
    <dgm:pt modelId="{C4266CE5-037F-43DE-9F72-33C18F83D764}" type="pres">
      <dgm:prSet presAssocID="{A53E47F9-B46A-412D-B144-A991CA4749CE}" presName="node" presStyleLbl="node1" presStyleIdx="4" presStyleCnt="5" custScaleX="195389" custScaleY="122466" custRadScaleRad="143582" custRadScaleInc="5527">
        <dgm:presLayoutVars>
          <dgm:bulletEnabled val="1"/>
        </dgm:presLayoutVars>
      </dgm:prSet>
      <dgm:spPr/>
      <dgm:t>
        <a:bodyPr/>
        <a:lstStyle/>
        <a:p>
          <a:endParaRPr lang="ru-RU"/>
        </a:p>
      </dgm:t>
    </dgm:pt>
    <dgm:pt modelId="{6B362767-15B8-4DB3-BC1B-243FF9DA3BA8}" type="pres">
      <dgm:prSet presAssocID="{E7080F53-2741-4237-9CE8-3AA407A12CF8}" presName="sibTrans" presStyleLbl="sibTrans2D1" presStyleIdx="4" presStyleCnt="5" custScaleX="690792" custLinFactX="-459680" custLinFactY="-62396" custLinFactNeighborX="-500000" custLinFactNeighborY="-100000"/>
      <dgm:spPr/>
      <dgm:t>
        <a:bodyPr/>
        <a:lstStyle/>
        <a:p>
          <a:endParaRPr lang="ru-RU"/>
        </a:p>
      </dgm:t>
    </dgm:pt>
    <dgm:pt modelId="{65D55E4E-FFD0-4918-9845-EC9B3B735B87}" type="pres">
      <dgm:prSet presAssocID="{E7080F53-2741-4237-9CE8-3AA407A12CF8}" presName="connectorText" presStyleLbl="sibTrans2D1" presStyleIdx="4" presStyleCnt="5"/>
      <dgm:spPr/>
      <dgm:t>
        <a:bodyPr/>
        <a:lstStyle/>
        <a:p>
          <a:endParaRPr lang="ru-RU"/>
        </a:p>
      </dgm:t>
    </dgm:pt>
  </dgm:ptLst>
  <dgm:cxnLst>
    <dgm:cxn modelId="{FC87C0E5-3FE1-46B2-AFEC-813D33F59410}" srcId="{436BA33C-B8AD-4DC1-A2AE-BD8E12B7EACC}" destId="{6D210726-D4E0-425C-81EC-32F7579D4196}" srcOrd="1" destOrd="0" parTransId="{238AD6CB-A581-4C21-BF63-741BE51F5B6D}" sibTransId="{EE2C9759-81AD-4AAC-AB9E-FA51A170B3A2}"/>
    <dgm:cxn modelId="{D589F17E-A41C-4C30-8A4D-DFFEC5CBF599}" srcId="{436BA33C-B8AD-4DC1-A2AE-BD8E12B7EACC}" destId="{4ACB43E1-05BD-4DEE-B7C6-E13292035C68}" srcOrd="3" destOrd="0" parTransId="{48212E8D-4638-4A30-A4A6-E78C0ED9BDA5}" sibTransId="{1A00D818-FC7F-4CF2-B1AA-699B70BFC9B2}"/>
    <dgm:cxn modelId="{798BAA8E-38F2-4BB8-9980-34425B6D131A}" type="presOf" srcId="{28205BB6-44F2-469B-B782-EF7D8A693193}" destId="{D0D84FDB-1500-4496-9809-374778717DA2}" srcOrd="1" destOrd="0" presId="urn:microsoft.com/office/officeart/2005/8/layout/cycle2"/>
    <dgm:cxn modelId="{AA57316E-7542-44EB-8AFB-58BBC2783769}" type="presOf" srcId="{6D210726-D4E0-425C-81EC-32F7579D4196}" destId="{1A362A3E-F1BF-422C-8C8D-C0B097C53C2F}" srcOrd="0" destOrd="0" presId="urn:microsoft.com/office/officeart/2005/8/layout/cycle2"/>
    <dgm:cxn modelId="{4FE7007B-50C5-4B33-AA73-0CE43C65DAE4}" type="presOf" srcId="{1E5D902E-00BF-4FC8-8CB2-B80EFCBAC59C}" destId="{B97FC957-36B8-4F04-A918-B3923EDAB556}" srcOrd="0" destOrd="0" presId="urn:microsoft.com/office/officeart/2005/8/layout/cycle2"/>
    <dgm:cxn modelId="{CC94B8C5-A059-4054-BA73-5456888169C9}" type="presOf" srcId="{4ACB43E1-05BD-4DEE-B7C6-E13292035C68}" destId="{D304E6F1-1E9C-4DDC-9C26-C04B9DB94DEB}" srcOrd="0" destOrd="0" presId="urn:microsoft.com/office/officeart/2005/8/layout/cycle2"/>
    <dgm:cxn modelId="{24830D94-F4C5-40CD-837D-8C0DBBE2D2F9}" srcId="{436BA33C-B8AD-4DC1-A2AE-BD8E12B7EACC}" destId="{A53E47F9-B46A-412D-B144-A991CA4749CE}" srcOrd="4" destOrd="0" parTransId="{08F87EF5-2774-4110-A35A-ED53C9C83F53}" sibTransId="{E7080F53-2741-4237-9CE8-3AA407A12CF8}"/>
    <dgm:cxn modelId="{08039C76-404B-42A3-B682-F87F775EC354}" type="presOf" srcId="{E7080F53-2741-4237-9CE8-3AA407A12CF8}" destId="{6B362767-15B8-4DB3-BC1B-243FF9DA3BA8}" srcOrd="0" destOrd="0" presId="urn:microsoft.com/office/officeart/2005/8/layout/cycle2"/>
    <dgm:cxn modelId="{BADE9033-BE86-4518-B82B-7D482979E2F5}" type="presOf" srcId="{E7080F53-2741-4237-9CE8-3AA407A12CF8}" destId="{65D55E4E-FFD0-4918-9845-EC9B3B735B87}" srcOrd="1" destOrd="0" presId="urn:microsoft.com/office/officeart/2005/8/layout/cycle2"/>
    <dgm:cxn modelId="{D55EFD60-FDBC-4FF0-8040-B61F8EBB8283}" type="presOf" srcId="{1A00D818-FC7F-4CF2-B1AA-699B70BFC9B2}" destId="{B10C6F26-DFE8-4051-B663-232DCCC4D912}" srcOrd="1" destOrd="0" presId="urn:microsoft.com/office/officeart/2005/8/layout/cycle2"/>
    <dgm:cxn modelId="{C9CB0997-0648-454B-97C9-24E4ED623934}" type="presOf" srcId="{C429BDC8-B393-4062-BE52-03970DBDECBD}" destId="{A3578BDD-E75E-4CCE-8CF5-84C4043A1837}" srcOrd="1" destOrd="0" presId="urn:microsoft.com/office/officeart/2005/8/layout/cycle2"/>
    <dgm:cxn modelId="{8D126296-B941-4C25-8213-D25F9B24606D}" type="presOf" srcId="{A53E47F9-B46A-412D-B144-A991CA4749CE}" destId="{C4266CE5-037F-43DE-9F72-33C18F83D764}" srcOrd="0" destOrd="0" presId="urn:microsoft.com/office/officeart/2005/8/layout/cycle2"/>
    <dgm:cxn modelId="{5F04E4FC-D0D4-4A25-9095-949FF3646ADF}" type="presOf" srcId="{28205BB6-44F2-469B-B782-EF7D8A693193}" destId="{432F1977-FDBA-4770-81A4-EE3047B1D4E7}" srcOrd="0" destOrd="0" presId="urn:microsoft.com/office/officeart/2005/8/layout/cycle2"/>
    <dgm:cxn modelId="{CA981DF8-0572-47AC-B1F0-527253DDB938}" srcId="{436BA33C-B8AD-4DC1-A2AE-BD8E12B7EACC}" destId="{75769A91-C690-49A4-9CC5-8EFB664BF873}" srcOrd="0" destOrd="0" parTransId="{64B30F2D-5A6E-4803-ACCF-872C1C65CA6B}" sibTransId="{C429BDC8-B393-4062-BE52-03970DBDECBD}"/>
    <dgm:cxn modelId="{6D562D8D-0487-4788-BD29-14C1B04C2D81}" type="presOf" srcId="{C429BDC8-B393-4062-BE52-03970DBDECBD}" destId="{AA97346A-1E2C-44B0-8FFA-8795FF50D537}" srcOrd="0" destOrd="0" presId="urn:microsoft.com/office/officeart/2005/8/layout/cycle2"/>
    <dgm:cxn modelId="{C44274CC-C23D-4358-AF1A-85342BA96FD5}" type="presOf" srcId="{75769A91-C690-49A4-9CC5-8EFB664BF873}" destId="{4608433E-445C-473E-BAF2-053CB442F8EB}" srcOrd="0" destOrd="0" presId="urn:microsoft.com/office/officeart/2005/8/layout/cycle2"/>
    <dgm:cxn modelId="{15F919D3-E70F-4EDD-9C86-BDEB4E79B20E}" type="presOf" srcId="{EE2C9759-81AD-4AAC-AB9E-FA51A170B3A2}" destId="{DF47DD49-1339-45D6-90B8-CF7EF550EC4A}" srcOrd="0" destOrd="0" presId="urn:microsoft.com/office/officeart/2005/8/layout/cycle2"/>
    <dgm:cxn modelId="{881121D7-E6AB-415B-96A5-CF8F3F662EF0}" type="presOf" srcId="{1A00D818-FC7F-4CF2-B1AA-699B70BFC9B2}" destId="{80C179C5-D5B3-4E3C-BD3B-1881D661FA9B}" srcOrd="0" destOrd="0" presId="urn:microsoft.com/office/officeart/2005/8/layout/cycle2"/>
    <dgm:cxn modelId="{6A08DD03-86AE-4934-872D-8BF5D54BA34D}" type="presOf" srcId="{EE2C9759-81AD-4AAC-AB9E-FA51A170B3A2}" destId="{AE439A0B-FA46-4714-AFBE-2359403011E7}" srcOrd="1" destOrd="0" presId="urn:microsoft.com/office/officeart/2005/8/layout/cycle2"/>
    <dgm:cxn modelId="{9171D63C-2AC7-4EA2-8226-9230D1058FBE}" srcId="{436BA33C-B8AD-4DC1-A2AE-BD8E12B7EACC}" destId="{1E5D902E-00BF-4FC8-8CB2-B80EFCBAC59C}" srcOrd="2" destOrd="0" parTransId="{881301F3-5266-4678-8E20-808B2F76FF3C}" sibTransId="{28205BB6-44F2-469B-B782-EF7D8A693193}"/>
    <dgm:cxn modelId="{51E35DA5-2CD2-4F85-A9D7-E135955CA7A9}" type="presOf" srcId="{436BA33C-B8AD-4DC1-A2AE-BD8E12B7EACC}" destId="{4B07ACC4-2878-4762-A5A0-BAA42A96EE39}" srcOrd="0" destOrd="0" presId="urn:microsoft.com/office/officeart/2005/8/layout/cycle2"/>
    <dgm:cxn modelId="{657585D9-5C69-4825-B27F-AC017BFAC53D}" type="presParOf" srcId="{4B07ACC4-2878-4762-A5A0-BAA42A96EE39}" destId="{4608433E-445C-473E-BAF2-053CB442F8EB}" srcOrd="0" destOrd="0" presId="urn:microsoft.com/office/officeart/2005/8/layout/cycle2"/>
    <dgm:cxn modelId="{85524A0B-5B28-4773-88B3-CEAFB1F82CA5}" type="presParOf" srcId="{4B07ACC4-2878-4762-A5A0-BAA42A96EE39}" destId="{AA97346A-1E2C-44B0-8FFA-8795FF50D537}" srcOrd="1" destOrd="0" presId="urn:microsoft.com/office/officeart/2005/8/layout/cycle2"/>
    <dgm:cxn modelId="{77487460-E57F-46A4-86B2-2E1919B92C0B}" type="presParOf" srcId="{AA97346A-1E2C-44B0-8FFA-8795FF50D537}" destId="{A3578BDD-E75E-4CCE-8CF5-84C4043A1837}" srcOrd="0" destOrd="0" presId="urn:microsoft.com/office/officeart/2005/8/layout/cycle2"/>
    <dgm:cxn modelId="{7381D08D-0E28-4412-8598-9CB181959C16}" type="presParOf" srcId="{4B07ACC4-2878-4762-A5A0-BAA42A96EE39}" destId="{1A362A3E-F1BF-422C-8C8D-C0B097C53C2F}" srcOrd="2" destOrd="0" presId="urn:microsoft.com/office/officeart/2005/8/layout/cycle2"/>
    <dgm:cxn modelId="{94A9BE37-0655-4FA5-88BE-A16CC6C9F215}" type="presParOf" srcId="{4B07ACC4-2878-4762-A5A0-BAA42A96EE39}" destId="{DF47DD49-1339-45D6-90B8-CF7EF550EC4A}" srcOrd="3" destOrd="0" presId="urn:microsoft.com/office/officeart/2005/8/layout/cycle2"/>
    <dgm:cxn modelId="{B620F959-595B-49F3-9116-38EE087E090B}" type="presParOf" srcId="{DF47DD49-1339-45D6-90B8-CF7EF550EC4A}" destId="{AE439A0B-FA46-4714-AFBE-2359403011E7}" srcOrd="0" destOrd="0" presId="urn:microsoft.com/office/officeart/2005/8/layout/cycle2"/>
    <dgm:cxn modelId="{C69DA067-9358-403E-A6C1-07FA01B66963}" type="presParOf" srcId="{4B07ACC4-2878-4762-A5A0-BAA42A96EE39}" destId="{B97FC957-36B8-4F04-A918-B3923EDAB556}" srcOrd="4" destOrd="0" presId="urn:microsoft.com/office/officeart/2005/8/layout/cycle2"/>
    <dgm:cxn modelId="{C7A3EB24-D260-4097-A58B-AC2D5E43212A}" type="presParOf" srcId="{4B07ACC4-2878-4762-A5A0-BAA42A96EE39}" destId="{432F1977-FDBA-4770-81A4-EE3047B1D4E7}" srcOrd="5" destOrd="0" presId="urn:microsoft.com/office/officeart/2005/8/layout/cycle2"/>
    <dgm:cxn modelId="{C00B04D6-3565-4CCC-B3D3-86144953CE0E}" type="presParOf" srcId="{432F1977-FDBA-4770-81A4-EE3047B1D4E7}" destId="{D0D84FDB-1500-4496-9809-374778717DA2}" srcOrd="0" destOrd="0" presId="urn:microsoft.com/office/officeart/2005/8/layout/cycle2"/>
    <dgm:cxn modelId="{9A619898-C61A-418F-AE63-A0807DAD1D5B}" type="presParOf" srcId="{4B07ACC4-2878-4762-A5A0-BAA42A96EE39}" destId="{D304E6F1-1E9C-4DDC-9C26-C04B9DB94DEB}" srcOrd="6" destOrd="0" presId="urn:microsoft.com/office/officeart/2005/8/layout/cycle2"/>
    <dgm:cxn modelId="{2E1D5A06-0430-44E7-9503-49162E179D4C}" type="presParOf" srcId="{4B07ACC4-2878-4762-A5A0-BAA42A96EE39}" destId="{80C179C5-D5B3-4E3C-BD3B-1881D661FA9B}" srcOrd="7" destOrd="0" presId="urn:microsoft.com/office/officeart/2005/8/layout/cycle2"/>
    <dgm:cxn modelId="{FD20538A-381A-44EC-B83D-58B3CD5320B7}" type="presParOf" srcId="{80C179C5-D5B3-4E3C-BD3B-1881D661FA9B}" destId="{B10C6F26-DFE8-4051-B663-232DCCC4D912}" srcOrd="0" destOrd="0" presId="urn:microsoft.com/office/officeart/2005/8/layout/cycle2"/>
    <dgm:cxn modelId="{9677AB10-7130-4880-B327-6279B8D9D5B4}" type="presParOf" srcId="{4B07ACC4-2878-4762-A5A0-BAA42A96EE39}" destId="{C4266CE5-037F-43DE-9F72-33C18F83D764}" srcOrd="8" destOrd="0" presId="urn:microsoft.com/office/officeart/2005/8/layout/cycle2"/>
    <dgm:cxn modelId="{424E028F-029C-4190-8BDA-02CB563DD5BD}" type="presParOf" srcId="{4B07ACC4-2878-4762-A5A0-BAA42A96EE39}" destId="{6B362767-15B8-4DB3-BC1B-243FF9DA3BA8}" srcOrd="9" destOrd="0" presId="urn:microsoft.com/office/officeart/2005/8/layout/cycle2"/>
    <dgm:cxn modelId="{351A1762-FAD2-4660-BBED-32A85248FED4}" type="presParOf" srcId="{6B362767-15B8-4DB3-BC1B-243FF9DA3BA8}" destId="{65D55E4E-FFD0-4918-9845-EC9B3B735B87}"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0D329B-CAC8-4EFA-BD65-FF353B5FC1B1}">
      <dsp:nvSpPr>
        <dsp:cNvPr id="0" name=""/>
        <dsp:cNvSpPr/>
      </dsp:nvSpPr>
      <dsp:spPr>
        <a:xfrm>
          <a:off x="1828791" y="8"/>
          <a:ext cx="3391892" cy="2697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ru-RU" sz="4000" kern="1200" dirty="0" smtClean="0"/>
            <a:t>Ребёнок</a:t>
          </a:r>
          <a:endParaRPr lang="ru-RU" sz="4000" kern="1200" dirty="0"/>
        </a:p>
      </dsp:txBody>
      <dsp:txXfrm>
        <a:off x="2281043" y="472067"/>
        <a:ext cx="2487387" cy="1213866"/>
      </dsp:txXfrm>
    </dsp:sp>
    <dsp:sp modelId="{38D8C3A2-1426-40C5-A953-1695D5A2A7A8}">
      <dsp:nvSpPr>
        <dsp:cNvPr id="0" name=""/>
        <dsp:cNvSpPr/>
      </dsp:nvSpPr>
      <dsp:spPr>
        <a:xfrm>
          <a:off x="3352795" y="1752588"/>
          <a:ext cx="3258043" cy="2697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ru-RU" sz="4000" kern="1200" dirty="0" smtClean="0"/>
            <a:t>Детский сад</a:t>
          </a:r>
          <a:endParaRPr lang="ru-RU" sz="4000" kern="1200" dirty="0"/>
        </a:p>
      </dsp:txBody>
      <dsp:txXfrm>
        <a:off x="4349213" y="2449437"/>
        <a:ext cx="1954825" cy="1483614"/>
      </dsp:txXfrm>
    </dsp:sp>
    <dsp:sp modelId="{99791CF5-6DCB-414F-8E2E-C6E345095DC6}">
      <dsp:nvSpPr>
        <dsp:cNvPr id="0" name=""/>
        <dsp:cNvSpPr/>
      </dsp:nvSpPr>
      <dsp:spPr>
        <a:xfrm>
          <a:off x="380990" y="1752588"/>
          <a:ext cx="3232902" cy="26974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ru-RU" sz="4000" kern="1200" dirty="0" smtClean="0"/>
            <a:t>Семья</a:t>
          </a:r>
          <a:endParaRPr lang="ru-RU" sz="4000" kern="1200" dirty="0"/>
        </a:p>
      </dsp:txBody>
      <dsp:txXfrm>
        <a:off x="685422" y="2449437"/>
        <a:ext cx="1939741" cy="14836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08433E-445C-473E-BAF2-053CB442F8EB}">
      <dsp:nvSpPr>
        <dsp:cNvPr id="0" name=""/>
        <dsp:cNvSpPr/>
      </dsp:nvSpPr>
      <dsp:spPr>
        <a:xfrm>
          <a:off x="2471037" y="-68588"/>
          <a:ext cx="2786764" cy="1403579"/>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Стимулирующие упражнения</a:t>
          </a:r>
          <a:endParaRPr lang="ru-RU" sz="1800" kern="1200" dirty="0"/>
        </a:p>
      </dsp:txBody>
      <dsp:txXfrm>
        <a:off x="2471037" y="-68588"/>
        <a:ext cx="2786764" cy="1403579"/>
      </dsp:txXfrm>
    </dsp:sp>
    <dsp:sp modelId="{AA97346A-1E2C-44B0-8FFA-8795FF50D537}">
      <dsp:nvSpPr>
        <dsp:cNvPr id="0" name=""/>
        <dsp:cNvSpPr/>
      </dsp:nvSpPr>
      <dsp:spPr>
        <a:xfrm rot="1405890">
          <a:off x="5560750" y="228516"/>
          <a:ext cx="481066" cy="47370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405890">
        <a:off x="5560750" y="228516"/>
        <a:ext cx="481066" cy="473708"/>
      </dsp:txXfrm>
    </dsp:sp>
    <dsp:sp modelId="{1A362A3E-F1BF-422C-8C8D-C0B097C53C2F}">
      <dsp:nvSpPr>
        <dsp:cNvPr id="0" name=""/>
        <dsp:cNvSpPr/>
      </dsp:nvSpPr>
      <dsp:spPr>
        <a:xfrm>
          <a:off x="4952996" y="838203"/>
          <a:ext cx="2677159" cy="1693811"/>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t>Релаксация, дыхательные упражнения</a:t>
          </a:r>
          <a:endParaRPr lang="ru-RU" sz="2400" kern="1200" dirty="0"/>
        </a:p>
      </dsp:txBody>
      <dsp:txXfrm>
        <a:off x="4952996" y="838203"/>
        <a:ext cx="2677159" cy="1693811"/>
      </dsp:txXfrm>
    </dsp:sp>
    <dsp:sp modelId="{DF47DD49-1339-45D6-90B8-CF7EF550EC4A}">
      <dsp:nvSpPr>
        <dsp:cNvPr id="0" name=""/>
        <dsp:cNvSpPr/>
      </dsp:nvSpPr>
      <dsp:spPr>
        <a:xfrm rot="6626306">
          <a:off x="6928004" y="2579223"/>
          <a:ext cx="466929" cy="47370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6626306">
        <a:off x="6928004" y="2579223"/>
        <a:ext cx="466929" cy="473708"/>
      </dsp:txXfrm>
    </dsp:sp>
    <dsp:sp modelId="{B97FC957-36B8-4F04-A918-B3923EDAB556}">
      <dsp:nvSpPr>
        <dsp:cNvPr id="0" name=""/>
        <dsp:cNvSpPr/>
      </dsp:nvSpPr>
      <dsp:spPr>
        <a:xfrm>
          <a:off x="4097077" y="2819400"/>
          <a:ext cx="2915178" cy="168627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Коммуникативные игры</a:t>
          </a:r>
          <a:endParaRPr lang="ru-RU" sz="1800" kern="1200" dirty="0"/>
        </a:p>
      </dsp:txBody>
      <dsp:txXfrm>
        <a:off x="4097077" y="2819400"/>
        <a:ext cx="2915178" cy="1686274"/>
      </dsp:txXfrm>
    </dsp:sp>
    <dsp:sp modelId="{432F1977-FDBA-4770-81A4-EE3047B1D4E7}">
      <dsp:nvSpPr>
        <dsp:cNvPr id="0" name=""/>
        <dsp:cNvSpPr/>
      </dsp:nvSpPr>
      <dsp:spPr>
        <a:xfrm rot="10926448">
          <a:off x="3674968" y="3965085"/>
          <a:ext cx="442084" cy="47370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926448">
        <a:off x="3674968" y="3965085"/>
        <a:ext cx="442084" cy="473708"/>
      </dsp:txXfrm>
    </dsp:sp>
    <dsp:sp modelId="{D304E6F1-1E9C-4DDC-9C26-C04B9DB94DEB}">
      <dsp:nvSpPr>
        <dsp:cNvPr id="0" name=""/>
        <dsp:cNvSpPr/>
      </dsp:nvSpPr>
      <dsp:spPr>
        <a:xfrm>
          <a:off x="867014" y="2748192"/>
          <a:ext cx="2944709" cy="1592052"/>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Развитие мелкой моторики рук</a:t>
          </a:r>
          <a:endParaRPr lang="ru-RU" sz="1800" kern="1200" dirty="0"/>
        </a:p>
      </dsp:txBody>
      <dsp:txXfrm>
        <a:off x="867014" y="2748192"/>
        <a:ext cx="2944709" cy="1592052"/>
      </dsp:txXfrm>
    </dsp:sp>
    <dsp:sp modelId="{80C179C5-D5B3-4E3C-BD3B-1881D661FA9B}">
      <dsp:nvSpPr>
        <dsp:cNvPr id="0" name=""/>
        <dsp:cNvSpPr/>
      </dsp:nvSpPr>
      <dsp:spPr>
        <a:xfrm rot="14757197">
          <a:off x="508912" y="2479581"/>
          <a:ext cx="423160" cy="473708"/>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4757197">
        <a:off x="508912" y="2479581"/>
        <a:ext cx="423160" cy="473708"/>
      </dsp:txXfrm>
    </dsp:sp>
    <dsp:sp modelId="{C4266CE5-037F-43DE-9F72-33C18F83D764}">
      <dsp:nvSpPr>
        <dsp:cNvPr id="0" name=""/>
        <dsp:cNvSpPr/>
      </dsp:nvSpPr>
      <dsp:spPr>
        <a:xfrm>
          <a:off x="76198" y="685798"/>
          <a:ext cx="2742439" cy="1718907"/>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Развитие произвольного внимания</a:t>
          </a:r>
          <a:endParaRPr lang="ru-RU" sz="1800" kern="1200" dirty="0"/>
        </a:p>
      </dsp:txBody>
      <dsp:txXfrm>
        <a:off x="76198" y="685798"/>
        <a:ext cx="2742439" cy="1718907"/>
      </dsp:txXfrm>
    </dsp:sp>
    <dsp:sp modelId="{6B362767-15B8-4DB3-BC1B-243FF9DA3BA8}">
      <dsp:nvSpPr>
        <dsp:cNvPr id="0" name=""/>
        <dsp:cNvSpPr/>
      </dsp:nvSpPr>
      <dsp:spPr>
        <a:xfrm rot="20359565">
          <a:off x="1744004" y="72559"/>
          <a:ext cx="497457" cy="473708"/>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20359565">
        <a:off x="1744004" y="72559"/>
        <a:ext cx="497457" cy="4737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EAF463A-BC7C-46EE-9F1E-7F377CCA4891}" type="datetimeFigureOut">
              <a:rPr lang="en-US" smtClean="0"/>
              <a:pPr/>
              <a:t>1/17/2014</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35163"/>
            <a:ext cx="8229600" cy="4389437"/>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868E3881-676D-4756-99B1-98C546A07C5F}" type="datetimeFigureOut">
              <a:rPr lang="en-US"/>
              <a:pPr>
                <a:defRPr/>
              </a:pPr>
              <a:t>1/17/2014</a:t>
            </a:fld>
            <a:endParaRPr lang="en-US"/>
          </a:p>
        </p:txBody>
      </p:sp>
      <p:sp>
        <p:nvSpPr>
          <p:cNvPr id="5" name="Нижний колонтитул 4"/>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6" name="Номер слайда 5"/>
          <p:cNvSpPr>
            <a:spLocks noGrp="1"/>
          </p:cNvSpPr>
          <p:nvPr>
            <p:ph type="sldNum" sz="quarter" idx="12"/>
          </p:nvPr>
        </p:nvSpPr>
        <p:spPr>
          <a:xfrm>
            <a:off x="7924800" y="6356350"/>
            <a:ext cx="762000" cy="365125"/>
          </a:xfrm>
        </p:spPr>
        <p:txBody>
          <a:bodyPr/>
          <a:lstStyle>
            <a:lvl1pPr>
              <a:defRPr/>
            </a:lvl1pPr>
          </a:lstStyle>
          <a:p>
            <a:pPr>
              <a:defRPr/>
            </a:pPr>
            <a:fld id="{46623595-81BB-4547-95B7-19B77B393DE0}" type="slidenum">
              <a:rPr lang="en-US"/>
              <a:pPr>
                <a:defRPr/>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1/17/2014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1/17/2014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1/17/2014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1/17/2014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1/17/2014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A483448D-3A78-4528-A469-B745A65DA480}" type="slidenum">
              <a:rPr lang="en-US" smtClean="0"/>
              <a:pPr/>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AF463A-BC7C-46EE-9F1E-7F377CCA4891}" type="datetimeFigureOut">
              <a:rPr lang="en-US" smtClean="0"/>
              <a:pPr/>
              <a:t>1/17/2014</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83448D-3A78-4528-A469-B745A65DA480}" type="slidenum">
              <a:rPr lang="en-US" smtClean="0"/>
              <a:pPr/>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ircl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95400"/>
            <a:ext cx="7851648" cy="2971800"/>
          </a:xfrm>
        </p:spPr>
        <p:txBody>
          <a:bodyPr>
            <a:normAutofit/>
          </a:bodyPr>
          <a:lstStyle/>
          <a:p>
            <a:pPr algn="ctr"/>
            <a:r>
              <a:rPr lang="ru-RU" sz="4800" dirty="0" smtClean="0">
                <a:latin typeface="Bookman Old Style" pitchFamily="18" charset="0"/>
              </a:rPr>
              <a:t>Развитие стрессоустойчивости у дошкольников</a:t>
            </a:r>
            <a:endParaRPr lang="ru-RU" sz="4800" dirty="0">
              <a:latin typeface="Bookman Old Style" pitchFamily="18" charset="0"/>
            </a:endParaRPr>
          </a:p>
        </p:txBody>
      </p:sp>
      <p:sp>
        <p:nvSpPr>
          <p:cNvPr id="3" name="Заголовок 1"/>
          <p:cNvSpPr txBox="1">
            <a:spLocks/>
          </p:cNvSpPr>
          <p:nvPr/>
        </p:nvSpPr>
        <p:spPr>
          <a:xfrm>
            <a:off x="3657600" y="5257800"/>
            <a:ext cx="5029200" cy="685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effectLst>
                  <a:outerShdw blurRad="38100" dist="25400" dir="5400000" algn="tl" rotWithShape="0">
                    <a:srgbClr val="000000">
                      <a:alpha val="43000"/>
                    </a:srgbClr>
                  </a:outerShdw>
                </a:effectLst>
                <a:latin typeface="Bookman Old Style" pitchFamily="18" charset="0"/>
                <a:ea typeface="+mj-ea"/>
                <a:cs typeface="+mj-cs"/>
              </a:rPr>
              <a:t>Подготовила учитель – логопед </a:t>
            </a:r>
            <a:r>
              <a:rPr lang="ru-RU" sz="2000" b="1" dirty="0" err="1" smtClean="0">
                <a:effectLst>
                  <a:outerShdw blurRad="38100" dist="25400" dir="5400000" algn="tl" rotWithShape="0">
                    <a:srgbClr val="000000">
                      <a:alpha val="43000"/>
                    </a:srgbClr>
                  </a:outerShdw>
                </a:effectLst>
                <a:latin typeface="Bookman Old Style" pitchFamily="18" charset="0"/>
                <a:ea typeface="+mj-ea"/>
                <a:cs typeface="+mj-cs"/>
              </a:rPr>
              <a:t>Юршина</a:t>
            </a:r>
            <a:r>
              <a:rPr lang="ru-RU" sz="2000" b="1" dirty="0" smtClean="0">
                <a:effectLst>
                  <a:outerShdw blurRad="38100" dist="25400" dir="5400000" algn="tl" rotWithShape="0">
                    <a:srgbClr val="000000">
                      <a:alpha val="43000"/>
                    </a:srgbClr>
                  </a:outerShdw>
                </a:effectLst>
                <a:latin typeface="Bookman Old Style" pitchFamily="18" charset="0"/>
                <a:ea typeface="+mj-ea"/>
                <a:cs typeface="+mj-cs"/>
              </a:rPr>
              <a:t> Ю.В.</a:t>
            </a:r>
            <a:endParaRPr kumimoji="0" lang="ru-RU" sz="2400" b="1" i="0" u="none" strike="noStrike" kern="1200" cap="none" spc="0" normalizeH="0" baseline="0" noProof="0" dirty="0">
              <a:ln>
                <a:noFill/>
              </a:ln>
              <a:effectLst>
                <a:outerShdw blurRad="38100" dist="25400" dir="5400000" algn="tl" rotWithShape="0">
                  <a:srgbClr val="000000">
                    <a:alpha val="43000"/>
                  </a:srgbClr>
                </a:outerShdw>
              </a:effectLst>
              <a:uLnTx/>
              <a:uFillTx/>
              <a:latin typeface="Bookman Old Style" pitchFamily="18" charset="0"/>
              <a:ea typeface="+mj-ea"/>
              <a:cs typeface="+mj-cs"/>
            </a:endParaRPr>
          </a:p>
        </p:txBody>
      </p:sp>
      <p:sp>
        <p:nvSpPr>
          <p:cNvPr id="4" name="Прямоугольник 3"/>
          <p:cNvSpPr/>
          <p:nvPr/>
        </p:nvSpPr>
        <p:spPr>
          <a:xfrm>
            <a:off x="304800" y="533400"/>
            <a:ext cx="8610600" cy="923330"/>
          </a:xfrm>
          <a:prstGeom prst="rect">
            <a:avLst/>
          </a:prstGeom>
        </p:spPr>
        <p:txBody>
          <a:bodyPr wrap="square">
            <a:spAutoFit/>
          </a:bodyPr>
          <a:lstStyle/>
          <a:p>
            <a:pPr algn="ctr"/>
            <a:r>
              <a:rPr lang="ru-RU" b="1" dirty="0" smtClean="0"/>
              <a:t>Муниципальное казенное дошкольное образовательное учреждение города Новосибирска "Детский сад №25 комбинированного вида "Снегурочка" </a:t>
            </a:r>
            <a:endParaRPr lang="ru-RU" b="1" dirty="0"/>
          </a:p>
        </p:txBody>
      </p:sp>
      <p:sp>
        <p:nvSpPr>
          <p:cNvPr id="5" name="Заголовок 1"/>
          <p:cNvSpPr txBox="1">
            <a:spLocks/>
          </p:cNvSpPr>
          <p:nvPr/>
        </p:nvSpPr>
        <p:spPr>
          <a:xfrm>
            <a:off x="2133600" y="1600200"/>
            <a:ext cx="5029200" cy="381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000" b="1" dirty="0" smtClean="0">
                <a:effectLst>
                  <a:outerShdw blurRad="38100" dist="25400" dir="5400000" algn="tl" rotWithShape="0">
                    <a:srgbClr val="000000">
                      <a:alpha val="43000"/>
                    </a:srgbClr>
                  </a:outerShdw>
                </a:effectLst>
                <a:latin typeface="Bookman Old Style" pitchFamily="18" charset="0"/>
                <a:ea typeface="+mj-ea"/>
                <a:cs typeface="+mj-cs"/>
              </a:rPr>
              <a:t>Консультация для воспитателей</a:t>
            </a: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295400" y="1219200"/>
            <a:ext cx="7315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215868"/>
                </a:solidFill>
                <a:effectLst/>
                <a:latin typeface="Bookman Old Style" pitchFamily="18" charset="0"/>
                <a:ea typeface="Times New Roman" pitchFamily="18" charset="0"/>
              </a:rPr>
              <a:t>Организовывая работу с родителями следует обратить их внимание на то, что не только подарками и дорогостоящими мероприятиями можно вызвать положительные эмоции у ребенка.</a:t>
            </a:r>
          </a:p>
        </p:txBody>
      </p:sp>
      <p:pic>
        <p:nvPicPr>
          <p:cNvPr id="37893" name="Picture 5" descr="http://www.kavicom.ru/uploads/classifieds/f80799d9f1209c037e269d53c0f7f1c1.jpg"/>
          <p:cNvPicPr>
            <a:picLocks noChangeAspect="1" noChangeArrowheads="1"/>
          </p:cNvPicPr>
          <p:nvPr/>
        </p:nvPicPr>
        <p:blipFill>
          <a:blip r:embed="rId2" cstate="print"/>
          <a:srcRect/>
          <a:stretch>
            <a:fillRect/>
          </a:stretch>
        </p:blipFill>
        <p:spPr bwMode="auto">
          <a:xfrm>
            <a:off x="3886200" y="4038600"/>
            <a:ext cx="1600200" cy="2402976"/>
          </a:xfrm>
          <a:prstGeom prst="rect">
            <a:avLst/>
          </a:prstGeom>
          <a:ln>
            <a:noFill/>
          </a:ln>
          <a:effectLst>
            <a:softEdge rad="112500"/>
          </a:effectLst>
        </p:spPr>
      </p:pic>
      <p:pic>
        <p:nvPicPr>
          <p:cNvPr id="37895" name="Picture 7" descr="http://www.mega-mir.com/upload/medialibrary/990/kdycfiywxloreowr%20upwiifsrlm%20xykeiuhgxnow---.jpg"/>
          <p:cNvPicPr>
            <a:picLocks noChangeAspect="1" noChangeArrowheads="1"/>
          </p:cNvPicPr>
          <p:nvPr/>
        </p:nvPicPr>
        <p:blipFill>
          <a:blip r:embed="rId3" cstate="print"/>
          <a:srcRect/>
          <a:stretch>
            <a:fillRect/>
          </a:stretch>
        </p:blipFill>
        <p:spPr bwMode="auto">
          <a:xfrm>
            <a:off x="6248400" y="3962400"/>
            <a:ext cx="2260204" cy="1694210"/>
          </a:xfrm>
          <a:prstGeom prst="rect">
            <a:avLst/>
          </a:prstGeom>
          <a:ln>
            <a:noFill/>
          </a:ln>
          <a:effectLst>
            <a:softEdge rad="112500"/>
          </a:effectLst>
        </p:spPr>
      </p:pic>
      <p:pic>
        <p:nvPicPr>
          <p:cNvPr id="37897" name="Picture 9" descr="http://www.orbitirc.com/images/stories/658_ge%7E1.jpg"/>
          <p:cNvPicPr>
            <a:picLocks noChangeAspect="1" noChangeArrowheads="1"/>
          </p:cNvPicPr>
          <p:nvPr/>
        </p:nvPicPr>
        <p:blipFill>
          <a:blip r:embed="rId4" cstate="print"/>
          <a:srcRect/>
          <a:stretch>
            <a:fillRect/>
          </a:stretch>
        </p:blipFill>
        <p:spPr bwMode="auto">
          <a:xfrm>
            <a:off x="609600" y="3733800"/>
            <a:ext cx="2514600" cy="1885950"/>
          </a:xfrm>
          <a:prstGeom prst="rect">
            <a:avLst/>
          </a:prstGeom>
          <a:ln>
            <a:noFill/>
          </a:ln>
          <a:effectLst>
            <a:softEdge rad="112500"/>
          </a:effectLst>
        </p:spPr>
      </p:pic>
      <p:pic>
        <p:nvPicPr>
          <p:cNvPr id="37899" name="Picture 11" descr="http://www.piligrim.com.ru/UserFiles/Image/Latvia/Devochka%20s%20podarkami.jpg"/>
          <p:cNvPicPr>
            <a:picLocks noChangeAspect="1" noChangeArrowheads="1"/>
          </p:cNvPicPr>
          <p:nvPr/>
        </p:nvPicPr>
        <p:blipFill>
          <a:blip r:embed="rId5" cstate="print"/>
          <a:srcRect/>
          <a:stretch>
            <a:fillRect/>
          </a:stretch>
        </p:blipFill>
        <p:spPr bwMode="auto">
          <a:xfrm flipH="1">
            <a:off x="0" y="533400"/>
            <a:ext cx="1524001" cy="21317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1981200"/>
            <a:ext cx="6019800" cy="2585323"/>
          </a:xfrm>
          <a:prstGeom prst="rect">
            <a:avLst/>
          </a:prstGeom>
        </p:spPr>
        <p:txBody>
          <a:bodyPr wrap="square">
            <a:spAutoFit/>
          </a:bodyPr>
          <a:lstStyle/>
          <a:p>
            <a:pPr lvl="0" fontAlgn="base">
              <a:spcBef>
                <a:spcPct val="0"/>
              </a:spcBef>
              <a:spcAft>
                <a:spcPct val="0"/>
              </a:spcAft>
            </a:pPr>
            <a:r>
              <a:rPr lang="ru-RU" dirty="0" smtClean="0">
                <a:solidFill>
                  <a:srgbClr val="215868"/>
                </a:solidFill>
                <a:latin typeface="Bookman Old Style" pitchFamily="18" charset="0"/>
                <a:ea typeface="Times New Roman" pitchFamily="18" charset="0"/>
              </a:rPr>
              <a:t>Не меньше эмоций вызовет радуга не небе, роса на траве, совместные прогулки в лес, кормление птиц, белочек, игры с родителями в простые совместные игры, чтение на ночь книг, выполнение каких либо заданий </a:t>
            </a:r>
            <a:r>
              <a:rPr lang="ru-RU" b="1" dirty="0" smtClean="0">
                <a:solidFill>
                  <a:srgbClr val="215868"/>
                </a:solidFill>
                <a:latin typeface="Bookman Old Style" pitchFamily="18" charset="0"/>
                <a:ea typeface="Times New Roman" pitchFamily="18" charset="0"/>
              </a:rPr>
              <a:t>на позитивной волне родителей</a:t>
            </a:r>
            <a:r>
              <a:rPr lang="ru-RU" dirty="0" smtClean="0">
                <a:solidFill>
                  <a:srgbClr val="215868"/>
                </a:solidFill>
                <a:latin typeface="Bookman Old Style" pitchFamily="18" charset="0"/>
                <a:ea typeface="Times New Roman" pitchFamily="18" charset="0"/>
              </a:rPr>
              <a:t>, общие интересы – вызовут у ребенка огромное количество положительных эмоции. Что, несомненно скажется на развитии стрессоустойчивости ребёнка.</a:t>
            </a:r>
            <a:endParaRPr lang="ru-RU" sz="1600" dirty="0" smtClean="0">
              <a:latin typeface="Arial" pitchFamily="34" charset="0"/>
            </a:endParaRPr>
          </a:p>
        </p:txBody>
      </p:sp>
      <p:pic>
        <p:nvPicPr>
          <p:cNvPr id="40962" name="Picture 2" descr="http://im3-tub-ru.yandex.net/i?id=224417421-02-72&amp;n=21"/>
          <p:cNvPicPr>
            <a:picLocks noChangeAspect="1" noChangeArrowheads="1"/>
          </p:cNvPicPr>
          <p:nvPr/>
        </p:nvPicPr>
        <p:blipFill>
          <a:blip r:embed="rId2" cstate="print"/>
          <a:srcRect/>
          <a:stretch>
            <a:fillRect/>
          </a:stretch>
        </p:blipFill>
        <p:spPr bwMode="auto">
          <a:xfrm>
            <a:off x="6553200" y="228600"/>
            <a:ext cx="1905000" cy="1428750"/>
          </a:xfrm>
          <a:prstGeom prst="rect">
            <a:avLst/>
          </a:prstGeom>
          <a:ln>
            <a:noFill/>
          </a:ln>
          <a:effectLst>
            <a:softEdge rad="112500"/>
          </a:effectLst>
        </p:spPr>
      </p:pic>
      <p:pic>
        <p:nvPicPr>
          <p:cNvPr id="40964" name="Picture 4" descr="http://www.jasnaya-polyana.ru/images/big/1/nv4mro.jpg"/>
          <p:cNvPicPr>
            <a:picLocks noChangeAspect="1" noChangeArrowheads="1"/>
          </p:cNvPicPr>
          <p:nvPr/>
        </p:nvPicPr>
        <p:blipFill>
          <a:blip r:embed="rId3" cstate="print"/>
          <a:srcRect/>
          <a:stretch>
            <a:fillRect/>
          </a:stretch>
        </p:blipFill>
        <p:spPr bwMode="auto">
          <a:xfrm>
            <a:off x="3505200" y="5029200"/>
            <a:ext cx="2405645" cy="1600200"/>
          </a:xfrm>
          <a:prstGeom prst="rect">
            <a:avLst/>
          </a:prstGeom>
          <a:ln>
            <a:noFill/>
          </a:ln>
          <a:effectLst>
            <a:softEdge rad="112500"/>
          </a:effectLst>
        </p:spPr>
      </p:pic>
      <p:pic>
        <p:nvPicPr>
          <p:cNvPr id="40966" name="Picture 6" descr="http://www.ikirov.ru/files/1110/eliseevi_1.jpg"/>
          <p:cNvPicPr>
            <a:picLocks noChangeAspect="1" noChangeArrowheads="1"/>
          </p:cNvPicPr>
          <p:nvPr/>
        </p:nvPicPr>
        <p:blipFill>
          <a:blip r:embed="rId4" cstate="print"/>
          <a:srcRect/>
          <a:stretch>
            <a:fillRect/>
          </a:stretch>
        </p:blipFill>
        <p:spPr bwMode="auto">
          <a:xfrm>
            <a:off x="304800" y="228600"/>
            <a:ext cx="2312427" cy="1600200"/>
          </a:xfrm>
          <a:prstGeom prst="rect">
            <a:avLst/>
          </a:prstGeom>
          <a:ln>
            <a:noFill/>
          </a:ln>
          <a:effectLst>
            <a:softEdge rad="112500"/>
          </a:effectLst>
        </p:spPr>
      </p:pic>
      <p:pic>
        <p:nvPicPr>
          <p:cNvPr id="40968" name="Picture 8" descr="http://buduar.ucoz.ua/_pu/0/s59074195.jpg"/>
          <p:cNvPicPr>
            <a:picLocks noChangeAspect="1" noChangeArrowheads="1"/>
          </p:cNvPicPr>
          <p:nvPr/>
        </p:nvPicPr>
        <p:blipFill>
          <a:blip r:embed="rId5" cstate="print"/>
          <a:srcRect/>
          <a:stretch>
            <a:fillRect/>
          </a:stretch>
        </p:blipFill>
        <p:spPr bwMode="auto">
          <a:xfrm>
            <a:off x="6629400" y="4572000"/>
            <a:ext cx="2248980" cy="2057400"/>
          </a:xfrm>
          <a:prstGeom prst="rect">
            <a:avLst/>
          </a:prstGeom>
          <a:ln>
            <a:noFill/>
          </a:ln>
          <a:effectLst>
            <a:softEdge rad="112500"/>
          </a:effectLst>
        </p:spPr>
      </p:pic>
      <p:pic>
        <p:nvPicPr>
          <p:cNvPr id="40970" name="Picture 10" descr="http://im5-tub-ru.yandex.net/i?id=34045816-29-72&amp;n=21"/>
          <p:cNvPicPr>
            <a:picLocks noChangeAspect="1" noChangeArrowheads="1"/>
          </p:cNvPicPr>
          <p:nvPr/>
        </p:nvPicPr>
        <p:blipFill>
          <a:blip r:embed="rId6" cstate="print"/>
          <a:srcRect/>
          <a:stretch>
            <a:fillRect/>
          </a:stretch>
        </p:blipFill>
        <p:spPr bwMode="auto">
          <a:xfrm>
            <a:off x="304800" y="5105400"/>
            <a:ext cx="2296160" cy="1524000"/>
          </a:xfrm>
          <a:prstGeom prst="rect">
            <a:avLst/>
          </a:prstGeom>
          <a:ln>
            <a:noFill/>
          </a:ln>
          <a:effectLst>
            <a:softEdge rad="112500"/>
          </a:effectLst>
        </p:spPr>
      </p:pic>
      <p:pic>
        <p:nvPicPr>
          <p:cNvPr id="40972" name="Picture 12" descr="http://traveller.com.ua/images/travels/deti/child_04.jpg"/>
          <p:cNvPicPr>
            <a:picLocks noChangeAspect="1" noChangeArrowheads="1"/>
          </p:cNvPicPr>
          <p:nvPr/>
        </p:nvPicPr>
        <p:blipFill>
          <a:blip r:embed="rId7" cstate="print"/>
          <a:srcRect/>
          <a:stretch>
            <a:fillRect/>
          </a:stretch>
        </p:blipFill>
        <p:spPr bwMode="auto">
          <a:xfrm>
            <a:off x="7480650" y="2286000"/>
            <a:ext cx="1487003" cy="1981200"/>
          </a:xfrm>
          <a:prstGeom prst="rect">
            <a:avLst/>
          </a:prstGeom>
          <a:ln>
            <a:noFill/>
          </a:ln>
          <a:effectLst>
            <a:softEdge rad="112500"/>
          </a:effectLst>
        </p:spPr>
      </p:pic>
      <p:pic>
        <p:nvPicPr>
          <p:cNvPr id="40974" name="Picture 14" descr="http://img0.liveinternet.ru/images/attach/c/2/72/370/72370653_ba8186637de4c1aff7.jpg"/>
          <p:cNvPicPr>
            <a:picLocks noChangeAspect="1" noChangeArrowheads="1"/>
          </p:cNvPicPr>
          <p:nvPr/>
        </p:nvPicPr>
        <p:blipFill>
          <a:blip r:embed="rId8" cstate="print"/>
          <a:srcRect/>
          <a:stretch>
            <a:fillRect/>
          </a:stretch>
        </p:blipFill>
        <p:spPr bwMode="auto">
          <a:xfrm>
            <a:off x="3429000" y="228600"/>
            <a:ext cx="2429914" cy="1625979"/>
          </a:xfrm>
          <a:prstGeom prst="rect">
            <a:avLst/>
          </a:prstGeom>
          <a:ln>
            <a:noFill/>
          </a:ln>
          <a:effectLst>
            <a:softEdge rad="112500"/>
          </a:effectLst>
        </p:spPr>
      </p:pic>
      <p:pic>
        <p:nvPicPr>
          <p:cNvPr id="40976" name="Picture 16" descr="http://062.ua/uploaded/Image/news/1077198_0.jpg"/>
          <p:cNvPicPr>
            <a:picLocks noChangeAspect="1" noChangeArrowheads="1"/>
          </p:cNvPicPr>
          <p:nvPr/>
        </p:nvPicPr>
        <p:blipFill>
          <a:blip r:embed="rId9" cstate="print"/>
          <a:srcRect/>
          <a:stretch>
            <a:fillRect/>
          </a:stretch>
        </p:blipFill>
        <p:spPr bwMode="auto">
          <a:xfrm rot="5400000">
            <a:off x="-138993" y="2882193"/>
            <a:ext cx="1878185" cy="12954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609600" y="457200"/>
            <a:ext cx="8153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Так же взрослым которые окружают ребенка необходимо помнить, что в момент когда ребенок испытывает негативную эмоцию, он всегда получает на неё ответную реакцию из внешнего мира, в том числе и от взрослого. Взрослый своей реакцией корректирует и преобразовывает эмоции ребенка, это и становиться для него опытом, который либо будет основой для развития стрессоустойчивости, либо послужит поводом для тревожности, враждебности, депрессивности.</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9939" name="Picture 3" descr="http://www.tvoy-dd.ru/images/photos/small/article493.jpg"/>
          <p:cNvPicPr>
            <a:picLocks noChangeAspect="1" noChangeArrowheads="1"/>
          </p:cNvPicPr>
          <p:nvPr/>
        </p:nvPicPr>
        <p:blipFill>
          <a:blip r:embed="rId2" cstate="print"/>
          <a:srcRect/>
          <a:stretch>
            <a:fillRect/>
          </a:stretch>
        </p:blipFill>
        <p:spPr bwMode="auto">
          <a:xfrm>
            <a:off x="228600" y="4114800"/>
            <a:ext cx="2438400" cy="1625600"/>
          </a:xfrm>
          <a:prstGeom prst="rect">
            <a:avLst/>
          </a:prstGeom>
          <a:ln>
            <a:noFill/>
          </a:ln>
          <a:effectLst>
            <a:softEdge rad="112500"/>
          </a:effectLst>
        </p:spPr>
      </p:pic>
      <p:pic>
        <p:nvPicPr>
          <p:cNvPr id="39943" name="Picture 7" descr="http://nld.vcmedia.vn/dxlNyscccccccccccc0LrfrNo7RxIh/Image/2012/12/article22531900C6EFE84000005DC231634x418_52fad.gif"/>
          <p:cNvPicPr>
            <a:picLocks noChangeAspect="1" noChangeArrowheads="1"/>
          </p:cNvPicPr>
          <p:nvPr/>
        </p:nvPicPr>
        <p:blipFill>
          <a:blip r:embed="rId3" cstate="print"/>
          <a:srcRect/>
          <a:stretch>
            <a:fillRect/>
          </a:stretch>
        </p:blipFill>
        <p:spPr bwMode="auto">
          <a:xfrm>
            <a:off x="3352800" y="5029200"/>
            <a:ext cx="1981200" cy="1485900"/>
          </a:xfrm>
          <a:prstGeom prst="rect">
            <a:avLst/>
          </a:prstGeom>
          <a:ln>
            <a:noFill/>
          </a:ln>
          <a:effectLst>
            <a:softEdge rad="112500"/>
          </a:effectLst>
        </p:spPr>
      </p:pic>
      <p:pic>
        <p:nvPicPr>
          <p:cNvPr id="39945" name="Picture 9" descr="http://kinderinfo.ru/wp-content/uploads/2009/09/doll2.jpg"/>
          <p:cNvPicPr>
            <a:picLocks noChangeAspect="1" noChangeArrowheads="1"/>
          </p:cNvPicPr>
          <p:nvPr/>
        </p:nvPicPr>
        <p:blipFill>
          <a:blip r:embed="rId4" cstate="print"/>
          <a:srcRect/>
          <a:stretch>
            <a:fillRect/>
          </a:stretch>
        </p:blipFill>
        <p:spPr bwMode="auto">
          <a:xfrm>
            <a:off x="6019800" y="4191000"/>
            <a:ext cx="2743200" cy="219456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07720" y="1401772"/>
            <a:ext cx="726948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215868"/>
                </a:solidFill>
                <a:effectLst/>
                <a:latin typeface="Bookman Old Style" pitchFamily="18" charset="0"/>
                <a:ea typeface="Times New Roman" pitchFamily="18" charset="0"/>
              </a:rPr>
              <a:t>    Поэтому важно знать и своевременно рассказать родителям как следует реагировать на негативные эмоции ребенка, как подготовить его к стрессовым ситуациям в жизни.</a:t>
            </a:r>
            <a:endParaRPr kumimoji="0" lang="ru-RU" sz="2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685800" y="812402"/>
            <a:ext cx="73152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800" b="1" i="0" u="none" strike="noStrike" cap="none" normalizeH="0" baseline="0" dirty="0" smtClean="0">
                <a:ln>
                  <a:noFill/>
                </a:ln>
                <a:solidFill>
                  <a:srgbClr val="215868"/>
                </a:solidFill>
                <a:effectLst/>
                <a:latin typeface="Bookman Old Style" pitchFamily="18" charset="0"/>
                <a:ea typeface="Times New Roman" pitchFamily="18" charset="0"/>
              </a:rPr>
              <a:t>Как реагировать взрослым на детские страхи:</a:t>
            </a:r>
            <a:endParaRPr kumimoji="0" lang="ru-RU" sz="9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15868"/>
                </a:solidFill>
                <a:effectLst/>
                <a:latin typeface="Bookman Old Style" pitchFamily="18" charset="0"/>
                <a:ea typeface="Times New Roman" pitchFamily="18" charset="0"/>
              </a:rPr>
              <a:t>Не стыдить и не высмеивать ребенка и его страхи.</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ru-RU"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15868"/>
                </a:solidFill>
                <a:effectLst/>
                <a:latin typeface="Bookman Old Style" pitchFamily="18" charset="0"/>
                <a:ea typeface="Times New Roman" pitchFamily="18" charset="0"/>
              </a:rPr>
              <a:t>Не ругать ребенка за проявление его страхов.</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ru-RU"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15868"/>
                </a:solidFill>
                <a:effectLst/>
                <a:latin typeface="Bookman Old Style" pitchFamily="18" charset="0"/>
                <a:ea typeface="Times New Roman" pitchFamily="18" charset="0"/>
              </a:rPr>
              <a:t>Не устраивать «тренировки воли». «Выбивать клин – клином»</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ru-RU"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15868"/>
                </a:solidFill>
                <a:effectLst/>
                <a:latin typeface="Bookman Old Style" pitchFamily="18" charset="0"/>
                <a:ea typeface="Times New Roman" pitchFamily="18" charset="0"/>
              </a:rPr>
              <a:t>Обратить внимание на то, какие передачи и фильмы смотрит ребенок.</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ru-RU"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rgbClr val="215868"/>
                </a:solidFill>
                <a:effectLst/>
                <a:latin typeface="Bookman Old Style" pitchFamily="18" charset="0"/>
                <a:ea typeface="Times New Roman" pitchFamily="18" charset="0"/>
              </a:rPr>
              <a:t>Попробовать обсудить с ребенком его страх. Можно поделиться своим опытом, если он есть, вместе посмеяться над тем страхом, который был у вас.</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ru-RU" sz="7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600" b="0" i="0" u="none" strike="noStrike" cap="none" normalizeH="0" baseline="0" dirty="0" smtClean="0">
              <a:ln>
                <a:noFill/>
              </a:ln>
              <a:solidFill>
                <a:schemeClr val="tx1"/>
              </a:solidFill>
              <a:effectLst/>
              <a:latin typeface="Arial" pitchFamily="34" charset="0"/>
            </a:endParaRPr>
          </a:p>
        </p:txBody>
      </p:sp>
      <p:pic>
        <p:nvPicPr>
          <p:cNvPr id="3" name="Picture 4" descr="http://files.seti.ee/milena/kartinki/1/1/1/6/deti/1.jpg"/>
          <p:cNvPicPr>
            <a:picLocks noChangeAspect="1" noChangeArrowheads="1"/>
          </p:cNvPicPr>
          <p:nvPr/>
        </p:nvPicPr>
        <p:blipFill>
          <a:blip r:embed="rId2" cstate="print"/>
          <a:srcRect/>
          <a:stretch>
            <a:fillRect/>
          </a:stretch>
        </p:blipFill>
        <p:spPr bwMode="auto">
          <a:xfrm>
            <a:off x="6705600" y="4953000"/>
            <a:ext cx="2094566" cy="16764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609600"/>
            <a:ext cx="6705600" cy="4401205"/>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ru-RU" sz="2400" dirty="0" smtClean="0">
                <a:solidFill>
                  <a:srgbClr val="215868"/>
                </a:solidFill>
                <a:latin typeface="Bookman Old Style" pitchFamily="18" charset="0"/>
                <a:ea typeface="Times New Roman" pitchFamily="18" charset="0"/>
              </a:rPr>
              <a:t>Стараться повысить самооценку ребенка, тактично оценить успехи в преодолении страхов.</a:t>
            </a:r>
          </a:p>
          <a:p>
            <a:pPr lvl="0" eaLnBrk="0" fontAlgn="base" hangingPunct="0">
              <a:spcBef>
                <a:spcPct val="0"/>
              </a:spcBef>
              <a:spcAft>
                <a:spcPct val="0"/>
              </a:spcAft>
              <a:buFontTx/>
              <a:buChar char="•"/>
              <a:tabLst>
                <a:tab pos="457200" algn="l"/>
              </a:tabLst>
            </a:pPr>
            <a:endParaRPr lang="ru-RU" sz="800" dirty="0" smtClean="0">
              <a:latin typeface="Arial" pitchFamily="34" charset="0"/>
            </a:endParaRPr>
          </a:p>
          <a:p>
            <a:pPr lvl="0" eaLnBrk="0" fontAlgn="base" hangingPunct="0">
              <a:spcBef>
                <a:spcPct val="0"/>
              </a:spcBef>
              <a:spcAft>
                <a:spcPct val="0"/>
              </a:spcAft>
              <a:buFontTx/>
              <a:buChar char="•"/>
              <a:tabLst>
                <a:tab pos="457200" algn="l"/>
              </a:tabLst>
            </a:pPr>
            <a:r>
              <a:rPr lang="ru-RU" sz="2400" dirty="0" smtClean="0">
                <a:solidFill>
                  <a:srgbClr val="215868"/>
                </a:solidFill>
                <a:latin typeface="Bookman Old Style" pitchFamily="18" charset="0"/>
                <a:ea typeface="Times New Roman" pitchFamily="18" charset="0"/>
              </a:rPr>
              <a:t>Заранее готовить ребенка к приближающейся стрессовой ситуации (поход к врачу, первое посещение детского сада, спортивной секции и др.)</a:t>
            </a:r>
          </a:p>
          <a:p>
            <a:pPr lvl="0" eaLnBrk="0" fontAlgn="base" hangingPunct="0">
              <a:spcBef>
                <a:spcPct val="0"/>
              </a:spcBef>
              <a:spcAft>
                <a:spcPct val="0"/>
              </a:spcAft>
              <a:buFontTx/>
              <a:buChar char="•"/>
              <a:tabLst>
                <a:tab pos="457200" algn="l"/>
              </a:tabLst>
            </a:pPr>
            <a:endParaRPr lang="ru-RU" sz="800" dirty="0" smtClean="0">
              <a:latin typeface="Arial" pitchFamily="34" charset="0"/>
            </a:endParaRPr>
          </a:p>
          <a:p>
            <a:pPr lvl="0" eaLnBrk="0" fontAlgn="base" hangingPunct="0">
              <a:spcBef>
                <a:spcPct val="0"/>
              </a:spcBef>
              <a:spcAft>
                <a:spcPct val="0"/>
              </a:spcAft>
              <a:buFontTx/>
              <a:buChar char="•"/>
              <a:tabLst>
                <a:tab pos="457200" algn="l"/>
              </a:tabLst>
            </a:pPr>
            <a:r>
              <a:rPr lang="ru-RU" sz="2400" dirty="0" smtClean="0">
                <a:solidFill>
                  <a:srgbClr val="215868"/>
                </a:solidFill>
                <a:latin typeface="Bookman Old Style" pitchFamily="18" charset="0"/>
                <a:ea typeface="Times New Roman" pitchFamily="18" charset="0"/>
              </a:rPr>
              <a:t>Предложить ребенку нарисовать свой страх, затем что-то изменить в нем так, чтобы защитить себя: надеть намордник, посадить в клетку и т.п.</a:t>
            </a:r>
            <a:endParaRPr lang="ru-RU" sz="800" dirty="0" smtClean="0">
              <a:latin typeface="Arial" pitchFamily="34" charset="0"/>
            </a:endParaRPr>
          </a:p>
        </p:txBody>
      </p:sp>
      <p:pic>
        <p:nvPicPr>
          <p:cNvPr id="43010" name="Picture 2" descr="http://stat21.privet.ru/lr/0c1eae5d531a45d89f16dfd2d07672ba"/>
          <p:cNvPicPr>
            <a:picLocks noChangeAspect="1" noChangeArrowheads="1"/>
          </p:cNvPicPr>
          <p:nvPr/>
        </p:nvPicPr>
        <p:blipFill>
          <a:blip r:embed="rId2" cstate="print"/>
          <a:srcRect/>
          <a:stretch>
            <a:fillRect/>
          </a:stretch>
        </p:blipFill>
        <p:spPr bwMode="auto">
          <a:xfrm>
            <a:off x="6477000" y="5029200"/>
            <a:ext cx="2177555" cy="1600200"/>
          </a:xfrm>
          <a:prstGeom prst="rect">
            <a:avLst/>
          </a:prstGeom>
          <a:ln>
            <a:noFill/>
          </a:ln>
          <a:effectLst>
            <a:softEdge rad="112500"/>
          </a:effectLst>
        </p:spPr>
      </p:pic>
      <p:pic>
        <p:nvPicPr>
          <p:cNvPr id="43014" name="Picture 6" descr="http://prolisok.it-we.net/wp-content/uploads/2013/04/image7.jpg"/>
          <p:cNvPicPr>
            <a:picLocks noChangeAspect="1" noChangeArrowheads="1"/>
          </p:cNvPicPr>
          <p:nvPr/>
        </p:nvPicPr>
        <p:blipFill>
          <a:blip r:embed="rId3" cstate="print"/>
          <a:srcRect/>
          <a:stretch>
            <a:fillRect/>
          </a:stretch>
        </p:blipFill>
        <p:spPr bwMode="auto">
          <a:xfrm>
            <a:off x="457200" y="5029200"/>
            <a:ext cx="2057400" cy="1372783"/>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0"/>
            <a:ext cx="8305800" cy="4876800"/>
          </a:xfrm>
        </p:spPr>
        <p:txBody>
          <a:bodyPr>
            <a:normAutofit fontScale="90000"/>
          </a:bodyPr>
          <a:lstStyle/>
          <a:p>
            <a:pPr algn="ct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Игры и упражнения для развития стрессоустойчивости  </a:t>
            </a:r>
            <a:br>
              <a:rPr lang="ru-RU" dirty="0" smtClean="0">
                <a:latin typeface="Bookman Old Style" pitchFamily="18" charset="0"/>
              </a:rPr>
            </a:br>
            <a:r>
              <a:rPr lang="ru-RU" dirty="0" smtClean="0">
                <a:latin typeface="Bookman Old Style" pitchFamily="18" charset="0"/>
              </a:rPr>
              <a:t>у дошкольников, педагогами в ДОУ</a:t>
            </a:r>
            <a:br>
              <a:rPr lang="ru-RU" dirty="0" smtClean="0">
                <a:latin typeface="Bookman Old Style" pitchFamily="18" charset="0"/>
              </a:rPr>
            </a:br>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
            </a:r>
            <a:br>
              <a:rPr lang="ru-RU" dirty="0" smtClean="0">
                <a:latin typeface="Bookman Old Style" pitchFamily="18" charset="0"/>
              </a:rPr>
            </a:br>
            <a:endParaRPr lang="ru-RU" dirty="0">
              <a:latin typeface="Bookman Old Style" pitchFamily="18" charset="0"/>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sz="2800" b="1" dirty="0" smtClean="0"/>
              <a:t>Упражнения для развития психических процессов можно разделить на несколько направлений:</a:t>
            </a:r>
            <a:endParaRPr lang="ru-RU" sz="2800" b="1" dirty="0"/>
          </a:p>
        </p:txBody>
      </p:sp>
      <p:graphicFrame>
        <p:nvGraphicFramePr>
          <p:cNvPr id="6" name="Схема 5"/>
          <p:cNvGraphicFramePr/>
          <p:nvPr/>
        </p:nvGraphicFramePr>
        <p:xfrm>
          <a:off x="762000" y="1981200"/>
          <a:ext cx="7696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43000"/>
            <a:ext cx="8305800" cy="4876800"/>
          </a:xfrm>
        </p:spPr>
        <p:txBody>
          <a:bodyPr>
            <a:noAutofit/>
          </a:bodyPr>
          <a:lstStyle/>
          <a:p>
            <a:r>
              <a:rPr lang="ru-RU" sz="2400" b="1" dirty="0" smtClean="0"/>
              <a:t/>
            </a:r>
            <a:br>
              <a:rPr lang="ru-RU" sz="2400" b="1" dirty="0" smtClean="0"/>
            </a:br>
            <a:r>
              <a:rPr lang="ru-RU" sz="2400" b="1" dirty="0" smtClean="0"/>
              <a:t/>
            </a:r>
            <a:br>
              <a:rPr lang="ru-RU" sz="2400" b="1" dirty="0" smtClean="0"/>
            </a:br>
            <a:r>
              <a:rPr lang="ru-RU" sz="2400" b="1" dirty="0" smtClean="0"/>
              <a:t>Стимулирующие упражнения, повышающие энергетический потенциал:</a:t>
            </a:r>
            <a:r>
              <a:rPr lang="ru-RU" sz="2400" dirty="0" smtClean="0"/>
              <a:t/>
            </a:r>
            <a:br>
              <a:rPr lang="ru-RU" sz="2400" dirty="0" smtClean="0"/>
            </a:br>
            <a:r>
              <a:rPr lang="ru-RU" sz="2400" dirty="0" smtClean="0"/>
              <a:t>хлопки (ладонями, кулаками);</a:t>
            </a:r>
            <a:br>
              <a:rPr lang="ru-RU" sz="2400" dirty="0" smtClean="0"/>
            </a:br>
            <a:r>
              <a:rPr lang="ru-RU" sz="2400" dirty="0" err="1" smtClean="0"/>
              <a:t>самомассаж</a:t>
            </a:r>
            <a:r>
              <a:rPr lang="ru-RU" sz="2400" dirty="0" smtClean="0"/>
              <a:t> головы;</a:t>
            </a:r>
            <a:br>
              <a:rPr lang="ru-RU" sz="2400" dirty="0" smtClean="0"/>
            </a:br>
            <a:r>
              <a:rPr lang="ru-RU" sz="2400" dirty="0" err="1" smtClean="0"/>
              <a:t>самомассаж</a:t>
            </a:r>
            <a:r>
              <a:rPr lang="ru-RU" sz="2400" dirty="0" smtClean="0"/>
              <a:t> ушных раковин;</a:t>
            </a:r>
            <a:br>
              <a:rPr lang="ru-RU" sz="2400" dirty="0" smtClean="0"/>
            </a:br>
            <a:r>
              <a:rPr lang="ru-RU" sz="2400" dirty="0" err="1" smtClean="0"/>
              <a:t>самомассаж</a:t>
            </a:r>
            <a:r>
              <a:rPr lang="ru-RU" sz="2400" dirty="0" smtClean="0"/>
              <a:t> стоп;</a:t>
            </a:r>
            <a:br>
              <a:rPr lang="ru-RU" sz="2400" dirty="0" smtClean="0"/>
            </a:br>
            <a:r>
              <a:rPr lang="ru-RU" sz="2400" dirty="0" smtClean="0"/>
              <a:t>массаж и </a:t>
            </a:r>
            <a:r>
              <a:rPr lang="ru-RU" sz="2400" dirty="0" err="1" smtClean="0"/>
              <a:t>самомассаж</a:t>
            </a:r>
            <a:r>
              <a:rPr lang="ru-RU" sz="2400" dirty="0" smtClean="0"/>
              <a:t> кистей и пальцев рук;</a:t>
            </a:r>
            <a:br>
              <a:rPr lang="ru-RU" sz="2400" dirty="0" smtClean="0"/>
            </a:br>
            <a:r>
              <a:rPr lang="ru-RU" sz="2400" dirty="0" smtClean="0"/>
              <a:t>работа с пальцами (выполнение различных фигурок из пальцев).</a:t>
            </a:r>
            <a:br>
              <a:rPr lang="ru-RU" sz="2400" dirty="0" smtClean="0"/>
            </a:br>
            <a:r>
              <a:rPr lang="ru-RU" sz="2400" dirty="0" smtClean="0"/>
              <a:t>Данные упражнения не только направлены на повышение функционального уровня систем организма и потенциального энергетического уровня, но и обогащают знание ребенка о собственном теле, развивают внимание, произвольность, успокаивают и уравновешивают психику.</a:t>
            </a:r>
            <a:endParaRPr lang="ru-RU" sz="6600" dirty="0"/>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3400" y="441845"/>
            <a:ext cx="8153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У человека на теле имеются особые точки, которые регулируют деятельность внутренних органов. Массаж этих точек повышает защитные силы организма, слизистых оболочек носа, горла, бронхов. Под воздействием массажа организм начинает лечить себя сам. </a:t>
            </a:r>
            <a:endParaRPr kumimoji="0" lang="ru-RU" sz="1000" b="0" i="0" u="none" strike="noStrike" cap="none" normalizeH="0" baseline="0" dirty="0" smtClean="0">
              <a:ln>
                <a:noFill/>
              </a:ln>
              <a:solidFill>
                <a:schemeClr val="accent3">
                  <a:lumMod val="50000"/>
                </a:schemeClr>
              </a:solidFill>
              <a:effectLst/>
              <a:latin typeface="Bookman Old Style"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    </a:t>
            </a:r>
            <a:r>
              <a:rPr kumimoji="0" lang="ru-RU" b="0" i="0" u="none" strike="noStrike" cap="none" normalizeH="0" baseline="0" dirty="0" err="1" smtClean="0">
                <a:ln>
                  <a:noFill/>
                </a:ln>
                <a:solidFill>
                  <a:schemeClr val="accent3">
                    <a:lumMod val="50000"/>
                  </a:schemeClr>
                </a:solidFill>
                <a:effectLst/>
                <a:latin typeface="Bookman Old Style" pitchFamily="18" charset="0"/>
                <a:ea typeface="Times New Roman" pitchFamily="18" charset="0"/>
              </a:rPr>
              <a:t>Самомассаж</a:t>
            </a:r>
            <a: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 делать несложно: </a:t>
            </a:r>
            <a:b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br>
            <a: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   -слегка следует надавливать на точку </a:t>
            </a:r>
            <a:b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br>
            <a: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   -делать круговые движения 9 раз по часовой стрелке </a:t>
            </a:r>
            <a:b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br>
            <a:r>
              <a:rPr kumimoji="0" lang="ru-RU"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   -делать круговые движения 9 раз против часовой стрелки. </a:t>
            </a:r>
            <a:endParaRPr kumimoji="0" lang="ru-RU" sz="2800" b="0" i="0" u="none" strike="noStrike" cap="none" normalizeH="0" baseline="0" dirty="0" smtClean="0">
              <a:ln>
                <a:noFill/>
              </a:ln>
              <a:solidFill>
                <a:schemeClr val="accent3">
                  <a:lumMod val="50000"/>
                </a:schemeClr>
              </a:solidFill>
              <a:effectLst/>
              <a:latin typeface="Bookman Old Style" pitchFamily="18" charset="0"/>
            </a:endParaRPr>
          </a:p>
        </p:txBody>
      </p:sp>
      <p:pic>
        <p:nvPicPr>
          <p:cNvPr id="35843" name="Picture 3" descr="1_tochka"/>
          <p:cNvPicPr>
            <a:picLocks noChangeAspect="1" noChangeArrowheads="1"/>
          </p:cNvPicPr>
          <p:nvPr/>
        </p:nvPicPr>
        <p:blipFill>
          <a:blip r:embed="rId2" cstate="print"/>
          <a:srcRect/>
          <a:stretch>
            <a:fillRect/>
          </a:stretch>
        </p:blipFill>
        <p:spPr bwMode="auto">
          <a:xfrm>
            <a:off x="381000" y="3276600"/>
            <a:ext cx="1428750" cy="1428750"/>
          </a:xfrm>
          <a:prstGeom prst="rect">
            <a:avLst/>
          </a:prstGeom>
          <a:noFill/>
        </p:spPr>
      </p:pic>
      <p:pic>
        <p:nvPicPr>
          <p:cNvPr id="35842" name="Picture 2" descr="2_tochka"/>
          <p:cNvPicPr>
            <a:picLocks noChangeAspect="1" noChangeArrowheads="1"/>
          </p:cNvPicPr>
          <p:nvPr/>
        </p:nvPicPr>
        <p:blipFill>
          <a:blip r:embed="rId3" cstate="print"/>
          <a:srcRect/>
          <a:stretch>
            <a:fillRect/>
          </a:stretch>
        </p:blipFill>
        <p:spPr bwMode="auto">
          <a:xfrm>
            <a:off x="2209800" y="3352800"/>
            <a:ext cx="1428750" cy="1428750"/>
          </a:xfrm>
          <a:prstGeom prst="rect">
            <a:avLst/>
          </a:prstGeom>
          <a:noFill/>
        </p:spPr>
      </p:pic>
      <p:sp>
        <p:nvSpPr>
          <p:cNvPr id="35844" name="Rectangle 4"/>
          <p:cNvSpPr>
            <a:spLocks noChangeArrowheads="1"/>
          </p:cNvSpPr>
          <p:nvPr/>
        </p:nvSpPr>
        <p:spPr bwMode="auto">
          <a:xfrm>
            <a:off x="0" y="82406"/>
            <a:ext cx="324128"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35847" name="Picture 7" descr="3_tochka"/>
          <p:cNvPicPr>
            <a:picLocks noChangeAspect="1" noChangeArrowheads="1"/>
          </p:cNvPicPr>
          <p:nvPr/>
        </p:nvPicPr>
        <p:blipFill>
          <a:blip r:embed="rId4" cstate="print"/>
          <a:srcRect/>
          <a:stretch>
            <a:fillRect/>
          </a:stretch>
        </p:blipFill>
        <p:spPr bwMode="auto">
          <a:xfrm>
            <a:off x="3886200" y="3276600"/>
            <a:ext cx="1428750" cy="1428750"/>
          </a:xfrm>
          <a:prstGeom prst="rect">
            <a:avLst/>
          </a:prstGeom>
          <a:noFill/>
          <a:ln w="9525">
            <a:noFill/>
            <a:miter lim="800000"/>
            <a:headEnd/>
            <a:tailEnd/>
          </a:ln>
        </p:spPr>
      </p:pic>
      <p:pic>
        <p:nvPicPr>
          <p:cNvPr id="35848" name="Picture 8" descr="4_tochka"/>
          <p:cNvPicPr>
            <a:picLocks noChangeAspect="1" noChangeArrowheads="1"/>
          </p:cNvPicPr>
          <p:nvPr/>
        </p:nvPicPr>
        <p:blipFill>
          <a:blip r:embed="rId5" cstate="print"/>
          <a:srcRect/>
          <a:stretch>
            <a:fillRect/>
          </a:stretch>
        </p:blipFill>
        <p:spPr bwMode="auto">
          <a:xfrm>
            <a:off x="5486400" y="3276600"/>
            <a:ext cx="1428750" cy="1428750"/>
          </a:xfrm>
          <a:prstGeom prst="rect">
            <a:avLst/>
          </a:prstGeom>
          <a:noFill/>
          <a:ln w="9525">
            <a:noFill/>
            <a:miter lim="800000"/>
            <a:headEnd/>
            <a:tailEnd/>
          </a:ln>
        </p:spPr>
      </p:pic>
      <p:pic>
        <p:nvPicPr>
          <p:cNvPr id="35849" name="Picture 9" descr="5_tochka"/>
          <p:cNvPicPr>
            <a:picLocks noChangeAspect="1" noChangeArrowheads="1"/>
          </p:cNvPicPr>
          <p:nvPr/>
        </p:nvPicPr>
        <p:blipFill>
          <a:blip r:embed="rId6" cstate="print"/>
          <a:srcRect/>
          <a:stretch>
            <a:fillRect/>
          </a:stretch>
        </p:blipFill>
        <p:spPr bwMode="auto">
          <a:xfrm>
            <a:off x="7162800" y="3352800"/>
            <a:ext cx="1428750" cy="1428750"/>
          </a:xfrm>
          <a:prstGeom prst="rect">
            <a:avLst/>
          </a:prstGeom>
          <a:noFill/>
          <a:ln w="9525">
            <a:noFill/>
            <a:miter lim="800000"/>
            <a:headEnd/>
            <a:tailEnd/>
          </a:ln>
        </p:spPr>
      </p:pic>
      <p:pic>
        <p:nvPicPr>
          <p:cNvPr id="35850" name="Picture 10" descr="6_tochka"/>
          <p:cNvPicPr>
            <a:picLocks noChangeAspect="1" noChangeArrowheads="1"/>
          </p:cNvPicPr>
          <p:nvPr/>
        </p:nvPicPr>
        <p:blipFill>
          <a:blip r:embed="rId7" cstate="print"/>
          <a:srcRect/>
          <a:stretch>
            <a:fillRect/>
          </a:stretch>
        </p:blipFill>
        <p:spPr bwMode="auto">
          <a:xfrm>
            <a:off x="609600" y="4953000"/>
            <a:ext cx="1428750" cy="1428750"/>
          </a:xfrm>
          <a:prstGeom prst="rect">
            <a:avLst/>
          </a:prstGeom>
          <a:noFill/>
          <a:ln w="9525">
            <a:noFill/>
            <a:miter lim="800000"/>
            <a:headEnd/>
            <a:tailEnd/>
          </a:ln>
        </p:spPr>
      </p:pic>
      <p:pic>
        <p:nvPicPr>
          <p:cNvPr id="35851" name="Picture 11" descr="7_tochka"/>
          <p:cNvPicPr>
            <a:picLocks noChangeAspect="1" noChangeArrowheads="1"/>
          </p:cNvPicPr>
          <p:nvPr/>
        </p:nvPicPr>
        <p:blipFill>
          <a:blip r:embed="rId8" cstate="print"/>
          <a:srcRect/>
          <a:stretch>
            <a:fillRect/>
          </a:stretch>
        </p:blipFill>
        <p:spPr bwMode="auto">
          <a:xfrm>
            <a:off x="2438400" y="5029200"/>
            <a:ext cx="1428750" cy="1428750"/>
          </a:xfrm>
          <a:prstGeom prst="rect">
            <a:avLst/>
          </a:prstGeom>
          <a:noFill/>
          <a:ln w="9525">
            <a:noFill/>
            <a:miter lim="800000"/>
            <a:headEnd/>
            <a:tailEnd/>
          </a:ln>
        </p:spPr>
      </p:pic>
      <p:pic>
        <p:nvPicPr>
          <p:cNvPr id="35852" name="Picture 12" descr="8_tochka"/>
          <p:cNvPicPr>
            <a:picLocks noChangeAspect="1" noChangeArrowheads="1"/>
          </p:cNvPicPr>
          <p:nvPr/>
        </p:nvPicPr>
        <p:blipFill>
          <a:blip r:embed="rId9" cstate="print"/>
          <a:srcRect/>
          <a:stretch>
            <a:fillRect/>
          </a:stretch>
        </p:blipFill>
        <p:spPr bwMode="auto">
          <a:xfrm>
            <a:off x="4419600" y="5029200"/>
            <a:ext cx="1428750" cy="1428750"/>
          </a:xfrm>
          <a:prstGeom prst="rect">
            <a:avLst/>
          </a:prstGeom>
          <a:noFill/>
          <a:ln w="9525">
            <a:noFill/>
            <a:miter lim="800000"/>
            <a:headEnd/>
            <a:tailEnd/>
          </a:ln>
        </p:spPr>
      </p:pic>
      <p:pic>
        <p:nvPicPr>
          <p:cNvPr id="35853" name="Picture 13" descr="9_tochka"/>
          <p:cNvPicPr>
            <a:picLocks noChangeAspect="1" noChangeArrowheads="1"/>
          </p:cNvPicPr>
          <p:nvPr/>
        </p:nvPicPr>
        <p:blipFill>
          <a:blip r:embed="rId10" cstate="print"/>
          <a:srcRect/>
          <a:stretch>
            <a:fillRect/>
          </a:stretch>
        </p:blipFill>
        <p:spPr bwMode="auto">
          <a:xfrm>
            <a:off x="6172200" y="5105400"/>
            <a:ext cx="1428750" cy="14287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43000" y="1752600"/>
            <a:ext cx="70104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accent3">
                    <a:lumMod val="50000"/>
                  </a:schemeClr>
                </a:solidFill>
                <a:effectLst/>
                <a:latin typeface="Bookman Old Style" pitchFamily="18" charset="0"/>
                <a:ea typeface="Times New Roman" pitchFamily="18" charset="0"/>
              </a:rPr>
              <a:t>Методы и приёмы развития стрессоустойчивости у дошкольников</a:t>
            </a:r>
            <a:endParaRPr kumimoji="0" lang="ru-RU" sz="4800" b="0" i="0" u="none" strike="noStrike" cap="none" normalizeH="0" baseline="0" dirty="0" smtClean="0">
              <a:ln>
                <a:noFill/>
              </a:ln>
              <a:solidFill>
                <a:schemeClr val="accent3">
                  <a:lumMod val="50000"/>
                </a:schemeClr>
              </a:solidFill>
              <a:effectLst/>
              <a:latin typeface="Bookman Old Style" pitchFamily="18"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0"/>
            <a:ext cx="7543800" cy="1323439"/>
          </a:xfrm>
          <a:prstGeom prst="rect">
            <a:avLst/>
          </a:prstGeom>
        </p:spPr>
        <p:txBody>
          <a:bodyPr wrap="square">
            <a:spAutoFit/>
          </a:bodyPr>
          <a:lstStyle/>
          <a:p>
            <a:r>
              <a:rPr lang="ru-RU" sz="2000" b="1" dirty="0" smtClean="0">
                <a:solidFill>
                  <a:schemeClr val="bg2">
                    <a:lumMod val="25000"/>
                  </a:schemeClr>
                </a:solidFill>
              </a:rPr>
              <a:t>«Мытье головы»</a:t>
            </a:r>
            <a:r>
              <a:rPr lang="ru-RU" sz="2000" dirty="0" smtClean="0">
                <a:solidFill>
                  <a:schemeClr val="bg2">
                    <a:lumMod val="25000"/>
                  </a:schemeClr>
                </a:solidFill>
              </a:rPr>
              <a:t>.  Пальцы слегка расставить и немного</a:t>
            </a:r>
            <a:br>
              <a:rPr lang="ru-RU" sz="2000" dirty="0" smtClean="0">
                <a:solidFill>
                  <a:schemeClr val="bg2">
                    <a:lumMod val="25000"/>
                  </a:schemeClr>
                </a:solidFill>
              </a:rPr>
            </a:br>
            <a:r>
              <a:rPr lang="ru-RU" sz="2000" dirty="0" smtClean="0">
                <a:solidFill>
                  <a:schemeClr val="bg2">
                    <a:lumMod val="25000"/>
                  </a:schemeClr>
                </a:solidFill>
              </a:rPr>
              <a:t>согнуть в суставах. Кончиками пальцев массировать голову в</a:t>
            </a:r>
            <a:br>
              <a:rPr lang="ru-RU" sz="2000" dirty="0" smtClean="0">
                <a:solidFill>
                  <a:schemeClr val="bg2">
                    <a:lumMod val="25000"/>
                  </a:schemeClr>
                </a:solidFill>
              </a:rPr>
            </a:br>
            <a:r>
              <a:rPr lang="ru-RU" sz="2000" dirty="0" smtClean="0">
                <a:solidFill>
                  <a:schemeClr val="bg2">
                    <a:lumMod val="25000"/>
                  </a:schemeClr>
                </a:solidFill>
              </a:rPr>
              <a:t>направлении: 1) ото лба к макушке, 2) ото лба до затылка и 3) от</a:t>
            </a:r>
            <a:br>
              <a:rPr lang="ru-RU" sz="2000" dirty="0" smtClean="0">
                <a:solidFill>
                  <a:schemeClr val="bg2">
                    <a:lumMod val="25000"/>
                  </a:schemeClr>
                </a:solidFill>
              </a:rPr>
            </a:br>
            <a:r>
              <a:rPr lang="ru-RU" sz="2000" dirty="0" smtClean="0">
                <a:solidFill>
                  <a:schemeClr val="bg2">
                    <a:lumMod val="25000"/>
                  </a:schemeClr>
                </a:solidFill>
              </a:rPr>
              <a:t>ушей к шее. </a:t>
            </a:r>
            <a:endParaRPr lang="ru-RU" sz="2000" dirty="0">
              <a:solidFill>
                <a:schemeClr val="bg2">
                  <a:lumMod val="25000"/>
                </a:schemeClr>
              </a:solidFill>
            </a:endParaRPr>
          </a:p>
        </p:txBody>
      </p:sp>
      <p:sp>
        <p:nvSpPr>
          <p:cNvPr id="37889" name="Rectangle 1"/>
          <p:cNvSpPr>
            <a:spLocks noChangeArrowheads="1"/>
          </p:cNvSpPr>
          <p:nvPr/>
        </p:nvSpPr>
        <p:spPr bwMode="auto">
          <a:xfrm>
            <a:off x="381000" y="1600200"/>
            <a:ext cx="800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tabLst>
                <a:tab pos="333375" algn="l"/>
              </a:tabLst>
            </a:pPr>
            <a:r>
              <a:rPr kumimoji="0" lang="ru-RU"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a:t>
            </a:r>
            <a:r>
              <a:rPr kumimoji="0" lang="ru-RU" sz="20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Умные ушки».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Уши потягиваются в трех направлениях</a:t>
            </a:r>
            <a:b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(вверх, вниз, к затылку) последовательно по 3-5 раз, затем</a:t>
            </a:r>
            <a:b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вращение ушей по - часовой линии, против часовой линии.</a:t>
            </a:r>
            <a:endParaRPr kumimoji="0" lang="ru-RU" sz="4400" b="0" i="0" u="none" strike="noStrike" cap="none" normalizeH="0" baseline="0" dirty="0" smtClean="0">
              <a:ln>
                <a:noFill/>
              </a:ln>
              <a:solidFill>
                <a:schemeClr val="bg2">
                  <a:lumMod val="25000"/>
                </a:schemeClr>
              </a:solidFill>
              <a:effectLst/>
              <a:latin typeface="Bookman Old Style" pitchFamily="18" charset="0"/>
            </a:endParaRPr>
          </a:p>
        </p:txBody>
      </p:sp>
      <p:sp>
        <p:nvSpPr>
          <p:cNvPr id="37890" name="Rectangle 2"/>
          <p:cNvSpPr>
            <a:spLocks noChangeArrowheads="1"/>
          </p:cNvSpPr>
          <p:nvPr/>
        </p:nvSpPr>
        <p:spPr bwMode="auto">
          <a:xfrm>
            <a:off x="381000" y="2590800"/>
            <a:ext cx="800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6375" algn="l" defTabSz="914400" rtl="0" eaLnBrk="1" fontAlgn="base" latinLnBrk="0" hangingPunct="1">
              <a:lnSpc>
                <a:spcPct val="100000"/>
              </a:lnSpc>
              <a:spcBef>
                <a:spcPct val="0"/>
              </a:spcBef>
              <a:spcAft>
                <a:spcPct val="0"/>
              </a:spcAft>
              <a:buClrTx/>
              <a:buSzTx/>
              <a:tabLst>
                <a:tab pos="430213" algn="l"/>
              </a:tabLst>
            </a:pPr>
            <a:r>
              <a:rPr kumimoji="0" lang="ru-RU" sz="20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«Домик».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Сложить пальцы «домиком» перед грудью и</a:t>
            </a:r>
            <a:b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надавливать ими друг на друга сначала одновременно, затем отдельно каждой парой пальцев.</a:t>
            </a:r>
            <a:endParaRPr kumimoji="0" lang="ru-RU" sz="4400" b="0" i="0" u="none" strike="noStrike" cap="none" normalizeH="0" baseline="0" dirty="0" smtClean="0">
              <a:ln>
                <a:noFill/>
              </a:ln>
              <a:solidFill>
                <a:schemeClr val="bg2">
                  <a:lumMod val="25000"/>
                </a:schemeClr>
              </a:solidFill>
              <a:effectLst/>
              <a:latin typeface="Bookman Old Style" pitchFamily="18" charset="0"/>
            </a:endParaRPr>
          </a:p>
        </p:txBody>
      </p:sp>
      <p:sp>
        <p:nvSpPr>
          <p:cNvPr id="7" name="Прямоугольник 6"/>
          <p:cNvSpPr/>
          <p:nvPr/>
        </p:nvSpPr>
        <p:spPr>
          <a:xfrm>
            <a:off x="304800" y="3472458"/>
            <a:ext cx="4953000" cy="3385542"/>
          </a:xfrm>
          <a:prstGeom prst="rect">
            <a:avLst/>
          </a:prstGeom>
        </p:spPr>
        <p:txBody>
          <a:bodyPr wrap="square">
            <a:spAutoFit/>
          </a:bodyPr>
          <a:lstStyle/>
          <a:p>
            <a:r>
              <a:rPr lang="ru-RU" b="1" dirty="0" smtClean="0">
                <a:solidFill>
                  <a:schemeClr val="bg2">
                    <a:lumMod val="25000"/>
                  </a:schemeClr>
                </a:solidFill>
                <a:latin typeface="Bookman Old Style" pitchFamily="18" charset="0"/>
              </a:rPr>
              <a:t>К стимулирующим упражнениям относятся разнообразные виды ходьбы</a:t>
            </a:r>
          </a:p>
          <a:p>
            <a:pPr lvl="0"/>
            <a:r>
              <a:rPr lang="ru-RU" sz="2000" dirty="0" smtClean="0">
                <a:solidFill>
                  <a:schemeClr val="bg2">
                    <a:lumMod val="25000"/>
                  </a:schemeClr>
                </a:solidFill>
              </a:rPr>
              <a:t>Ходьба на носочках;</a:t>
            </a:r>
          </a:p>
          <a:p>
            <a:pPr lvl="0"/>
            <a:r>
              <a:rPr lang="ru-RU" sz="2000" dirty="0" smtClean="0">
                <a:solidFill>
                  <a:schemeClr val="bg2">
                    <a:lumMod val="25000"/>
                  </a:schemeClr>
                </a:solidFill>
              </a:rPr>
              <a:t>Ходьба на пяточках;</a:t>
            </a:r>
          </a:p>
          <a:p>
            <a:pPr lvl="0"/>
            <a:r>
              <a:rPr lang="ru-RU" sz="2000" dirty="0" smtClean="0">
                <a:solidFill>
                  <a:schemeClr val="bg2">
                    <a:lumMod val="25000"/>
                  </a:schemeClr>
                </a:solidFill>
              </a:rPr>
              <a:t>Ходьба «как медведи»;</a:t>
            </a:r>
          </a:p>
          <a:p>
            <a:pPr lvl="0"/>
            <a:r>
              <a:rPr lang="ru-RU" sz="2000" dirty="0" smtClean="0">
                <a:solidFill>
                  <a:schemeClr val="bg2">
                    <a:lumMod val="25000"/>
                  </a:schemeClr>
                </a:solidFill>
              </a:rPr>
              <a:t>Ходьба «как уточки»;</a:t>
            </a:r>
          </a:p>
          <a:p>
            <a:pPr lvl="0"/>
            <a:r>
              <a:rPr lang="ru-RU" sz="2000" dirty="0" smtClean="0">
                <a:solidFill>
                  <a:schemeClr val="bg2">
                    <a:lumMod val="25000"/>
                  </a:schemeClr>
                </a:solidFill>
              </a:rPr>
              <a:t>Ходьба с изменением положения рук;</a:t>
            </a:r>
          </a:p>
          <a:p>
            <a:pPr lvl="0"/>
            <a:r>
              <a:rPr lang="ru-RU" sz="2000" dirty="0" smtClean="0">
                <a:solidFill>
                  <a:schemeClr val="bg2">
                    <a:lumMod val="25000"/>
                  </a:schemeClr>
                </a:solidFill>
              </a:rPr>
              <a:t>Ходьба вперед спиной с заданием;</a:t>
            </a:r>
          </a:p>
          <a:p>
            <a:pPr lvl="0"/>
            <a:r>
              <a:rPr lang="ru-RU" sz="2000" dirty="0" smtClean="0">
                <a:solidFill>
                  <a:schemeClr val="bg2">
                    <a:lumMod val="25000"/>
                  </a:schemeClr>
                </a:solidFill>
              </a:rPr>
              <a:t>Ходьба со сменой темпа;</a:t>
            </a:r>
          </a:p>
          <a:p>
            <a:pPr lvl="0"/>
            <a:r>
              <a:rPr lang="ru-RU" sz="2000" dirty="0" smtClean="0">
                <a:solidFill>
                  <a:schemeClr val="bg2">
                    <a:lumMod val="25000"/>
                  </a:schemeClr>
                </a:solidFill>
              </a:rPr>
              <a:t>Ходьба с закрытыми глазами;</a:t>
            </a:r>
            <a:endParaRPr lang="ru-RU" sz="2000" dirty="0">
              <a:solidFill>
                <a:schemeClr val="bg2">
                  <a:lumMod val="25000"/>
                </a:schemeClr>
              </a:solidFill>
              <a:latin typeface="Bookman Old Style" pitchFamily="18" charset="0"/>
            </a:endParaRPr>
          </a:p>
        </p:txBody>
      </p:sp>
      <p:sp>
        <p:nvSpPr>
          <p:cNvPr id="10" name="Прямоугольник 9"/>
          <p:cNvSpPr/>
          <p:nvPr/>
        </p:nvSpPr>
        <p:spPr>
          <a:xfrm>
            <a:off x="5029200" y="5257800"/>
            <a:ext cx="3886200" cy="1323439"/>
          </a:xfrm>
          <a:prstGeom prst="rect">
            <a:avLst/>
          </a:prstGeom>
        </p:spPr>
        <p:txBody>
          <a:bodyPr wrap="square">
            <a:spAutoFit/>
          </a:bodyPr>
          <a:lstStyle/>
          <a:p>
            <a:pPr lvl="0"/>
            <a:r>
              <a:rPr lang="ru-RU" sz="2000" dirty="0" smtClean="0">
                <a:solidFill>
                  <a:schemeClr val="bg2">
                    <a:lumMod val="25000"/>
                  </a:schemeClr>
                </a:solidFill>
              </a:rPr>
              <a:t>«Паровозик»;</a:t>
            </a:r>
          </a:p>
          <a:p>
            <a:pPr lvl="0"/>
            <a:r>
              <a:rPr lang="ru-RU" sz="2000" dirty="0" smtClean="0">
                <a:solidFill>
                  <a:schemeClr val="bg2">
                    <a:lumMod val="25000"/>
                  </a:schemeClr>
                </a:solidFill>
              </a:rPr>
              <a:t>Ходьба с </a:t>
            </a:r>
            <a:r>
              <a:rPr lang="ru-RU" sz="2000" dirty="0" err="1" smtClean="0">
                <a:solidFill>
                  <a:schemeClr val="bg2">
                    <a:lumMod val="25000"/>
                  </a:schemeClr>
                </a:solidFill>
              </a:rPr>
              <a:t>отхлопыванием</a:t>
            </a:r>
            <a:r>
              <a:rPr lang="ru-RU" sz="2000" dirty="0" smtClean="0">
                <a:solidFill>
                  <a:schemeClr val="bg2">
                    <a:lumMod val="25000"/>
                  </a:schemeClr>
                </a:solidFill>
              </a:rPr>
              <a:t> ритма «</a:t>
            </a:r>
            <a:r>
              <a:rPr lang="ru-RU" sz="2000" dirty="0" err="1" smtClean="0">
                <a:solidFill>
                  <a:schemeClr val="bg2">
                    <a:lumMod val="25000"/>
                  </a:schemeClr>
                </a:solidFill>
              </a:rPr>
              <a:t>шаг-шаг-шаг-хлопок</a:t>
            </a:r>
            <a:r>
              <a:rPr lang="ru-RU" sz="2000" dirty="0" smtClean="0">
                <a:solidFill>
                  <a:schemeClr val="bg2">
                    <a:lumMod val="25000"/>
                  </a:schemeClr>
                </a:solidFill>
              </a:rPr>
              <a:t>»;</a:t>
            </a:r>
          </a:p>
          <a:p>
            <a:pPr lvl="0"/>
            <a:r>
              <a:rPr lang="ru-RU" sz="2000" dirty="0" smtClean="0">
                <a:solidFill>
                  <a:schemeClr val="bg2">
                    <a:lumMod val="25000"/>
                  </a:schemeClr>
                </a:solidFill>
              </a:rPr>
              <a:t>«Носочки - пяточки»;</a:t>
            </a: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zuzn.ru/wp-content/uploads/2010/04/Vostok.jpg"/>
          <p:cNvPicPr>
            <a:picLocks noChangeAspect="1" noChangeArrowheads="1"/>
          </p:cNvPicPr>
          <p:nvPr/>
        </p:nvPicPr>
        <p:blipFill>
          <a:blip r:embed="rId2" cstate="print"/>
          <a:srcRect/>
          <a:stretch>
            <a:fillRect/>
          </a:stretch>
        </p:blipFill>
        <p:spPr bwMode="auto">
          <a:xfrm>
            <a:off x="5486400" y="2667000"/>
            <a:ext cx="3286076" cy="3911523"/>
          </a:xfrm>
          <a:prstGeom prst="rect">
            <a:avLst/>
          </a:prstGeom>
          <a:ln>
            <a:noFill/>
          </a:ln>
          <a:effectLst>
            <a:softEdge rad="112500"/>
          </a:effectLst>
        </p:spPr>
      </p:pic>
      <p:pic>
        <p:nvPicPr>
          <p:cNvPr id="36868" name="Picture 4" descr="1"/>
          <p:cNvPicPr>
            <a:picLocks noChangeAspect="1" noChangeArrowheads="1"/>
          </p:cNvPicPr>
          <p:nvPr/>
        </p:nvPicPr>
        <p:blipFill>
          <a:blip r:embed="rId3" cstate="print"/>
          <a:srcRect/>
          <a:stretch>
            <a:fillRect/>
          </a:stretch>
        </p:blipFill>
        <p:spPr bwMode="auto">
          <a:xfrm>
            <a:off x="6477000" y="228600"/>
            <a:ext cx="2463153" cy="2209800"/>
          </a:xfrm>
          <a:prstGeom prst="rect">
            <a:avLst/>
          </a:prstGeom>
          <a:ln>
            <a:noFill/>
          </a:ln>
          <a:effectLst>
            <a:softEdge rad="112500"/>
          </a:effectLst>
        </p:spPr>
      </p:pic>
      <p:sp>
        <p:nvSpPr>
          <p:cNvPr id="4" name="Прямоугольник 3"/>
          <p:cNvSpPr/>
          <p:nvPr/>
        </p:nvSpPr>
        <p:spPr>
          <a:xfrm>
            <a:off x="228600" y="2438400"/>
            <a:ext cx="5029200" cy="3970318"/>
          </a:xfrm>
          <a:prstGeom prst="rect">
            <a:avLst/>
          </a:prstGeom>
        </p:spPr>
        <p:txBody>
          <a:bodyPr wrap="square">
            <a:spAutoFit/>
          </a:bodyPr>
          <a:lstStyle/>
          <a:p>
            <a:r>
              <a:rPr lang="ru-RU" b="1" dirty="0" smtClean="0">
                <a:solidFill>
                  <a:schemeClr val="bg2">
                    <a:lumMod val="25000"/>
                  </a:schemeClr>
                </a:solidFill>
                <a:latin typeface="Bookman Old Style" pitchFamily="18" charset="0"/>
              </a:rPr>
              <a:t>«</a:t>
            </a:r>
            <a:r>
              <a:rPr lang="ru-RU" b="1" dirty="0" err="1" smtClean="0">
                <a:solidFill>
                  <a:schemeClr val="bg2">
                    <a:lumMod val="25000"/>
                  </a:schemeClr>
                </a:solidFill>
                <a:latin typeface="Bookman Old Style" pitchFamily="18" charset="0"/>
              </a:rPr>
              <a:t>Су-джок</a:t>
            </a:r>
            <a:r>
              <a:rPr lang="ru-RU" b="1" dirty="0" smtClean="0">
                <a:solidFill>
                  <a:schemeClr val="bg2">
                    <a:lumMod val="25000"/>
                  </a:schemeClr>
                </a:solidFill>
                <a:latin typeface="Bookman Old Style" pitchFamily="18" charset="0"/>
              </a:rPr>
              <a:t>»</a:t>
            </a:r>
          </a:p>
          <a:p>
            <a:endParaRPr lang="ru-RU" dirty="0" smtClean="0">
              <a:solidFill>
                <a:schemeClr val="bg2">
                  <a:lumMod val="25000"/>
                </a:schemeClr>
              </a:solidFill>
              <a:latin typeface="Bookman Old Style" pitchFamily="18" charset="0"/>
            </a:endParaRPr>
          </a:p>
          <a:p>
            <a:r>
              <a:rPr lang="ru-RU" dirty="0" smtClean="0">
                <a:solidFill>
                  <a:schemeClr val="bg2">
                    <a:lumMod val="25000"/>
                  </a:schemeClr>
                </a:solidFill>
                <a:latin typeface="Bookman Old Style" pitchFamily="18" charset="0"/>
              </a:rPr>
              <a:t>Я мячом круги катаю,</a:t>
            </a:r>
          </a:p>
          <a:p>
            <a:r>
              <a:rPr lang="ru-RU" dirty="0" smtClean="0">
                <a:solidFill>
                  <a:schemeClr val="bg2">
                    <a:lumMod val="25000"/>
                  </a:schemeClr>
                </a:solidFill>
                <a:latin typeface="Bookman Old Style" pitchFamily="18" charset="0"/>
              </a:rPr>
              <a:t>Взад - вперед его гоняю.</a:t>
            </a:r>
          </a:p>
          <a:p>
            <a:r>
              <a:rPr lang="ru-RU" dirty="0" smtClean="0">
                <a:solidFill>
                  <a:schemeClr val="bg2">
                    <a:lumMod val="25000"/>
                  </a:schemeClr>
                </a:solidFill>
                <a:latin typeface="Bookman Old Style" pitchFamily="18" charset="0"/>
              </a:rPr>
              <a:t>Им поглажу я ладошку.</a:t>
            </a:r>
          </a:p>
          <a:p>
            <a:r>
              <a:rPr lang="ru-RU" dirty="0" smtClean="0">
                <a:solidFill>
                  <a:schemeClr val="bg2">
                    <a:lumMod val="25000"/>
                  </a:schemeClr>
                </a:solidFill>
                <a:latin typeface="Bookman Old Style" pitchFamily="18" charset="0"/>
              </a:rPr>
              <a:t>Будто я сметаю крошку,</a:t>
            </a:r>
          </a:p>
          <a:p>
            <a:r>
              <a:rPr lang="ru-RU" dirty="0" smtClean="0">
                <a:solidFill>
                  <a:schemeClr val="bg2">
                    <a:lumMod val="25000"/>
                  </a:schemeClr>
                </a:solidFill>
                <a:latin typeface="Bookman Old Style" pitchFamily="18" charset="0"/>
              </a:rPr>
              <a:t>И сожму его немножко,</a:t>
            </a:r>
          </a:p>
          <a:p>
            <a:r>
              <a:rPr lang="ru-RU" dirty="0" smtClean="0">
                <a:solidFill>
                  <a:schemeClr val="bg2">
                    <a:lumMod val="25000"/>
                  </a:schemeClr>
                </a:solidFill>
                <a:latin typeface="Bookman Old Style" pitchFamily="18" charset="0"/>
              </a:rPr>
              <a:t>Как сжимает лапу кошка,</a:t>
            </a:r>
          </a:p>
          <a:p>
            <a:r>
              <a:rPr lang="ru-RU" dirty="0" smtClean="0">
                <a:solidFill>
                  <a:schemeClr val="bg2">
                    <a:lumMod val="25000"/>
                  </a:schemeClr>
                </a:solidFill>
                <a:latin typeface="Bookman Old Style" pitchFamily="18" charset="0"/>
              </a:rPr>
              <a:t>Каждым пальцем мяч прижму,</a:t>
            </a:r>
          </a:p>
          <a:p>
            <a:r>
              <a:rPr lang="ru-RU" dirty="0" smtClean="0">
                <a:solidFill>
                  <a:schemeClr val="bg2">
                    <a:lumMod val="25000"/>
                  </a:schemeClr>
                </a:solidFill>
                <a:latin typeface="Bookman Old Style" pitchFamily="18" charset="0"/>
              </a:rPr>
              <a:t>И другой рукой начну.</a:t>
            </a:r>
          </a:p>
          <a:p>
            <a:r>
              <a:rPr lang="ru-RU" dirty="0" smtClean="0">
                <a:solidFill>
                  <a:schemeClr val="bg2">
                    <a:lumMod val="25000"/>
                  </a:schemeClr>
                </a:solidFill>
                <a:latin typeface="Bookman Old Style" pitchFamily="18" charset="0"/>
              </a:rPr>
              <a:t>           *   *   *</a:t>
            </a:r>
          </a:p>
          <a:p>
            <a:r>
              <a:rPr lang="ru-RU" dirty="0" smtClean="0">
                <a:solidFill>
                  <a:schemeClr val="bg2">
                    <a:lumMod val="25000"/>
                  </a:schemeClr>
                </a:solidFill>
                <a:latin typeface="Bookman Old Style" pitchFamily="18" charset="0"/>
              </a:rPr>
              <a:t>Мячик мы катаем, пальцы разминаем.</a:t>
            </a:r>
          </a:p>
          <a:p>
            <a:r>
              <a:rPr lang="ru-RU" dirty="0" smtClean="0">
                <a:solidFill>
                  <a:schemeClr val="bg2">
                    <a:lumMod val="25000"/>
                  </a:schemeClr>
                </a:solidFill>
                <a:latin typeface="Bookman Old Style" pitchFamily="18" charset="0"/>
              </a:rPr>
              <a:t>Мячик в ручках крутиться все у нас получится.</a:t>
            </a:r>
            <a:endParaRPr lang="ru-RU" dirty="0">
              <a:solidFill>
                <a:schemeClr val="bg2">
                  <a:lumMod val="25000"/>
                </a:schemeClr>
              </a:solidFill>
              <a:latin typeface="Bookman Old Style" pitchFamily="18" charset="0"/>
            </a:endParaRPr>
          </a:p>
        </p:txBody>
      </p:sp>
      <p:sp>
        <p:nvSpPr>
          <p:cNvPr id="5" name="Прямоугольник 4"/>
          <p:cNvSpPr/>
          <p:nvPr/>
        </p:nvSpPr>
        <p:spPr>
          <a:xfrm>
            <a:off x="609600" y="533400"/>
            <a:ext cx="5105400" cy="1938992"/>
          </a:xfrm>
          <a:prstGeom prst="rect">
            <a:avLst/>
          </a:prstGeom>
        </p:spPr>
        <p:txBody>
          <a:bodyPr wrap="square">
            <a:spAutoFit/>
          </a:bodyPr>
          <a:lstStyle/>
          <a:p>
            <a:r>
              <a:rPr lang="ru-RU" sz="2000" b="1" dirty="0" smtClean="0">
                <a:solidFill>
                  <a:schemeClr val="bg2">
                    <a:lumMod val="25000"/>
                  </a:schemeClr>
                </a:solidFill>
                <a:latin typeface="Bookman Old Style" pitchFamily="18" charset="0"/>
              </a:rPr>
              <a:t>Су - </a:t>
            </a:r>
            <a:r>
              <a:rPr lang="ru-RU" sz="2000" b="1" dirty="0" err="1" smtClean="0">
                <a:solidFill>
                  <a:schemeClr val="bg2">
                    <a:lumMod val="25000"/>
                  </a:schemeClr>
                </a:solidFill>
                <a:latin typeface="Bookman Old Style" pitchFamily="18" charset="0"/>
              </a:rPr>
              <a:t>Джок</a:t>
            </a:r>
            <a:r>
              <a:rPr lang="ru-RU" sz="2000" b="1" dirty="0" smtClean="0">
                <a:solidFill>
                  <a:schemeClr val="bg2">
                    <a:lumMod val="25000"/>
                  </a:schemeClr>
                </a:solidFill>
                <a:latin typeface="Bookman Old Style" pitchFamily="18" charset="0"/>
              </a:rPr>
              <a:t> </a:t>
            </a:r>
            <a:r>
              <a:rPr lang="ru-RU" sz="2000" dirty="0" smtClean="0">
                <a:solidFill>
                  <a:schemeClr val="bg2">
                    <a:lumMod val="25000"/>
                  </a:schemeClr>
                </a:solidFill>
                <a:latin typeface="Bookman Old Style" pitchFamily="18" charset="0"/>
              </a:rPr>
              <a:t>терапия используется в качестве массажа при </a:t>
            </a:r>
            <a:r>
              <a:rPr lang="ru-RU" sz="2000" dirty="0" err="1" smtClean="0">
                <a:solidFill>
                  <a:schemeClr val="bg2">
                    <a:lumMod val="25000"/>
                  </a:schemeClr>
                </a:solidFill>
                <a:latin typeface="Bookman Old Style" pitchFamily="18" charset="0"/>
              </a:rPr>
              <a:t>дизартрических</a:t>
            </a:r>
            <a:r>
              <a:rPr lang="ru-RU" sz="2000" dirty="0" smtClean="0">
                <a:solidFill>
                  <a:schemeClr val="bg2">
                    <a:lumMod val="25000"/>
                  </a:schemeClr>
                </a:solidFill>
                <a:latin typeface="Bookman Old Style" pitchFamily="18" charset="0"/>
              </a:rPr>
              <a:t> расстройствах, для развития мелкой моторики пальцев рук, а так же с целью общего укрепления организма.</a:t>
            </a:r>
            <a:endParaRPr lang="ru-RU" sz="2000" dirty="0">
              <a:solidFill>
                <a:schemeClr val="bg2">
                  <a:lumMod val="25000"/>
                </a:schemeClr>
              </a:solidFill>
              <a:latin typeface="Bookman Old Style" pitchFamily="18" charset="0"/>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228600"/>
            <a:ext cx="6469335" cy="523220"/>
          </a:xfrm>
          <a:prstGeom prst="rect">
            <a:avLst/>
          </a:prstGeom>
        </p:spPr>
        <p:txBody>
          <a:bodyPr wrap="none">
            <a:spAutoFit/>
          </a:bodyPr>
          <a:lstStyle/>
          <a:p>
            <a:r>
              <a:rPr lang="ru-RU" sz="2800" b="1" dirty="0" smtClean="0">
                <a:solidFill>
                  <a:schemeClr val="bg2">
                    <a:lumMod val="25000"/>
                  </a:schemeClr>
                </a:solidFill>
              </a:rPr>
              <a:t>Развитие произвольного внимания</a:t>
            </a:r>
            <a:endParaRPr lang="ru-RU" sz="2800" dirty="0">
              <a:solidFill>
                <a:schemeClr val="bg2">
                  <a:lumMod val="25000"/>
                </a:schemeClr>
              </a:solidFill>
            </a:endParaRPr>
          </a:p>
        </p:txBody>
      </p:sp>
      <p:sp>
        <p:nvSpPr>
          <p:cNvPr id="44033" name="Rectangle 1"/>
          <p:cNvSpPr>
            <a:spLocks noChangeArrowheads="1"/>
          </p:cNvSpPr>
          <p:nvPr/>
        </p:nvSpPr>
        <p:spPr bwMode="auto">
          <a:xfrm>
            <a:off x="304800" y="957591"/>
            <a:ext cx="86106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7325" algn="ctr" defTabSz="914400" rtl="0" eaLnBrk="1" fontAlgn="base" latinLnBrk="0" hangingPunct="1">
              <a:lnSpc>
                <a:spcPct val="100000"/>
              </a:lnSpc>
              <a:spcBef>
                <a:spcPct val="0"/>
              </a:spcBef>
              <a:spcAft>
                <a:spcPct val="0"/>
              </a:spcAft>
              <a:buClrTx/>
              <a:buSzTx/>
              <a:tabLst>
                <a:tab pos="317500" algn="l"/>
              </a:tabLst>
            </a:pPr>
            <a:r>
              <a:rPr kumimoji="0" lang="ru-RU" sz="16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«Пожалуйста!». </a:t>
            </a: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Педагог  произносит разные просьбы, а дети выполняют просьбу, если в неё включено слово «Пожалуйста!».Например, «Поднимите руки. Поднимите руки, пожалуйста!».</a:t>
            </a:r>
            <a:endParaRPr kumimoji="0" lang="ru-RU" sz="1600" b="0" i="0" u="none" strike="noStrike" cap="none" normalizeH="0" baseline="0" dirty="0" smtClean="0">
              <a:ln>
                <a:noFill/>
              </a:ln>
              <a:solidFill>
                <a:schemeClr val="bg2">
                  <a:lumMod val="25000"/>
                </a:schemeClr>
              </a:solidFill>
              <a:effectLst/>
              <a:latin typeface="Bookman Old Style" pitchFamily="18" charset="0"/>
            </a:endParaRPr>
          </a:p>
          <a:p>
            <a:pPr marL="0" marR="0" lvl="0" indent="187325" algn="ctr" defTabSz="914400" rtl="0" eaLnBrk="0" fontAlgn="base" latinLnBrk="0" hangingPunct="0">
              <a:lnSpc>
                <a:spcPct val="100000"/>
              </a:lnSpc>
              <a:spcBef>
                <a:spcPct val="0"/>
              </a:spcBef>
              <a:spcAft>
                <a:spcPct val="0"/>
              </a:spcAft>
              <a:buClrTx/>
              <a:buSzTx/>
              <a:tabLst>
                <a:tab pos="317500" algn="l"/>
              </a:tabLst>
            </a:pPr>
            <a:r>
              <a:rPr kumimoji="0" lang="ru-RU" sz="16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«Что нового». </a:t>
            </a: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Взрослый рисует мелом на доске любую геометрическую фигуру. К доске по очереди подходят дети и пририсовывают какие-либо детали, создавая картинку. В то время, когда один ребенок находится у доски, остальные закрывают глаза, и, открывая их по команде взрослого, говорят, что изменилось. Чем дольше длится игра, тем сложнее искать новые детали.</a:t>
            </a:r>
          </a:p>
          <a:p>
            <a:pPr marL="0" marR="0" lvl="0" indent="187325" algn="ctr" defTabSz="914400" rtl="0" eaLnBrk="0" fontAlgn="base" latinLnBrk="0" hangingPunct="0">
              <a:lnSpc>
                <a:spcPct val="100000"/>
              </a:lnSpc>
              <a:spcBef>
                <a:spcPct val="0"/>
              </a:spcBef>
              <a:spcAft>
                <a:spcPct val="0"/>
              </a:spcAft>
              <a:buClrTx/>
              <a:buSzTx/>
              <a:tabLst>
                <a:tab pos="317500" algn="l"/>
              </a:tabLst>
            </a:pPr>
            <a:endParaRPr kumimoji="0" lang="ru-RU" sz="1600" b="0" i="0" u="none" strike="noStrike" cap="none" normalizeH="0" baseline="0" dirty="0" smtClean="0">
              <a:ln>
                <a:noFill/>
              </a:ln>
              <a:solidFill>
                <a:schemeClr val="bg2">
                  <a:lumMod val="25000"/>
                </a:schemeClr>
              </a:solidFill>
              <a:effectLst/>
              <a:latin typeface="Bookman Old Style" pitchFamily="18" charset="0"/>
            </a:endParaRPr>
          </a:p>
          <a:p>
            <a:pPr marL="0" marR="0" lvl="0" indent="187325" algn="ctr" defTabSz="914400" rtl="0" eaLnBrk="0" fontAlgn="base" latinLnBrk="0" hangingPunct="0">
              <a:lnSpc>
                <a:spcPct val="100000"/>
              </a:lnSpc>
              <a:spcBef>
                <a:spcPct val="0"/>
              </a:spcBef>
              <a:spcAft>
                <a:spcPct val="0"/>
              </a:spcAft>
              <a:buClrTx/>
              <a:buSzTx/>
              <a:buFontTx/>
              <a:buChar char="•"/>
              <a:tabLst>
                <a:tab pos="317500" algn="l"/>
              </a:tabLst>
            </a:pPr>
            <a:r>
              <a:rPr kumimoji="0" lang="ru-RU" sz="16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«Летает - не летает». </a:t>
            </a: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Педагог называет разные предметы, среди них называются предметы которые летают. Если предмет</a:t>
            </a:r>
            <a:b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летает, то играющие встают и поднимают руки, если не летает </a:t>
            </a:r>
            <a:r>
              <a:rPr lang="ru-RU" sz="1600" dirty="0" smtClean="0">
                <a:solidFill>
                  <a:schemeClr val="bg2">
                    <a:lumMod val="25000"/>
                  </a:schemeClr>
                </a:solidFill>
                <a:latin typeface="Bookman Old Style" pitchFamily="18" charset="0"/>
                <a:ea typeface="Times New Roman" pitchFamily="18" charset="0"/>
              </a:rPr>
              <a:t>- </a:t>
            </a: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дети приседают. Сначала педагог называет и показывает правильно, затем называет предмет, а показывает движение ошибочно.</a:t>
            </a:r>
            <a:endParaRPr kumimoji="0" lang="ru-RU" sz="1600" b="0" i="0" u="none" strike="noStrike" cap="none" normalizeH="0" baseline="0" dirty="0" smtClean="0">
              <a:ln>
                <a:noFill/>
              </a:ln>
              <a:solidFill>
                <a:schemeClr val="bg2">
                  <a:lumMod val="25000"/>
                </a:schemeClr>
              </a:solidFill>
              <a:effectLst/>
              <a:latin typeface="Bookman Old Style" pitchFamily="18" charset="0"/>
            </a:endParaRPr>
          </a:p>
          <a:p>
            <a:pPr marL="0" marR="0" lvl="0" indent="187325" algn="ctr" defTabSz="914400" rtl="0" eaLnBrk="0" fontAlgn="base" latinLnBrk="0" hangingPunct="0">
              <a:lnSpc>
                <a:spcPct val="100000"/>
              </a:lnSpc>
              <a:spcBef>
                <a:spcPct val="0"/>
              </a:spcBef>
              <a:spcAft>
                <a:spcPct val="0"/>
              </a:spcAft>
              <a:buClrTx/>
              <a:buSzTx/>
              <a:buFontTx/>
              <a:buChar char="•"/>
              <a:tabLst>
                <a:tab pos="317500" algn="l"/>
              </a:tabLst>
            </a:pPr>
            <a:r>
              <a:rPr kumimoji="0" lang="ru-RU" sz="16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«Стоп-упражнения». </a:t>
            </a: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Детям предлагается свободно двигаться, выполнять любые движения под музыку. Делать какие-либо упражнения и т.д. Условным сигналом является хлопок, услышав который ребенок должен замереть и держать позу, пока вы не предложите продолжить движение. По этому принципу построены</a:t>
            </a:r>
            <a:b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16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известные игры «Море волнуется», «Замри - отомри», «1, 2, 3 - замри» и др.</a:t>
            </a:r>
            <a:endParaRPr kumimoji="0" lang="ru-RU" sz="1600" b="0" i="0" u="none" strike="noStrike" cap="none" normalizeH="0" baseline="0" dirty="0" smtClean="0">
              <a:ln>
                <a:noFill/>
              </a:ln>
              <a:solidFill>
                <a:schemeClr val="bg2">
                  <a:lumMod val="25000"/>
                </a:schemeClr>
              </a:solidFill>
              <a:effectLst/>
              <a:latin typeface="Bookman Old Style" pitchFamily="18" charset="0"/>
            </a:endParaRP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6600" y="381000"/>
            <a:ext cx="2743200" cy="523220"/>
          </a:xfrm>
          <a:prstGeom prst="rect">
            <a:avLst/>
          </a:prstGeom>
        </p:spPr>
        <p:txBody>
          <a:bodyPr wrap="square">
            <a:spAutoFit/>
          </a:bodyPr>
          <a:lstStyle/>
          <a:p>
            <a:pPr algn="ctr"/>
            <a:r>
              <a:rPr lang="ru-RU" sz="2800" b="1" dirty="0" smtClean="0">
                <a:solidFill>
                  <a:schemeClr val="bg2">
                    <a:lumMod val="25000"/>
                  </a:schemeClr>
                </a:solidFill>
                <a:latin typeface="Bookman Old Style" pitchFamily="18" charset="0"/>
              </a:rPr>
              <a:t>Релаксация</a:t>
            </a:r>
            <a:endParaRPr lang="ru-RU" sz="2800" dirty="0">
              <a:solidFill>
                <a:schemeClr val="bg2">
                  <a:lumMod val="25000"/>
                </a:schemeClr>
              </a:solidFill>
              <a:latin typeface="Bookman Old Style" pitchFamily="18" charset="0"/>
            </a:endParaRPr>
          </a:p>
        </p:txBody>
      </p:sp>
      <p:sp>
        <p:nvSpPr>
          <p:cNvPr id="3" name="Прямоугольник 2"/>
          <p:cNvSpPr/>
          <p:nvPr/>
        </p:nvSpPr>
        <p:spPr>
          <a:xfrm>
            <a:off x="304800" y="914400"/>
            <a:ext cx="8001000" cy="2554545"/>
          </a:xfrm>
          <a:prstGeom prst="rect">
            <a:avLst/>
          </a:prstGeom>
        </p:spPr>
        <p:txBody>
          <a:bodyPr wrap="square">
            <a:spAutoFit/>
          </a:bodyPr>
          <a:lstStyle/>
          <a:p>
            <a:r>
              <a:rPr lang="ru-RU" sz="2000" b="1" dirty="0" smtClean="0">
                <a:solidFill>
                  <a:schemeClr val="bg2">
                    <a:lumMod val="25000"/>
                  </a:schemeClr>
                </a:solidFill>
              </a:rPr>
              <a:t>«Раскачивающееся дерево». </a:t>
            </a:r>
            <a:r>
              <a:rPr lang="ru-RU" sz="2000" dirty="0" smtClean="0">
                <a:solidFill>
                  <a:schemeClr val="bg2">
                    <a:lumMod val="25000"/>
                  </a:schemeClr>
                </a:solidFill>
              </a:rPr>
              <a:t>И.п. - стоя. Предложить</a:t>
            </a:r>
            <a:br>
              <a:rPr lang="ru-RU" sz="2000" dirty="0" smtClean="0">
                <a:solidFill>
                  <a:schemeClr val="bg2">
                    <a:lumMod val="25000"/>
                  </a:schemeClr>
                </a:solidFill>
              </a:rPr>
            </a:br>
            <a:r>
              <a:rPr lang="ru-RU" sz="2000" dirty="0" smtClean="0">
                <a:solidFill>
                  <a:schemeClr val="bg2">
                    <a:lumMod val="25000"/>
                  </a:schemeClr>
                </a:solidFill>
              </a:rPr>
              <a:t>ребенку представить себя каким-нибудь деревом. Корни – это ноги, ствол - туловище, крона - руки и голова. Начинает дуть ветер, и дерево плавно раскачивается - наклоняется вправо и влево (3-5 раз), вперед и назад. В результате выполнения упражнения усиливается деятельность внутренних органов, улучшается эластичность легких, особенно нижних отделов, и кровообращение головного мозга.</a:t>
            </a:r>
            <a:endParaRPr lang="ru-RU" sz="2000" dirty="0">
              <a:solidFill>
                <a:schemeClr val="bg2">
                  <a:lumMod val="25000"/>
                </a:schemeClr>
              </a:solidFill>
            </a:endParaRPr>
          </a:p>
        </p:txBody>
      </p:sp>
      <p:sp>
        <p:nvSpPr>
          <p:cNvPr id="5" name="Прямоугольник 4"/>
          <p:cNvSpPr/>
          <p:nvPr/>
        </p:nvSpPr>
        <p:spPr>
          <a:xfrm>
            <a:off x="381000" y="3657600"/>
            <a:ext cx="6934200" cy="707886"/>
          </a:xfrm>
          <a:prstGeom prst="rect">
            <a:avLst/>
          </a:prstGeom>
        </p:spPr>
        <p:txBody>
          <a:bodyPr wrap="square">
            <a:spAutoFit/>
          </a:bodyPr>
          <a:lstStyle/>
          <a:p>
            <a:r>
              <a:rPr lang="ru-RU" sz="2000" b="1" dirty="0" smtClean="0">
                <a:solidFill>
                  <a:schemeClr val="bg2">
                    <a:lumMod val="25000"/>
                  </a:schemeClr>
                </a:solidFill>
              </a:rPr>
              <a:t>«Огонь и лед», «Холодно-тепло»</a:t>
            </a:r>
          </a:p>
          <a:p>
            <a:r>
              <a:rPr lang="ru-RU" sz="2000" dirty="0" smtClean="0">
                <a:solidFill>
                  <a:schemeClr val="bg2">
                    <a:lumMod val="25000"/>
                  </a:schemeClr>
                </a:solidFill>
              </a:rPr>
              <a:t>Попеременное расслабление и напряжение тела.</a:t>
            </a:r>
            <a:endParaRPr lang="ru-RU" sz="2000" dirty="0">
              <a:solidFill>
                <a:schemeClr val="bg2">
                  <a:lumMod val="25000"/>
                </a:schemeClr>
              </a:solidFill>
            </a:endParaRPr>
          </a:p>
        </p:txBody>
      </p:sp>
      <p:sp>
        <p:nvSpPr>
          <p:cNvPr id="7" name="Прямоугольник 6"/>
          <p:cNvSpPr/>
          <p:nvPr/>
        </p:nvSpPr>
        <p:spPr>
          <a:xfrm>
            <a:off x="533400" y="4953000"/>
            <a:ext cx="5334000" cy="369332"/>
          </a:xfrm>
          <a:prstGeom prst="rect">
            <a:avLst/>
          </a:prstGeom>
        </p:spPr>
        <p:txBody>
          <a:bodyPr wrap="square">
            <a:spAutoFit/>
          </a:bodyPr>
          <a:lstStyle/>
          <a:p>
            <a:endParaRPr lang="ru-RU" dirty="0"/>
          </a:p>
        </p:txBody>
      </p:sp>
      <p:sp>
        <p:nvSpPr>
          <p:cNvPr id="8" name="Прямоугольник 7"/>
          <p:cNvSpPr/>
          <p:nvPr/>
        </p:nvSpPr>
        <p:spPr>
          <a:xfrm>
            <a:off x="2057400" y="4038600"/>
            <a:ext cx="5334000" cy="369332"/>
          </a:xfrm>
          <a:prstGeom prst="rect">
            <a:avLst/>
          </a:prstGeom>
        </p:spPr>
        <p:txBody>
          <a:bodyPr wrap="square">
            <a:spAutoFit/>
          </a:bodyPr>
          <a:lstStyle/>
          <a:p>
            <a:endParaRPr lang="ru-RU" dirty="0"/>
          </a:p>
        </p:txBody>
      </p:sp>
      <p:pic>
        <p:nvPicPr>
          <p:cNvPr id="43009" name="Picture 1" descr="D:\ЮЛЯ РАБОТА\Фото детский сад 2013-14 год\P1070017.JPG"/>
          <p:cNvPicPr>
            <a:picLocks noChangeAspect="1" noChangeArrowheads="1"/>
          </p:cNvPicPr>
          <p:nvPr/>
        </p:nvPicPr>
        <p:blipFill>
          <a:blip r:embed="rId2" cstate="print"/>
          <a:srcRect/>
          <a:stretch>
            <a:fillRect/>
          </a:stretch>
        </p:blipFill>
        <p:spPr bwMode="auto">
          <a:xfrm>
            <a:off x="381000" y="4419600"/>
            <a:ext cx="2920724" cy="2190613"/>
          </a:xfrm>
          <a:prstGeom prst="rect">
            <a:avLst/>
          </a:prstGeom>
          <a:ln>
            <a:noFill/>
          </a:ln>
          <a:effectLst>
            <a:softEdge rad="112500"/>
          </a:effectLst>
        </p:spPr>
      </p:pic>
      <p:pic>
        <p:nvPicPr>
          <p:cNvPr id="43010" name="Picture 2" descr="D:\ЮЛЯ РАБОТА\Фото детский сад 2013-14 год\P1070019.JPG"/>
          <p:cNvPicPr>
            <a:picLocks noChangeAspect="1" noChangeArrowheads="1"/>
          </p:cNvPicPr>
          <p:nvPr/>
        </p:nvPicPr>
        <p:blipFill>
          <a:blip r:embed="rId3" cstate="print"/>
          <a:srcRect/>
          <a:stretch>
            <a:fillRect/>
          </a:stretch>
        </p:blipFill>
        <p:spPr bwMode="auto">
          <a:xfrm>
            <a:off x="5080003" y="4419600"/>
            <a:ext cx="2844709" cy="21336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3000" y="914400"/>
            <a:ext cx="6934200" cy="707886"/>
          </a:xfrm>
          <a:prstGeom prst="rect">
            <a:avLst/>
          </a:prstGeom>
        </p:spPr>
        <p:txBody>
          <a:bodyPr wrap="square">
            <a:spAutoFit/>
          </a:bodyPr>
          <a:lstStyle/>
          <a:p>
            <a:pPr algn="ctr"/>
            <a:r>
              <a:rPr lang="ru-RU" sz="2000" b="1" dirty="0" smtClean="0">
                <a:solidFill>
                  <a:schemeClr val="bg2">
                    <a:lumMod val="25000"/>
                  </a:schemeClr>
                </a:solidFill>
              </a:rPr>
              <a:t>«Кошечка- сердитая и добрая»</a:t>
            </a:r>
          </a:p>
          <a:p>
            <a:r>
              <a:rPr lang="ru-RU" sz="2000" dirty="0" smtClean="0">
                <a:solidFill>
                  <a:schemeClr val="bg2">
                    <a:lumMod val="25000"/>
                  </a:schemeClr>
                </a:solidFill>
              </a:rPr>
              <a:t>Попеременное расслабление и напряжение тела.</a:t>
            </a:r>
            <a:endParaRPr lang="ru-RU" sz="2000" dirty="0">
              <a:solidFill>
                <a:schemeClr val="bg2">
                  <a:lumMod val="25000"/>
                </a:schemeClr>
              </a:solidFill>
            </a:endParaRPr>
          </a:p>
        </p:txBody>
      </p:sp>
      <p:pic>
        <p:nvPicPr>
          <p:cNvPr id="41986" name="Picture 2" descr="D:\ЮЛЯ РАБОТА\Фото детский сад 2013-14 год\P1070052.JPG"/>
          <p:cNvPicPr>
            <a:picLocks noChangeAspect="1" noChangeArrowheads="1"/>
          </p:cNvPicPr>
          <p:nvPr/>
        </p:nvPicPr>
        <p:blipFill>
          <a:blip r:embed="rId2" cstate="print"/>
          <a:srcRect/>
          <a:stretch>
            <a:fillRect/>
          </a:stretch>
        </p:blipFill>
        <p:spPr bwMode="auto">
          <a:xfrm>
            <a:off x="762000" y="1905000"/>
            <a:ext cx="2844800" cy="2133600"/>
          </a:xfrm>
          <a:prstGeom prst="rect">
            <a:avLst/>
          </a:prstGeom>
          <a:ln>
            <a:noFill/>
          </a:ln>
          <a:effectLst>
            <a:softEdge rad="112500"/>
          </a:effectLst>
        </p:spPr>
      </p:pic>
      <p:pic>
        <p:nvPicPr>
          <p:cNvPr id="41987" name="Picture 3" descr="D:\ЮЛЯ РАБОТА\Фото детский сад 2013-14 год\P1070053.JPG"/>
          <p:cNvPicPr>
            <a:picLocks noChangeAspect="1" noChangeArrowheads="1"/>
          </p:cNvPicPr>
          <p:nvPr/>
        </p:nvPicPr>
        <p:blipFill>
          <a:blip r:embed="rId3" cstate="print"/>
          <a:srcRect/>
          <a:stretch>
            <a:fillRect/>
          </a:stretch>
        </p:blipFill>
        <p:spPr bwMode="auto">
          <a:xfrm>
            <a:off x="5029200" y="1828800"/>
            <a:ext cx="2844800" cy="2133600"/>
          </a:xfrm>
          <a:prstGeom prst="rect">
            <a:avLst/>
          </a:prstGeom>
          <a:ln>
            <a:noFill/>
          </a:ln>
          <a:effectLst>
            <a:softEdge rad="112500"/>
          </a:effectLst>
        </p:spPr>
      </p:pic>
      <p:sp>
        <p:nvSpPr>
          <p:cNvPr id="6" name="Прямоугольник 5"/>
          <p:cNvSpPr/>
          <p:nvPr/>
        </p:nvSpPr>
        <p:spPr>
          <a:xfrm>
            <a:off x="990600" y="4495800"/>
            <a:ext cx="6934200" cy="1015663"/>
          </a:xfrm>
          <a:prstGeom prst="rect">
            <a:avLst/>
          </a:prstGeom>
        </p:spPr>
        <p:txBody>
          <a:bodyPr wrap="square">
            <a:spAutoFit/>
          </a:bodyPr>
          <a:lstStyle/>
          <a:p>
            <a:pPr algn="ctr"/>
            <a:r>
              <a:rPr lang="ru-RU" sz="2000" dirty="0" smtClean="0">
                <a:solidFill>
                  <a:schemeClr val="bg2">
                    <a:lumMod val="25000"/>
                  </a:schemeClr>
                </a:solidFill>
              </a:rPr>
              <a:t>Так же можно порекомендовать  подобные игры а расслабление: </a:t>
            </a:r>
            <a:r>
              <a:rPr lang="ru-RU" sz="2000" b="1" dirty="0" smtClean="0">
                <a:solidFill>
                  <a:schemeClr val="bg2">
                    <a:lumMod val="25000"/>
                  </a:schemeClr>
                </a:solidFill>
              </a:rPr>
              <a:t>«Ковер-самолет», «Море», «Пляж», «Потянулись, сломались», «Росток» и др.</a:t>
            </a:r>
            <a:endParaRPr lang="ru-RU" sz="2000" dirty="0">
              <a:solidFill>
                <a:schemeClr val="bg2">
                  <a:lumMod val="25000"/>
                </a:schemeClr>
              </a:solidFill>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609600"/>
            <a:ext cx="6934200" cy="584775"/>
          </a:xfrm>
          <a:prstGeom prst="rect">
            <a:avLst/>
          </a:prstGeom>
        </p:spPr>
        <p:txBody>
          <a:bodyPr wrap="square">
            <a:spAutoFit/>
          </a:bodyPr>
          <a:lstStyle/>
          <a:p>
            <a:pPr algn="ctr"/>
            <a:r>
              <a:rPr lang="ru-RU" sz="3200" dirty="0" smtClean="0">
                <a:solidFill>
                  <a:schemeClr val="bg2">
                    <a:lumMod val="25000"/>
                  </a:schemeClr>
                </a:solidFill>
              </a:rPr>
              <a:t>Упражнения для развития дыхания</a:t>
            </a:r>
            <a:endParaRPr lang="ru-RU" sz="3200" dirty="0">
              <a:solidFill>
                <a:schemeClr val="bg2">
                  <a:lumMod val="25000"/>
                </a:schemeClr>
              </a:solidFill>
            </a:endParaRPr>
          </a:p>
        </p:txBody>
      </p:sp>
      <p:sp>
        <p:nvSpPr>
          <p:cNvPr id="4" name="Прямоугольник 3"/>
          <p:cNvSpPr/>
          <p:nvPr/>
        </p:nvSpPr>
        <p:spPr>
          <a:xfrm>
            <a:off x="304800" y="1524000"/>
            <a:ext cx="8534400" cy="4401205"/>
          </a:xfrm>
          <a:prstGeom prst="rect">
            <a:avLst/>
          </a:prstGeom>
        </p:spPr>
        <p:txBody>
          <a:bodyPr wrap="square">
            <a:spAutoFit/>
          </a:bodyPr>
          <a:lstStyle/>
          <a:p>
            <a:r>
              <a:rPr lang="ru-RU" sz="2000" b="1" i="1" dirty="0" smtClean="0">
                <a:solidFill>
                  <a:schemeClr val="bg2">
                    <a:lumMod val="25000"/>
                  </a:schemeClr>
                </a:solidFill>
              </a:rPr>
              <a:t>Подготовительное упражнение</a:t>
            </a:r>
            <a:r>
              <a:rPr lang="ru-RU" sz="2000" dirty="0" smtClean="0">
                <a:solidFill>
                  <a:schemeClr val="bg2">
                    <a:lumMod val="25000"/>
                  </a:schemeClr>
                </a:solidFill>
              </a:rPr>
              <a:t/>
            </a:r>
            <a:br>
              <a:rPr lang="ru-RU" sz="2000" dirty="0" smtClean="0">
                <a:solidFill>
                  <a:schemeClr val="bg2">
                    <a:lumMod val="25000"/>
                  </a:schemeClr>
                </a:solidFill>
              </a:rPr>
            </a:br>
            <a:r>
              <a:rPr lang="ru-RU" sz="2000" i="1" dirty="0" smtClean="0">
                <a:solidFill>
                  <a:schemeClr val="bg2">
                    <a:lumMod val="25000"/>
                  </a:schemeClr>
                </a:solidFill>
              </a:rPr>
              <a:t>Исходное положение.</a:t>
            </a:r>
            <a:r>
              <a:rPr lang="ru-RU" sz="2000" dirty="0" smtClean="0">
                <a:solidFill>
                  <a:schemeClr val="bg2">
                    <a:lumMod val="25000"/>
                  </a:schemeClr>
                </a:solidFill>
              </a:rPr>
              <a:t> Стоя, сидя или лежа.</a:t>
            </a:r>
            <a:br>
              <a:rPr lang="ru-RU" sz="2000" dirty="0" smtClean="0">
                <a:solidFill>
                  <a:schemeClr val="bg2">
                    <a:lumMod val="25000"/>
                  </a:schemeClr>
                </a:solidFill>
              </a:rPr>
            </a:br>
            <a:r>
              <a:rPr lang="ru-RU" sz="2000" i="1" dirty="0" smtClean="0">
                <a:solidFill>
                  <a:schemeClr val="bg2">
                    <a:lumMod val="25000"/>
                  </a:schemeClr>
                </a:solidFill>
              </a:rPr>
              <a:t>Выполнение.</a:t>
            </a:r>
            <a:r>
              <a:rPr lang="ru-RU" sz="2000" dirty="0" smtClean="0">
                <a:solidFill>
                  <a:schemeClr val="bg2">
                    <a:lumMod val="25000"/>
                  </a:schemeClr>
                </a:solidFill>
              </a:rPr>
              <a:t> Закрыть глаза, постараться успокоиться, расслабиться. Делаем глубокий вдох и задерживаем дыхание насколько возможно. Выполняем 5-10 раз.</a:t>
            </a:r>
          </a:p>
          <a:p>
            <a:endParaRPr lang="ru-RU" sz="2000" dirty="0" smtClean="0">
              <a:solidFill>
                <a:schemeClr val="bg2">
                  <a:lumMod val="25000"/>
                </a:schemeClr>
              </a:solidFill>
            </a:endParaRPr>
          </a:p>
          <a:p>
            <a:r>
              <a:rPr lang="ru-RU" sz="2000" b="1" i="1" dirty="0" smtClean="0">
                <a:solidFill>
                  <a:schemeClr val="bg2">
                    <a:lumMod val="25000"/>
                  </a:schemeClr>
                </a:solidFill>
              </a:rPr>
              <a:t>Упражнение «Воздушный шарик»</a:t>
            </a:r>
            <a:r>
              <a:rPr lang="ru-RU" sz="2000" dirty="0" smtClean="0">
                <a:solidFill>
                  <a:schemeClr val="bg2">
                    <a:lumMod val="25000"/>
                  </a:schemeClr>
                </a:solidFill>
              </a:rPr>
              <a:t/>
            </a:r>
            <a:br>
              <a:rPr lang="ru-RU" sz="2000" dirty="0" smtClean="0">
                <a:solidFill>
                  <a:schemeClr val="bg2">
                    <a:lumMod val="25000"/>
                  </a:schemeClr>
                </a:solidFill>
              </a:rPr>
            </a:br>
            <a:r>
              <a:rPr lang="ru-RU" sz="2000" i="1" dirty="0" smtClean="0">
                <a:solidFill>
                  <a:schemeClr val="bg2">
                    <a:lumMod val="25000"/>
                  </a:schemeClr>
                </a:solidFill>
              </a:rPr>
              <a:t>Исходное положение.</a:t>
            </a:r>
            <a:r>
              <a:rPr lang="ru-RU" sz="2000" dirty="0" smtClean="0">
                <a:solidFill>
                  <a:schemeClr val="bg2">
                    <a:lumMod val="25000"/>
                  </a:schemeClr>
                </a:solidFill>
              </a:rPr>
              <a:t> Стоя, сидя или лежа, положив руки на нижнюю часть ребер.</a:t>
            </a:r>
            <a:br>
              <a:rPr lang="ru-RU" sz="2000" dirty="0" smtClean="0">
                <a:solidFill>
                  <a:schemeClr val="bg2">
                    <a:lumMod val="25000"/>
                  </a:schemeClr>
                </a:solidFill>
              </a:rPr>
            </a:br>
            <a:r>
              <a:rPr lang="ru-RU" sz="2000" i="1" dirty="0" smtClean="0">
                <a:solidFill>
                  <a:schemeClr val="bg2">
                    <a:lumMod val="25000"/>
                  </a:schemeClr>
                </a:solidFill>
              </a:rPr>
              <a:t>Выполнение. </a:t>
            </a:r>
            <a:r>
              <a:rPr lang="ru-RU" sz="2000" dirty="0" smtClean="0">
                <a:solidFill>
                  <a:schemeClr val="bg2">
                    <a:lumMod val="25000"/>
                  </a:schemeClr>
                </a:solidFill>
              </a:rPr>
              <a:t>Перед выполнением упражнения нужно выдохнуть воздух из грудной клетки  ртом, чтобы она втянулась. Затем медленно делаем вдох через нос, а выдох —  ртом. При выполнении упражнения обязательно нужно следить, чтобы живот и плечи оставались неподвижными. Упражнение выполняем 6-10 раз.</a:t>
            </a:r>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914400"/>
            <a:ext cx="8229600" cy="4401205"/>
          </a:xfrm>
          <a:prstGeom prst="rect">
            <a:avLst/>
          </a:prstGeom>
        </p:spPr>
        <p:txBody>
          <a:bodyPr wrap="square">
            <a:spAutoFit/>
          </a:bodyPr>
          <a:lstStyle/>
          <a:p>
            <a:r>
              <a:rPr lang="ru-RU" sz="2000" b="1" i="1" dirty="0" smtClean="0">
                <a:solidFill>
                  <a:schemeClr val="bg2">
                    <a:lumMod val="25000"/>
                  </a:schemeClr>
                </a:solidFill>
              </a:rPr>
              <a:t>Упражнение «Окно и дверь»</a:t>
            </a:r>
            <a:r>
              <a:rPr lang="ru-RU" sz="2000" dirty="0" smtClean="0">
                <a:solidFill>
                  <a:schemeClr val="bg2">
                    <a:lumMod val="25000"/>
                  </a:schemeClr>
                </a:solidFill>
              </a:rPr>
              <a:t/>
            </a:r>
            <a:br>
              <a:rPr lang="ru-RU" sz="2000" dirty="0" smtClean="0">
                <a:solidFill>
                  <a:schemeClr val="bg2">
                    <a:lumMod val="25000"/>
                  </a:schemeClr>
                </a:solidFill>
              </a:rPr>
            </a:br>
            <a:r>
              <a:rPr lang="ru-RU" sz="2000" i="1" dirty="0" smtClean="0">
                <a:solidFill>
                  <a:schemeClr val="bg2">
                    <a:lumMod val="25000"/>
                  </a:schemeClr>
                </a:solidFill>
              </a:rPr>
              <a:t>Исходное положение. </a:t>
            </a:r>
            <a:r>
              <a:rPr lang="ru-RU" sz="2000" dirty="0" smtClean="0">
                <a:solidFill>
                  <a:schemeClr val="bg2">
                    <a:lumMod val="25000"/>
                  </a:schemeClr>
                </a:solidFill>
              </a:rPr>
              <a:t>Встать ровно, выпрямиться.</a:t>
            </a:r>
            <a:br>
              <a:rPr lang="ru-RU" sz="2000" dirty="0" smtClean="0">
                <a:solidFill>
                  <a:schemeClr val="bg2">
                    <a:lumMod val="25000"/>
                  </a:schemeClr>
                </a:solidFill>
              </a:rPr>
            </a:br>
            <a:r>
              <a:rPr lang="ru-RU" sz="2000" i="1" dirty="0" smtClean="0">
                <a:solidFill>
                  <a:schemeClr val="bg2">
                    <a:lumMod val="25000"/>
                  </a:schemeClr>
                </a:solidFill>
              </a:rPr>
              <a:t>Выполнение.</a:t>
            </a:r>
            <a:r>
              <a:rPr lang="ru-RU" sz="2000" dirty="0" smtClean="0">
                <a:solidFill>
                  <a:schemeClr val="bg2">
                    <a:lumMod val="25000"/>
                  </a:schemeClr>
                </a:solidFill>
              </a:rPr>
              <a:t> В этом упражнении воздух заходит через «окно», а выходит через «дверь». Сначала «окно» — правая ноздря, а «дверь» — левая. Правой рукой зажимаем правую ноздрю, медленно вдыхаем через «окно», потом левой рукой зажимаем левую ноздрю и медленно выпускаем воздух через «дверь». Выполняем 4-6 раз. Затем «окно» и «дверь» меняются местами.</a:t>
            </a:r>
          </a:p>
          <a:p>
            <a:endParaRPr lang="ru-RU" sz="2000" dirty="0" smtClean="0">
              <a:solidFill>
                <a:schemeClr val="bg2">
                  <a:lumMod val="25000"/>
                </a:schemeClr>
              </a:solidFill>
            </a:endParaRPr>
          </a:p>
          <a:p>
            <a:r>
              <a:rPr lang="ru-RU" sz="2000" b="1" i="1" dirty="0" smtClean="0">
                <a:solidFill>
                  <a:schemeClr val="bg2">
                    <a:lumMod val="25000"/>
                  </a:schemeClr>
                </a:solidFill>
              </a:rPr>
              <a:t>Упражнение «Часы»</a:t>
            </a:r>
            <a:r>
              <a:rPr lang="ru-RU" sz="2000" dirty="0" smtClean="0">
                <a:solidFill>
                  <a:schemeClr val="bg2">
                    <a:lumMod val="25000"/>
                  </a:schemeClr>
                </a:solidFill>
              </a:rPr>
              <a:t/>
            </a:r>
            <a:br>
              <a:rPr lang="ru-RU" sz="2000" dirty="0" smtClean="0">
                <a:solidFill>
                  <a:schemeClr val="bg2">
                    <a:lumMod val="25000"/>
                  </a:schemeClr>
                </a:solidFill>
              </a:rPr>
            </a:br>
            <a:r>
              <a:rPr lang="ru-RU" sz="2000" i="1" dirty="0" smtClean="0">
                <a:solidFill>
                  <a:schemeClr val="bg2">
                    <a:lumMod val="25000"/>
                  </a:schemeClr>
                </a:solidFill>
              </a:rPr>
              <a:t>Исходное положение. </a:t>
            </a:r>
            <a:r>
              <a:rPr lang="ru-RU" sz="2000" dirty="0" smtClean="0">
                <a:solidFill>
                  <a:schemeClr val="bg2">
                    <a:lumMod val="25000"/>
                  </a:schemeClr>
                </a:solidFill>
              </a:rPr>
              <a:t>Стоя, ноги на ширине плеч.</a:t>
            </a:r>
            <a:br>
              <a:rPr lang="ru-RU" sz="2000" dirty="0" smtClean="0">
                <a:solidFill>
                  <a:schemeClr val="bg2">
                    <a:lumMod val="25000"/>
                  </a:schemeClr>
                </a:solidFill>
              </a:rPr>
            </a:br>
            <a:r>
              <a:rPr lang="ru-RU" sz="2000" i="1" dirty="0" smtClean="0">
                <a:solidFill>
                  <a:schemeClr val="bg2">
                    <a:lumMod val="25000"/>
                  </a:schemeClr>
                </a:solidFill>
              </a:rPr>
              <a:t>Выполнение.</a:t>
            </a:r>
            <a:r>
              <a:rPr lang="ru-RU" sz="2000" dirty="0" smtClean="0">
                <a:solidFill>
                  <a:schemeClr val="bg2">
                    <a:lumMod val="25000"/>
                  </a:schemeClr>
                </a:solidFill>
              </a:rPr>
              <a:t> Совершаем махи прямыми руками вперед и назад, повторяя при этом «Тик-так». Выполняем 10-12 раз.</a:t>
            </a:r>
          </a:p>
          <a:p>
            <a:endParaRPr lang="ru-RU" sz="2000" b="1" i="1" dirty="0" smtClean="0">
              <a:solidFill>
                <a:schemeClr val="bg2">
                  <a:lumMod val="25000"/>
                </a:schemeClr>
              </a:solidFill>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838200"/>
            <a:ext cx="7924800" cy="1938992"/>
          </a:xfrm>
          <a:prstGeom prst="rect">
            <a:avLst/>
          </a:prstGeom>
        </p:spPr>
        <p:txBody>
          <a:bodyPr wrap="square">
            <a:spAutoFit/>
          </a:bodyPr>
          <a:lstStyle/>
          <a:p>
            <a:r>
              <a:rPr lang="ru-RU" sz="2000" b="1" i="1" dirty="0" smtClean="0">
                <a:solidFill>
                  <a:schemeClr val="bg2">
                    <a:lumMod val="25000"/>
                  </a:schemeClr>
                </a:solidFill>
              </a:rPr>
              <a:t>Упражнение «</a:t>
            </a:r>
            <a:r>
              <a:rPr lang="ru-RU" sz="2000" b="1" i="1" dirty="0" err="1" smtClean="0">
                <a:solidFill>
                  <a:schemeClr val="bg2">
                    <a:lumMod val="25000"/>
                  </a:schemeClr>
                </a:solidFill>
              </a:rPr>
              <a:t>Бегемотики</a:t>
            </a:r>
            <a:r>
              <a:rPr lang="ru-RU" sz="2000" b="1" i="1" dirty="0" smtClean="0">
                <a:solidFill>
                  <a:schemeClr val="bg2">
                    <a:lumMod val="25000"/>
                  </a:schemeClr>
                </a:solidFill>
              </a:rPr>
              <a:t>»</a:t>
            </a:r>
            <a:r>
              <a:rPr lang="ru-RU" sz="2000" dirty="0" smtClean="0">
                <a:solidFill>
                  <a:schemeClr val="bg2">
                    <a:lumMod val="25000"/>
                  </a:schemeClr>
                </a:solidFill>
              </a:rPr>
              <a:t/>
            </a:r>
            <a:br>
              <a:rPr lang="ru-RU" sz="2000" dirty="0" smtClean="0">
                <a:solidFill>
                  <a:schemeClr val="bg2">
                    <a:lumMod val="25000"/>
                  </a:schemeClr>
                </a:solidFill>
              </a:rPr>
            </a:br>
            <a:r>
              <a:rPr lang="ru-RU" sz="2000" i="1" dirty="0" smtClean="0">
                <a:solidFill>
                  <a:schemeClr val="bg2">
                    <a:lumMod val="25000"/>
                  </a:schemeClr>
                </a:solidFill>
              </a:rPr>
              <a:t>Исходное положение. </a:t>
            </a:r>
            <a:r>
              <a:rPr lang="ru-RU" sz="2000" dirty="0" smtClean="0">
                <a:solidFill>
                  <a:schemeClr val="bg2">
                    <a:lumMod val="25000"/>
                  </a:schemeClr>
                </a:solidFill>
              </a:rPr>
              <a:t>Лежа на спине,</a:t>
            </a:r>
            <a:r>
              <a:rPr lang="ru-RU" sz="2000" b="1" dirty="0" smtClean="0">
                <a:solidFill>
                  <a:schemeClr val="bg2">
                    <a:lumMod val="25000"/>
                  </a:schemeClr>
                </a:solidFill>
              </a:rPr>
              <a:t> </a:t>
            </a:r>
            <a:r>
              <a:rPr lang="ru-RU" sz="2000" dirty="0" smtClean="0">
                <a:solidFill>
                  <a:schemeClr val="bg2">
                    <a:lumMod val="25000"/>
                  </a:schemeClr>
                </a:solidFill>
              </a:rPr>
              <a:t>закрыв глаза, положив руки на живот.</a:t>
            </a:r>
            <a:br>
              <a:rPr lang="ru-RU" sz="2000" dirty="0" smtClean="0">
                <a:solidFill>
                  <a:schemeClr val="bg2">
                    <a:lumMod val="25000"/>
                  </a:schemeClr>
                </a:solidFill>
              </a:rPr>
            </a:br>
            <a:r>
              <a:rPr lang="ru-RU" sz="2000" i="1" dirty="0" smtClean="0">
                <a:solidFill>
                  <a:schemeClr val="bg2">
                    <a:lumMod val="25000"/>
                  </a:schemeClr>
                </a:solidFill>
              </a:rPr>
              <a:t>Выполнение.</a:t>
            </a:r>
            <a:r>
              <a:rPr lang="ru-RU" sz="2000" dirty="0" smtClean="0">
                <a:solidFill>
                  <a:schemeClr val="bg2">
                    <a:lumMod val="25000"/>
                  </a:schemeClr>
                </a:solidFill>
              </a:rPr>
              <a:t> Медленно и плавно вдыхаем, животик при вдохе надувается. После этого также медленно и плавно выдыхаем, чтобы животик втянулся.</a:t>
            </a:r>
            <a:endParaRPr lang="ru-RU" sz="2000" dirty="0">
              <a:solidFill>
                <a:schemeClr val="bg2">
                  <a:lumMod val="25000"/>
                </a:schemeClr>
              </a:solidFill>
            </a:endParaRPr>
          </a:p>
        </p:txBody>
      </p:sp>
      <p:pic>
        <p:nvPicPr>
          <p:cNvPr id="51202" name="Picture 2" descr="http://im2-tub-ru.yandex.net/i?id=445239457-00-72&amp;n=21"/>
          <p:cNvPicPr>
            <a:picLocks noChangeAspect="1" noChangeArrowheads="1"/>
          </p:cNvPicPr>
          <p:nvPr/>
        </p:nvPicPr>
        <p:blipFill>
          <a:blip r:embed="rId2" cstate="print"/>
          <a:srcRect/>
          <a:stretch>
            <a:fillRect/>
          </a:stretch>
        </p:blipFill>
        <p:spPr bwMode="auto">
          <a:xfrm>
            <a:off x="6019800" y="4038600"/>
            <a:ext cx="2743200" cy="2057400"/>
          </a:xfrm>
          <a:prstGeom prst="rect">
            <a:avLst/>
          </a:prstGeom>
          <a:ln>
            <a:noFill/>
          </a:ln>
          <a:effectLst>
            <a:softEdge rad="112500"/>
          </a:effectLst>
        </p:spPr>
      </p:pic>
      <p:sp>
        <p:nvSpPr>
          <p:cNvPr id="4" name="Прямоугольник 3"/>
          <p:cNvSpPr/>
          <p:nvPr/>
        </p:nvSpPr>
        <p:spPr>
          <a:xfrm>
            <a:off x="457200" y="3124200"/>
            <a:ext cx="5257800" cy="2246769"/>
          </a:xfrm>
          <a:prstGeom prst="rect">
            <a:avLst/>
          </a:prstGeom>
        </p:spPr>
        <p:txBody>
          <a:bodyPr wrap="square">
            <a:spAutoFit/>
          </a:bodyPr>
          <a:lstStyle/>
          <a:p>
            <a:r>
              <a:rPr lang="ru-RU" sz="2000" b="1" i="1" dirty="0" smtClean="0">
                <a:solidFill>
                  <a:schemeClr val="bg2">
                    <a:lumMod val="25000"/>
                  </a:schemeClr>
                </a:solidFill>
              </a:rPr>
              <a:t>Упражнение «Веселый петушок»</a:t>
            </a:r>
          </a:p>
          <a:p>
            <a:r>
              <a:rPr lang="ru-RU" sz="2000" i="1" dirty="0" smtClean="0">
                <a:solidFill>
                  <a:schemeClr val="bg2">
                    <a:lumMod val="25000"/>
                  </a:schemeClr>
                </a:solidFill>
              </a:rPr>
              <a:t>Исходное положение. </a:t>
            </a:r>
            <a:r>
              <a:rPr lang="ru-RU" sz="2000" dirty="0" smtClean="0">
                <a:solidFill>
                  <a:schemeClr val="bg2">
                    <a:lumMod val="25000"/>
                  </a:schemeClr>
                </a:solidFill>
              </a:rPr>
              <a:t>Стоя прямо, руки опущены вдоль тела.</a:t>
            </a:r>
            <a:br>
              <a:rPr lang="ru-RU" sz="2000" dirty="0" smtClean="0">
                <a:solidFill>
                  <a:schemeClr val="bg2">
                    <a:lumMod val="25000"/>
                  </a:schemeClr>
                </a:solidFill>
              </a:rPr>
            </a:br>
            <a:r>
              <a:rPr lang="ru-RU" sz="2000" i="1" dirty="0" smtClean="0">
                <a:solidFill>
                  <a:schemeClr val="bg2">
                    <a:lumMod val="25000"/>
                  </a:schemeClr>
                </a:solidFill>
              </a:rPr>
              <a:t>Выполнение.</a:t>
            </a:r>
            <a:r>
              <a:rPr lang="ru-RU" sz="2000" dirty="0" smtClean="0">
                <a:solidFill>
                  <a:schemeClr val="bg2">
                    <a:lumMod val="25000"/>
                  </a:schemeClr>
                </a:solidFill>
              </a:rPr>
              <a:t> Поднимаем руки вверх, а затем хлопаем ими по бедрам. На выдохе произносить: «Ку-ка-ре-ку». Выполняем 5-6 раз.</a:t>
            </a:r>
            <a:endParaRPr lang="ru-RU" sz="2000" dirty="0">
              <a:solidFill>
                <a:schemeClr val="bg2">
                  <a:lumMod val="25000"/>
                </a:schemeClr>
              </a:solidFill>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304800"/>
            <a:ext cx="7772400" cy="400110"/>
          </a:xfrm>
          <a:prstGeom prst="rect">
            <a:avLst/>
          </a:prstGeom>
        </p:spPr>
        <p:txBody>
          <a:bodyPr wrap="square">
            <a:spAutoFit/>
          </a:bodyPr>
          <a:lstStyle/>
          <a:p>
            <a:pPr algn="ctr"/>
            <a:r>
              <a:rPr lang="ru-RU" sz="2000" b="1" dirty="0" smtClean="0">
                <a:solidFill>
                  <a:schemeClr val="bg2">
                    <a:lumMod val="25000"/>
                  </a:schemeClr>
                </a:solidFill>
                <a:latin typeface="Bookman Old Style" pitchFamily="18" charset="0"/>
              </a:rPr>
              <a:t>Упражнения для развития мелкой моторики рук</a:t>
            </a:r>
            <a:endParaRPr lang="ru-RU" sz="2000" dirty="0" smtClean="0">
              <a:solidFill>
                <a:schemeClr val="bg2">
                  <a:lumMod val="25000"/>
                </a:schemeClr>
              </a:solidFill>
              <a:latin typeface="Bookman Old Style" pitchFamily="18" charset="0"/>
            </a:endParaRPr>
          </a:p>
        </p:txBody>
      </p:sp>
      <p:sp>
        <p:nvSpPr>
          <p:cNvPr id="3" name="Прямоугольник 2"/>
          <p:cNvSpPr/>
          <p:nvPr/>
        </p:nvSpPr>
        <p:spPr>
          <a:xfrm>
            <a:off x="533400" y="1166842"/>
            <a:ext cx="8153400" cy="5170646"/>
          </a:xfrm>
          <a:prstGeom prst="rect">
            <a:avLst/>
          </a:prstGeom>
        </p:spPr>
        <p:txBody>
          <a:bodyPr wrap="square">
            <a:spAutoFit/>
          </a:bodyPr>
          <a:lstStyle/>
          <a:p>
            <a:r>
              <a:rPr lang="ru-RU" sz="2200" b="1" dirty="0" smtClean="0">
                <a:solidFill>
                  <a:schemeClr val="bg2">
                    <a:lumMod val="25000"/>
                  </a:schemeClr>
                </a:solidFill>
              </a:rPr>
              <a:t>«Пальчики здороваются». </a:t>
            </a:r>
            <a:endParaRPr lang="ru-RU" sz="2200" dirty="0" smtClean="0">
              <a:solidFill>
                <a:schemeClr val="bg2">
                  <a:lumMod val="25000"/>
                </a:schemeClr>
              </a:solidFill>
            </a:endParaRPr>
          </a:p>
          <a:p>
            <a:r>
              <a:rPr lang="ru-RU" sz="2200" b="1" dirty="0" smtClean="0">
                <a:solidFill>
                  <a:schemeClr val="bg2">
                    <a:lumMod val="25000"/>
                  </a:schemeClr>
                </a:solidFill>
              </a:rPr>
              <a:t>«Ножницы». </a:t>
            </a:r>
            <a:r>
              <a:rPr lang="ru-RU" sz="2200" dirty="0" smtClean="0">
                <a:solidFill>
                  <a:schemeClr val="bg2">
                    <a:lumMod val="25000"/>
                  </a:schemeClr>
                </a:solidFill>
              </a:rPr>
              <a:t>Раздвигать и соединять указательный и средний пальцы, сначала одной рукой, затем другой, потом одновременно.</a:t>
            </a:r>
          </a:p>
          <a:p>
            <a:r>
              <a:rPr lang="ru-RU" sz="2200" b="1" dirty="0" smtClean="0">
                <a:solidFill>
                  <a:schemeClr val="bg2">
                    <a:lumMod val="25000"/>
                  </a:schemeClr>
                </a:solidFill>
              </a:rPr>
              <a:t>«Замок». </a:t>
            </a:r>
            <a:r>
              <a:rPr lang="ru-RU" sz="2200" dirty="0" smtClean="0">
                <a:solidFill>
                  <a:schemeClr val="bg2">
                    <a:lumMod val="25000"/>
                  </a:schemeClr>
                </a:solidFill>
              </a:rPr>
              <a:t>На счет один - ладони вместе, на счет два - пальцы соединяются в замок.</a:t>
            </a:r>
          </a:p>
          <a:p>
            <a:r>
              <a:rPr lang="ru-RU" sz="2200" b="1" dirty="0" smtClean="0">
                <a:solidFill>
                  <a:schemeClr val="bg2">
                    <a:lumMod val="25000"/>
                  </a:schemeClr>
                </a:solidFill>
              </a:rPr>
              <a:t>«Лягушка». </a:t>
            </a:r>
            <a:r>
              <a:rPr lang="ru-RU" sz="2200" dirty="0" smtClean="0">
                <a:solidFill>
                  <a:schemeClr val="bg2">
                    <a:lumMod val="25000"/>
                  </a:schemeClr>
                </a:solidFill>
              </a:rPr>
              <a:t>Положить руки на стол, одна в кулаке, вторая лежит на плоскости, поочередно меняем положение рук. </a:t>
            </a:r>
          </a:p>
          <a:p>
            <a:r>
              <a:rPr lang="ru-RU" sz="2200" b="1" dirty="0" smtClean="0">
                <a:solidFill>
                  <a:schemeClr val="bg2">
                    <a:lumMod val="25000"/>
                  </a:schemeClr>
                </a:solidFill>
              </a:rPr>
              <a:t>«Крестики». </a:t>
            </a:r>
            <a:r>
              <a:rPr lang="ru-RU" sz="2200" dirty="0" smtClean="0">
                <a:solidFill>
                  <a:schemeClr val="bg2">
                    <a:lumMod val="25000"/>
                  </a:schemeClr>
                </a:solidFill>
              </a:rPr>
              <a:t>Скрещивание указательных и средних пальцев, сначала одной рукой, потом другой, затем обеими одновременно.</a:t>
            </a:r>
          </a:p>
          <a:p>
            <a:r>
              <a:rPr lang="ru-RU" sz="2200" b="1" dirty="0" smtClean="0">
                <a:solidFill>
                  <a:schemeClr val="bg2">
                    <a:lumMod val="25000"/>
                  </a:schemeClr>
                </a:solidFill>
              </a:rPr>
              <a:t>«Змейка». </a:t>
            </a:r>
            <a:r>
              <a:rPr lang="ru-RU" sz="2200" dirty="0" smtClean="0">
                <a:solidFill>
                  <a:schemeClr val="bg2">
                    <a:lumMod val="25000"/>
                  </a:schemeClr>
                </a:solidFill>
              </a:rPr>
              <a:t>Скрестить руки ладонями друг к другу, сцепить пальцы в замок, вывернуть руки к себе. Ребенок должен двигать пальцем, на который укажет ведущий. Палец должен двигаться точно и четко</a:t>
            </a:r>
            <a:endParaRPr lang="ru-RU" sz="2200" dirty="0">
              <a:solidFill>
                <a:schemeClr val="bg2">
                  <a:lumMod val="25000"/>
                </a:schemeClr>
              </a:solidFill>
            </a:endParaRPr>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1219200"/>
            <a:ext cx="8229600" cy="3970318"/>
          </a:xfrm>
          <a:prstGeom prst="rect">
            <a:avLst/>
          </a:prstGeom>
        </p:spPr>
        <p:txBody>
          <a:bodyPr wrap="square">
            <a:spAutoFit/>
          </a:bodyPr>
          <a:lstStyle/>
          <a:p>
            <a:pPr algn="ctr"/>
            <a:r>
              <a:rPr lang="ru-RU" sz="2800" b="1" dirty="0" smtClean="0">
                <a:solidFill>
                  <a:schemeClr val="bg2">
                    <a:lumMod val="25000"/>
                  </a:schemeClr>
                </a:solidFill>
                <a:latin typeface="Bookman Old Style" pitchFamily="18" charset="0"/>
              </a:rPr>
              <a:t>Коммуникативные игры и упражнения</a:t>
            </a:r>
            <a:endParaRPr lang="ru-RU" sz="2800" dirty="0" smtClean="0">
              <a:solidFill>
                <a:schemeClr val="bg2">
                  <a:lumMod val="25000"/>
                </a:schemeClr>
              </a:solidFill>
              <a:latin typeface="Bookman Old Style" pitchFamily="18" charset="0"/>
            </a:endParaRPr>
          </a:p>
          <a:p>
            <a:pPr algn="ctr"/>
            <a:r>
              <a:rPr lang="ru-RU" sz="2800" dirty="0" smtClean="0">
                <a:solidFill>
                  <a:schemeClr val="bg2">
                    <a:lumMod val="25000"/>
                  </a:schemeClr>
                </a:solidFill>
                <a:latin typeface="Bookman Old Style" pitchFamily="18" charset="0"/>
              </a:rPr>
              <a:t>Эти игры рассматриваются не только как игры обучающие общаться, но и как игры обучающие «чувствовать» партнера, в широком понимании этого слова. Развитие чувства сопереживания. Важно научить детей взаимодействию со сверстниками, способствовать сплочению детского коллектива.</a:t>
            </a:r>
            <a:endParaRPr lang="ru-RU" sz="2800" dirty="0">
              <a:solidFill>
                <a:schemeClr val="bg2">
                  <a:lumMod val="25000"/>
                </a:schemeClr>
              </a:solidFill>
              <a:latin typeface="Bookman Old Style" pitchFamily="18" charset="0"/>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28600" y="1969920"/>
            <a:ext cx="609600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215868"/>
              </a:solidFill>
              <a:effectLst/>
              <a:latin typeface="Bookman Old Style"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2800" dirty="0" smtClean="0">
              <a:solidFill>
                <a:srgbClr val="215868"/>
              </a:solidFill>
              <a:latin typeface="Bookman Old Style"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215868"/>
                </a:solidFill>
                <a:effectLst/>
                <a:latin typeface="Bookman Old Style" pitchFamily="18" charset="0"/>
                <a:ea typeface="Times New Roman" pitchFamily="18" charset="0"/>
              </a:rPr>
              <a:t>Развитие стрессоустойчивости можно разделить на два основных  направления, и следовать здесь рекомендуется, отталкиваясь от зоны ближайшего окружения:</a:t>
            </a:r>
            <a:r>
              <a:rPr kumimoji="0" lang="ru-RU" sz="2800" b="1" i="0" u="none" strike="noStrike" cap="none" normalizeH="0" baseline="0" dirty="0" smtClean="0">
                <a:ln>
                  <a:noFill/>
                </a:ln>
                <a:solidFill>
                  <a:srgbClr val="215868"/>
                </a:solidFill>
                <a:effectLst/>
                <a:latin typeface="Bookman Old Style" pitchFamily="18" charset="0"/>
              </a:rPr>
              <a:t>  </a:t>
            </a:r>
            <a:endParaRPr lang="ru-RU" sz="2800" dirty="0" smtClean="0">
              <a:solidFill>
                <a:srgbClr val="215868"/>
              </a:solidFill>
              <a:latin typeface="Bookman Old Style"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ndParaRPr>
          </a:p>
        </p:txBody>
      </p:sp>
      <p:pic>
        <p:nvPicPr>
          <p:cNvPr id="10" name="Picture 2" descr="http://sp.lvivport.com/application/images/uploads/stories/2012/1286/1586_700x468.jpg"/>
          <p:cNvPicPr>
            <a:picLocks noChangeAspect="1" noChangeArrowheads="1"/>
          </p:cNvPicPr>
          <p:nvPr/>
        </p:nvPicPr>
        <p:blipFill>
          <a:blip r:embed="rId2" cstate="print"/>
          <a:srcRect/>
          <a:stretch>
            <a:fillRect/>
          </a:stretch>
        </p:blipFill>
        <p:spPr bwMode="auto">
          <a:xfrm flipH="1">
            <a:off x="6019800" y="4572000"/>
            <a:ext cx="2895600" cy="1830131"/>
          </a:xfrm>
          <a:prstGeom prst="rect">
            <a:avLst/>
          </a:prstGeom>
          <a:ln>
            <a:noFill/>
          </a:ln>
          <a:effectLst>
            <a:softEdge rad="112500"/>
          </a:effectLst>
        </p:spPr>
      </p:pic>
      <p:pic>
        <p:nvPicPr>
          <p:cNvPr id="4" name="Picture 4" descr="http://im2-tub-ru.yandex.net/i?id=399658341-01-72&amp;n=21"/>
          <p:cNvPicPr>
            <a:picLocks noChangeAspect="1" noChangeArrowheads="1"/>
          </p:cNvPicPr>
          <p:nvPr/>
        </p:nvPicPr>
        <p:blipFill>
          <a:blip r:embed="rId3" cstate="print"/>
          <a:srcRect/>
          <a:stretch>
            <a:fillRect/>
          </a:stretch>
        </p:blipFill>
        <p:spPr bwMode="auto">
          <a:xfrm>
            <a:off x="457200" y="304800"/>
            <a:ext cx="3276600" cy="245745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28600" y="113251"/>
            <a:ext cx="8534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Char char="•"/>
              <a:tabLst>
                <a:tab pos="317500" algn="l"/>
              </a:tabLst>
            </a:pPr>
            <a:r>
              <a:rPr kumimoji="0" lang="ru-RU" sz="20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«Змея».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Один ребенок - «змея». Он произносит слова</a:t>
            </a:r>
            <a:b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«Я змея, змея, змея, я ползу, ползу, ползу, хочешь быть моим хвостом?», обращаясь к</a:t>
            </a:r>
            <a:r>
              <a:rPr kumimoji="0" lang="ru-RU" sz="2000" b="0" i="0" u="none" strike="noStrike" cap="none" normalizeH="0" dirty="0" smtClean="0">
                <a:ln>
                  <a:noFill/>
                </a:ln>
                <a:solidFill>
                  <a:schemeClr val="bg2">
                    <a:lumMod val="25000"/>
                  </a:schemeClr>
                </a:solidFill>
                <a:effectLst/>
                <a:latin typeface="Bookman Old Style" pitchFamily="18" charset="0"/>
                <a:ea typeface="Times New Roman" pitchFamily="18" charset="0"/>
              </a:rPr>
              <a:t>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второму ребенку. Второй ребенок  отвечает – «Ну конечно же хочу!» , первый отвечает – «Ну тогда проползай, длинный хвостик отрастай!» – и проползает под ногами у первого, становится сзади, прикрепляясь к хвосту «змеи». И дальше они уже вдвоем идут</a:t>
            </a:r>
            <a:r>
              <a:rPr kumimoji="0" lang="ru-RU" sz="2000" b="0" i="0" u="none" strike="noStrike" cap="none" normalizeH="0" dirty="0" smtClean="0">
                <a:ln>
                  <a:noFill/>
                </a:ln>
                <a:solidFill>
                  <a:schemeClr val="bg2">
                    <a:lumMod val="25000"/>
                  </a:schemeClr>
                </a:solidFill>
                <a:effectLst/>
                <a:latin typeface="Bookman Old Style" pitchFamily="18" charset="0"/>
                <a:ea typeface="Times New Roman" pitchFamily="18" charset="0"/>
              </a:rPr>
              <a:t> к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следующему участнику, и вдвоем произносят слова.</a:t>
            </a:r>
            <a:endParaRPr kumimoji="0" lang="ru-RU" sz="4400" b="0" i="0" u="none" strike="noStrike" cap="none" normalizeH="0" baseline="0" dirty="0" smtClean="0">
              <a:ln>
                <a:noFill/>
              </a:ln>
              <a:solidFill>
                <a:schemeClr val="bg2">
                  <a:lumMod val="25000"/>
                </a:schemeClr>
              </a:solidFill>
              <a:effectLst/>
              <a:latin typeface="Bookman Old Style" pitchFamily="18" charset="0"/>
            </a:endParaRPr>
          </a:p>
        </p:txBody>
      </p:sp>
      <p:pic>
        <p:nvPicPr>
          <p:cNvPr id="45058" name="Picture 2" descr="D:\ЮЛЯ РАБОТА\Фото детский сад 2013-14 год\P1070033.JPG"/>
          <p:cNvPicPr>
            <a:picLocks noChangeAspect="1" noChangeArrowheads="1"/>
          </p:cNvPicPr>
          <p:nvPr/>
        </p:nvPicPr>
        <p:blipFill>
          <a:blip r:embed="rId2" cstate="print"/>
          <a:srcRect/>
          <a:stretch>
            <a:fillRect/>
          </a:stretch>
        </p:blipFill>
        <p:spPr bwMode="auto">
          <a:xfrm>
            <a:off x="304800" y="2895600"/>
            <a:ext cx="3047903" cy="2286000"/>
          </a:xfrm>
          <a:prstGeom prst="rect">
            <a:avLst/>
          </a:prstGeom>
          <a:ln>
            <a:noFill/>
          </a:ln>
          <a:effectLst>
            <a:softEdge rad="112500"/>
          </a:effectLst>
        </p:spPr>
      </p:pic>
      <p:pic>
        <p:nvPicPr>
          <p:cNvPr id="45059" name="Picture 3" descr="D:\ЮЛЯ РАБОТА\Фото детский сад 2013-14 год\P1070041.JPG"/>
          <p:cNvPicPr>
            <a:picLocks noChangeAspect="1" noChangeArrowheads="1"/>
          </p:cNvPicPr>
          <p:nvPr/>
        </p:nvPicPr>
        <p:blipFill>
          <a:blip r:embed="rId3" cstate="print"/>
          <a:srcRect/>
          <a:stretch>
            <a:fillRect/>
          </a:stretch>
        </p:blipFill>
        <p:spPr bwMode="auto">
          <a:xfrm>
            <a:off x="3276600" y="3505200"/>
            <a:ext cx="2946305" cy="2209800"/>
          </a:xfrm>
          <a:prstGeom prst="rect">
            <a:avLst/>
          </a:prstGeom>
          <a:ln>
            <a:noFill/>
          </a:ln>
          <a:effectLst>
            <a:softEdge rad="112500"/>
          </a:effectLst>
        </p:spPr>
      </p:pic>
      <p:pic>
        <p:nvPicPr>
          <p:cNvPr id="45060" name="Picture 4" descr="D:\ЮЛЯ РАБОТА\Фото детский сад 2013-14 год\P1070047.JPG"/>
          <p:cNvPicPr>
            <a:picLocks noChangeAspect="1" noChangeArrowheads="1"/>
          </p:cNvPicPr>
          <p:nvPr/>
        </p:nvPicPr>
        <p:blipFill>
          <a:blip r:embed="rId4" cstate="print"/>
          <a:srcRect/>
          <a:stretch>
            <a:fillRect/>
          </a:stretch>
        </p:blipFill>
        <p:spPr bwMode="auto">
          <a:xfrm>
            <a:off x="6172200" y="3962400"/>
            <a:ext cx="2743200" cy="20574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228600"/>
            <a:ext cx="6324600" cy="2862322"/>
          </a:xfrm>
          <a:prstGeom prst="rect">
            <a:avLst/>
          </a:prstGeom>
        </p:spPr>
        <p:txBody>
          <a:bodyPr wrap="square">
            <a:spAutoFit/>
          </a:bodyPr>
          <a:lstStyle/>
          <a:p>
            <a:r>
              <a:rPr lang="ru-RU" sz="2000" b="1" dirty="0" smtClean="0">
                <a:solidFill>
                  <a:schemeClr val="bg2">
                    <a:lumMod val="25000"/>
                  </a:schemeClr>
                </a:solidFill>
                <a:latin typeface="Bookman Old Style" pitchFamily="18" charset="0"/>
              </a:rPr>
              <a:t>«Я - дрозд, ты - дрозд». </a:t>
            </a:r>
            <a:r>
              <a:rPr lang="ru-RU" sz="2000" dirty="0" smtClean="0">
                <a:solidFill>
                  <a:schemeClr val="bg2">
                    <a:lumMod val="25000"/>
                  </a:schemeClr>
                </a:solidFill>
                <a:latin typeface="Bookman Old Style" pitchFamily="18" charset="0"/>
              </a:rPr>
              <a:t>Выполнение движений по тексту.</a:t>
            </a:r>
            <a:br>
              <a:rPr lang="ru-RU" sz="2000" dirty="0" smtClean="0">
                <a:solidFill>
                  <a:schemeClr val="bg2">
                    <a:lumMod val="25000"/>
                  </a:schemeClr>
                </a:solidFill>
                <a:latin typeface="Bookman Old Style" pitchFamily="18" charset="0"/>
              </a:rPr>
            </a:br>
            <a:r>
              <a:rPr lang="ru-RU" sz="2000" dirty="0" smtClean="0">
                <a:solidFill>
                  <a:schemeClr val="bg2">
                    <a:lumMod val="25000"/>
                  </a:schemeClr>
                </a:solidFill>
                <a:latin typeface="Bookman Old Style" pitchFamily="18" charset="0"/>
              </a:rPr>
              <a:t>Дети встают парами.</a:t>
            </a:r>
          </a:p>
          <a:p>
            <a:r>
              <a:rPr lang="ru-RU" sz="2000" i="1" dirty="0" smtClean="0">
                <a:solidFill>
                  <a:schemeClr val="bg2">
                    <a:lumMod val="25000"/>
                  </a:schemeClr>
                </a:solidFill>
                <a:latin typeface="Bookman Old Style" pitchFamily="18" charset="0"/>
              </a:rPr>
              <a:t>Я дрозд, ты - дрозд,</a:t>
            </a:r>
          </a:p>
          <a:p>
            <a:r>
              <a:rPr lang="ru-RU" sz="2000" i="1" dirty="0" smtClean="0">
                <a:solidFill>
                  <a:schemeClr val="bg2">
                    <a:lumMod val="25000"/>
                  </a:schemeClr>
                </a:solidFill>
                <a:latin typeface="Bookman Old Style" pitchFamily="18" charset="0"/>
              </a:rPr>
              <a:t>У меня нос, у тебя - нос.</a:t>
            </a:r>
          </a:p>
          <a:p>
            <a:r>
              <a:rPr lang="ru-RU" sz="2000" i="1" dirty="0" smtClean="0">
                <a:solidFill>
                  <a:schemeClr val="bg2">
                    <a:lumMod val="25000"/>
                  </a:schemeClr>
                </a:solidFill>
                <a:latin typeface="Bookman Old Style" pitchFamily="18" charset="0"/>
              </a:rPr>
              <a:t>У меня щечки - гладеньки, у тебя щечки - гладеньки,</a:t>
            </a:r>
          </a:p>
          <a:p>
            <a:r>
              <a:rPr lang="ru-RU" sz="2000" i="1" dirty="0" smtClean="0">
                <a:solidFill>
                  <a:schemeClr val="bg2">
                    <a:lumMod val="25000"/>
                  </a:schemeClr>
                </a:solidFill>
                <a:latin typeface="Bookman Old Style" pitchFamily="18" charset="0"/>
              </a:rPr>
              <a:t>У меня губки - аленьки, у тебя губки - аленьки.</a:t>
            </a:r>
          </a:p>
          <a:p>
            <a:r>
              <a:rPr lang="ru-RU" sz="2000" i="1" dirty="0" smtClean="0">
                <a:solidFill>
                  <a:schemeClr val="bg2">
                    <a:lumMod val="25000"/>
                  </a:schemeClr>
                </a:solidFill>
                <a:latin typeface="Bookman Old Style" pitchFamily="18" charset="0"/>
              </a:rPr>
              <a:t>Мы два друга, мы любим друг друга.</a:t>
            </a:r>
            <a:endParaRPr lang="ru-RU" sz="2000" i="1" dirty="0">
              <a:solidFill>
                <a:schemeClr val="bg2">
                  <a:lumMod val="25000"/>
                </a:schemeClr>
              </a:solidFill>
              <a:latin typeface="Bookman Old Style" pitchFamily="18" charset="0"/>
            </a:endParaRPr>
          </a:p>
        </p:txBody>
      </p:sp>
      <p:sp>
        <p:nvSpPr>
          <p:cNvPr id="3" name="Прямоугольник 2"/>
          <p:cNvSpPr/>
          <p:nvPr/>
        </p:nvSpPr>
        <p:spPr>
          <a:xfrm>
            <a:off x="3962400" y="3581400"/>
            <a:ext cx="4572000" cy="3170099"/>
          </a:xfrm>
          <a:prstGeom prst="rect">
            <a:avLst/>
          </a:prstGeom>
        </p:spPr>
        <p:txBody>
          <a:bodyPr>
            <a:spAutoFit/>
          </a:bodyPr>
          <a:lstStyle/>
          <a:p>
            <a:r>
              <a:rPr lang="ru-RU" sz="2000" b="1" dirty="0" smtClean="0">
                <a:solidFill>
                  <a:schemeClr val="bg2">
                    <a:lumMod val="25000"/>
                  </a:schemeClr>
                </a:solidFill>
                <a:latin typeface="Bookman Old Style" pitchFamily="18" charset="0"/>
              </a:rPr>
              <a:t>«Будем верными друзьями». </a:t>
            </a:r>
            <a:r>
              <a:rPr lang="ru-RU" sz="2000" dirty="0" smtClean="0">
                <a:solidFill>
                  <a:schemeClr val="bg2">
                    <a:lumMod val="25000"/>
                  </a:schemeClr>
                </a:solidFill>
                <a:latin typeface="Bookman Old Style" pitchFamily="18" charset="0"/>
              </a:rPr>
              <a:t>Играем 3 раза. Выполнение</a:t>
            </a:r>
            <a:br>
              <a:rPr lang="ru-RU" sz="2000" dirty="0" smtClean="0">
                <a:solidFill>
                  <a:schemeClr val="bg2">
                    <a:lumMod val="25000"/>
                  </a:schemeClr>
                </a:solidFill>
                <a:latin typeface="Bookman Old Style" pitchFamily="18" charset="0"/>
              </a:rPr>
            </a:br>
            <a:r>
              <a:rPr lang="ru-RU" sz="2000" dirty="0" smtClean="0">
                <a:solidFill>
                  <a:schemeClr val="bg2">
                    <a:lumMod val="25000"/>
                  </a:schemeClr>
                </a:solidFill>
                <a:latin typeface="Bookman Old Style" pitchFamily="18" charset="0"/>
              </a:rPr>
              <a:t>движений по тексту. Дети стоят в кругу.</a:t>
            </a:r>
          </a:p>
          <a:p>
            <a:r>
              <a:rPr lang="ru-RU" sz="2000" i="1" dirty="0" smtClean="0">
                <a:solidFill>
                  <a:schemeClr val="bg2">
                    <a:lumMod val="25000"/>
                  </a:schemeClr>
                </a:solidFill>
                <a:latin typeface="Bookman Old Style" pitchFamily="18" charset="0"/>
              </a:rPr>
              <a:t>1,2- потянулись,</a:t>
            </a:r>
          </a:p>
          <a:p>
            <a:r>
              <a:rPr lang="ru-RU" sz="2000" i="1" dirty="0" smtClean="0">
                <a:solidFill>
                  <a:schemeClr val="bg2">
                    <a:lumMod val="25000"/>
                  </a:schemeClr>
                </a:solidFill>
                <a:latin typeface="Bookman Old Style" pitchFamily="18" charset="0"/>
              </a:rPr>
              <a:t>3, 4 - улыбнулись,</a:t>
            </a:r>
          </a:p>
          <a:p>
            <a:r>
              <a:rPr lang="ru-RU" sz="2000" i="1" dirty="0" smtClean="0">
                <a:solidFill>
                  <a:schemeClr val="bg2">
                    <a:lumMod val="25000"/>
                  </a:schemeClr>
                </a:solidFill>
                <a:latin typeface="Bookman Old Style" pitchFamily="18" charset="0"/>
              </a:rPr>
              <a:t>5, 6 - все встряхнулись,</a:t>
            </a:r>
          </a:p>
          <a:p>
            <a:r>
              <a:rPr lang="ru-RU" sz="2000" i="1" dirty="0" smtClean="0">
                <a:solidFill>
                  <a:schemeClr val="bg2">
                    <a:lumMod val="25000"/>
                  </a:schemeClr>
                </a:solidFill>
                <a:latin typeface="Bookman Old Style" pitchFamily="18" charset="0"/>
              </a:rPr>
              <a:t>7, 8 - повернулись,</a:t>
            </a:r>
          </a:p>
          <a:p>
            <a:r>
              <a:rPr lang="ru-RU" sz="2000" i="1" dirty="0" smtClean="0">
                <a:solidFill>
                  <a:schemeClr val="bg2">
                    <a:lumMod val="25000"/>
                  </a:schemeClr>
                </a:solidFill>
                <a:latin typeface="Bookman Old Style" pitchFamily="18" charset="0"/>
              </a:rPr>
              <a:t>Приобнимемся руками,</a:t>
            </a:r>
          </a:p>
          <a:p>
            <a:r>
              <a:rPr lang="ru-RU" sz="2000" i="1" dirty="0" smtClean="0">
                <a:solidFill>
                  <a:schemeClr val="bg2">
                    <a:lumMod val="25000"/>
                  </a:schemeClr>
                </a:solidFill>
                <a:latin typeface="Bookman Old Style" pitchFamily="18" charset="0"/>
              </a:rPr>
              <a:t>Будем верными друзьями.</a:t>
            </a:r>
            <a:endParaRPr lang="ru-RU" i="1" dirty="0">
              <a:solidFill>
                <a:schemeClr val="bg2">
                  <a:lumMod val="25000"/>
                </a:schemeClr>
              </a:solidFill>
              <a:latin typeface="Bookman Old Style" pitchFamily="18" charset="0"/>
            </a:endParaRPr>
          </a:p>
        </p:txBody>
      </p:sp>
      <p:pic>
        <p:nvPicPr>
          <p:cNvPr id="46082" name="Picture 2" descr="D:\ЮЛЯ РАБОТА\Фото детский сад 2013-14 год\P1070058.JPG"/>
          <p:cNvPicPr>
            <a:picLocks noChangeAspect="1" noChangeArrowheads="1"/>
          </p:cNvPicPr>
          <p:nvPr/>
        </p:nvPicPr>
        <p:blipFill>
          <a:blip r:embed="rId2" cstate="print"/>
          <a:srcRect/>
          <a:stretch>
            <a:fillRect/>
          </a:stretch>
        </p:blipFill>
        <p:spPr bwMode="auto">
          <a:xfrm>
            <a:off x="6400800" y="228600"/>
            <a:ext cx="2540000" cy="1905000"/>
          </a:xfrm>
          <a:prstGeom prst="rect">
            <a:avLst/>
          </a:prstGeom>
          <a:ln>
            <a:noFill/>
          </a:ln>
          <a:effectLst>
            <a:softEdge rad="112500"/>
          </a:effectLst>
        </p:spPr>
      </p:pic>
      <p:pic>
        <p:nvPicPr>
          <p:cNvPr id="46083" name="Picture 3" descr="D:\ЮЛЯ РАБОТА\Фото детский сад 2013-14 год\P1070061.JPG"/>
          <p:cNvPicPr>
            <a:picLocks noChangeAspect="1" noChangeArrowheads="1"/>
          </p:cNvPicPr>
          <p:nvPr/>
        </p:nvPicPr>
        <p:blipFill>
          <a:blip r:embed="rId3" cstate="print"/>
          <a:srcRect/>
          <a:stretch>
            <a:fillRect/>
          </a:stretch>
        </p:blipFill>
        <p:spPr bwMode="auto">
          <a:xfrm>
            <a:off x="381000" y="3657600"/>
            <a:ext cx="3429000" cy="257175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762000" y="228600"/>
            <a:ext cx="7315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2088" algn="l" defTabSz="914400" rtl="0" eaLnBrk="1" fontAlgn="base" latinLnBrk="0" hangingPunct="1">
              <a:lnSpc>
                <a:spcPct val="100000"/>
              </a:lnSpc>
              <a:spcBef>
                <a:spcPct val="0"/>
              </a:spcBef>
              <a:spcAft>
                <a:spcPct val="0"/>
              </a:spcAft>
              <a:buClrTx/>
              <a:buSzTx/>
              <a:buFontTx/>
              <a:buChar char="•"/>
              <a:tabLst>
                <a:tab pos="390525" algn="l"/>
              </a:tabLst>
            </a:pPr>
            <a:r>
              <a:rPr kumimoji="0" lang="ru-RU" sz="20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«Паровозик» в парах.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Первый вагончик закрывает глаза, второй вагончик становится ведущим. Везет «паровозик», преодолевая расставленные препятствия. Затем дети меняются местами, и путь повторяется. В конце обсуждаются результаты «Кем быть сложнее?».</a:t>
            </a:r>
            <a:endParaRPr kumimoji="0" lang="ru-RU" sz="4400" b="0" i="0" u="none" strike="noStrike" cap="none" normalizeH="0" baseline="0" dirty="0" smtClean="0">
              <a:ln>
                <a:noFill/>
              </a:ln>
              <a:solidFill>
                <a:schemeClr val="bg2">
                  <a:lumMod val="25000"/>
                </a:schemeClr>
              </a:solidFill>
              <a:effectLst/>
              <a:latin typeface="Bookman Old Style" pitchFamily="18" charset="0"/>
            </a:endParaRPr>
          </a:p>
        </p:txBody>
      </p:sp>
      <p:sp>
        <p:nvSpPr>
          <p:cNvPr id="4" name="Прямоугольник 3"/>
          <p:cNvSpPr/>
          <p:nvPr/>
        </p:nvSpPr>
        <p:spPr>
          <a:xfrm>
            <a:off x="2286000" y="1905000"/>
            <a:ext cx="4953000" cy="2862322"/>
          </a:xfrm>
          <a:prstGeom prst="rect">
            <a:avLst/>
          </a:prstGeom>
        </p:spPr>
        <p:txBody>
          <a:bodyPr wrap="square">
            <a:spAutoFit/>
          </a:bodyPr>
          <a:lstStyle/>
          <a:p>
            <a:r>
              <a:rPr lang="ru-RU" sz="2000" b="1" dirty="0" smtClean="0">
                <a:solidFill>
                  <a:schemeClr val="bg2">
                    <a:lumMod val="25000"/>
                  </a:schemeClr>
                </a:solidFill>
                <a:latin typeface="Bookman Old Style" pitchFamily="18" charset="0"/>
                <a:ea typeface="Times New Roman" pitchFamily="18" charset="0"/>
              </a:rPr>
              <a:t>«Листочки на ветру», «Снежинки» </a:t>
            </a:r>
            <a:r>
              <a:rPr lang="ru-RU" sz="2000" dirty="0" smtClean="0">
                <a:solidFill>
                  <a:schemeClr val="bg2">
                    <a:lumMod val="25000"/>
                  </a:schemeClr>
                </a:solidFill>
                <a:latin typeface="Bookman Old Style" pitchFamily="18" charset="0"/>
                <a:ea typeface="Times New Roman" pitchFamily="18" charset="0"/>
              </a:rPr>
              <a:t>в зависимости от времени года. </a:t>
            </a:r>
          </a:p>
          <a:p>
            <a:r>
              <a:rPr lang="ru-RU" sz="2000" dirty="0" smtClean="0">
                <a:solidFill>
                  <a:schemeClr val="bg2">
                    <a:lumMod val="25000"/>
                  </a:schemeClr>
                </a:solidFill>
                <a:latin typeface="Bookman Old Style" pitchFamily="18" charset="0"/>
                <a:ea typeface="Times New Roman" pitchFamily="18" charset="0"/>
              </a:rPr>
              <a:t>Дети под приятную музыку двигаются по залу. Как только музыка заканчивается, все дети собираются в большую кучку листьев, или большой сугроб. Задача детей  прижаться друг к другу как можно ближе.</a:t>
            </a:r>
            <a:endParaRPr lang="ru-RU" sz="2000" dirty="0"/>
          </a:p>
        </p:txBody>
      </p:sp>
      <p:pic>
        <p:nvPicPr>
          <p:cNvPr id="49155" name="Picture 3" descr="D:\ЮЛЯ РАБОТА\Фото детский сад 2013-14 год\P1070028.JPG"/>
          <p:cNvPicPr>
            <a:picLocks noChangeAspect="1" noChangeArrowheads="1"/>
          </p:cNvPicPr>
          <p:nvPr/>
        </p:nvPicPr>
        <p:blipFill>
          <a:blip r:embed="rId2" cstate="print"/>
          <a:srcRect/>
          <a:stretch>
            <a:fillRect/>
          </a:stretch>
        </p:blipFill>
        <p:spPr bwMode="auto">
          <a:xfrm>
            <a:off x="1371600" y="4724400"/>
            <a:ext cx="2539918" cy="1905000"/>
          </a:xfrm>
          <a:prstGeom prst="rect">
            <a:avLst/>
          </a:prstGeom>
          <a:ln>
            <a:noFill/>
          </a:ln>
          <a:effectLst>
            <a:softEdge rad="112500"/>
          </a:effectLst>
        </p:spPr>
      </p:pic>
      <p:pic>
        <p:nvPicPr>
          <p:cNvPr id="49156" name="Picture 4" descr="D:\ЮЛЯ РАБОТА\Фото детский сад 2013-14 год\P1070031.JPG"/>
          <p:cNvPicPr>
            <a:picLocks noChangeAspect="1" noChangeArrowheads="1"/>
          </p:cNvPicPr>
          <p:nvPr/>
        </p:nvPicPr>
        <p:blipFill>
          <a:blip r:embed="rId3" cstate="print"/>
          <a:srcRect/>
          <a:stretch>
            <a:fillRect/>
          </a:stretch>
        </p:blipFill>
        <p:spPr bwMode="auto">
          <a:xfrm>
            <a:off x="5562600" y="4572000"/>
            <a:ext cx="2743113" cy="20574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04800" y="685800"/>
            <a:ext cx="7543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l" defTabSz="914400" rtl="0" eaLnBrk="1" fontAlgn="base" latinLnBrk="0" hangingPunct="1">
              <a:lnSpc>
                <a:spcPct val="100000"/>
              </a:lnSpc>
              <a:spcBef>
                <a:spcPct val="0"/>
              </a:spcBef>
              <a:spcAft>
                <a:spcPct val="0"/>
              </a:spcAft>
              <a:buClrTx/>
              <a:buSzTx/>
              <a:buFontTx/>
              <a:buChar char="•"/>
              <a:tabLst>
                <a:tab pos="349250" algn="l"/>
              </a:tabLst>
            </a:pPr>
            <a:r>
              <a:rPr kumimoji="0" lang="ru-RU" sz="20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«Волшебный коврик».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Дети из своих тел составляют</a:t>
            </a:r>
            <a:b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b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коврик. Затем один из детей, который оказался с краю, прокатывается по лежащим детям, и вновь становится частью коврика.</a:t>
            </a:r>
            <a:endParaRPr kumimoji="0" lang="ru-RU" sz="3600" b="0" i="0" u="none" strike="noStrike" cap="none" normalizeH="0" baseline="0" dirty="0" smtClean="0">
              <a:ln>
                <a:noFill/>
              </a:ln>
              <a:solidFill>
                <a:schemeClr val="bg2">
                  <a:lumMod val="25000"/>
                </a:schemeClr>
              </a:solidFill>
              <a:effectLst/>
              <a:latin typeface="Bookman Old Style" pitchFamily="18" charset="0"/>
            </a:endParaRPr>
          </a:p>
        </p:txBody>
      </p:sp>
      <p:sp>
        <p:nvSpPr>
          <p:cNvPr id="38914" name="Rectangle 2"/>
          <p:cNvSpPr>
            <a:spLocks noChangeArrowheads="1"/>
          </p:cNvSpPr>
          <p:nvPr/>
        </p:nvSpPr>
        <p:spPr bwMode="auto">
          <a:xfrm>
            <a:off x="457200" y="2285256"/>
            <a:ext cx="6477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Char char="•"/>
              <a:tabLst>
                <a:tab pos="322263" algn="l"/>
              </a:tabLst>
            </a:pPr>
            <a:r>
              <a:rPr kumimoji="0" lang="ru-RU" sz="2000"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«Снеговик». </a:t>
            </a:r>
            <a:r>
              <a:rPr kumimoji="0" lang="ru-RU" sz="2000" b="0"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Дети разбиваются на пары. Один из детей снеговик, а другой - ребенок. Ребенок «лепит» снеговика, похлопывая «снеговика» по разным частям тела. Затем снеговик и ребенок меняются ролями.</a:t>
            </a:r>
            <a:endParaRPr kumimoji="0" lang="ru-RU" sz="3600" b="0" i="0" u="none" strike="noStrike" cap="none" normalizeH="0" baseline="0" dirty="0" smtClean="0">
              <a:ln>
                <a:noFill/>
              </a:ln>
              <a:solidFill>
                <a:schemeClr val="bg2">
                  <a:lumMod val="25000"/>
                </a:schemeClr>
              </a:solidFill>
              <a:effectLst/>
              <a:latin typeface="Bookman Old Style" pitchFamily="18" charset="0"/>
            </a:endParaRPr>
          </a:p>
        </p:txBody>
      </p:sp>
      <p:sp>
        <p:nvSpPr>
          <p:cNvPr id="5" name="Rectangle 2"/>
          <p:cNvSpPr>
            <a:spLocks noChangeArrowheads="1"/>
          </p:cNvSpPr>
          <p:nvPr/>
        </p:nvSpPr>
        <p:spPr bwMode="auto">
          <a:xfrm>
            <a:off x="685800" y="4202669"/>
            <a:ext cx="7467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ctr" defTabSz="914400" rtl="0" eaLnBrk="1" fontAlgn="base" latinLnBrk="0" hangingPunct="1">
              <a:lnSpc>
                <a:spcPct val="100000"/>
              </a:lnSpc>
              <a:spcBef>
                <a:spcPct val="0"/>
              </a:spcBef>
              <a:spcAft>
                <a:spcPct val="0"/>
              </a:spcAft>
              <a:buClrTx/>
              <a:buSzTx/>
              <a:tabLst>
                <a:tab pos="322263" algn="l"/>
              </a:tabLst>
            </a:pPr>
            <a:r>
              <a:rPr kumimoji="0" lang="ru-RU" b="1" i="0" u="none" strike="noStrike" cap="none" normalizeH="0" baseline="0" dirty="0" smtClean="0">
                <a:ln>
                  <a:noFill/>
                </a:ln>
                <a:solidFill>
                  <a:schemeClr val="bg2">
                    <a:lumMod val="25000"/>
                  </a:schemeClr>
                </a:solidFill>
                <a:effectLst/>
                <a:latin typeface="Bookman Old Style" pitchFamily="18" charset="0"/>
                <a:ea typeface="Times New Roman" pitchFamily="18" charset="0"/>
              </a:rPr>
              <a:t>Большое количество игр и упражнений для развития психических процессов  представлено в пособии Е.А. Коневой</a:t>
            </a:r>
            <a:r>
              <a:rPr kumimoji="0" lang="ru-RU" b="1" i="0" u="none" strike="noStrike" cap="none" normalizeH="0" dirty="0" smtClean="0">
                <a:ln>
                  <a:noFill/>
                </a:ln>
                <a:solidFill>
                  <a:schemeClr val="bg2">
                    <a:lumMod val="25000"/>
                  </a:schemeClr>
                </a:solidFill>
                <a:effectLst/>
                <a:latin typeface="Bookman Old Style" pitchFamily="18" charset="0"/>
                <a:ea typeface="Times New Roman" pitchFamily="18" charset="0"/>
              </a:rPr>
              <a:t> и Н.А. </a:t>
            </a:r>
            <a:r>
              <a:rPr kumimoji="0" lang="ru-RU" b="1" i="0" u="none" strike="noStrike" cap="none" normalizeH="0" dirty="0" err="1" smtClean="0">
                <a:ln>
                  <a:noFill/>
                </a:ln>
                <a:solidFill>
                  <a:schemeClr val="bg2">
                    <a:lumMod val="25000"/>
                  </a:schemeClr>
                </a:solidFill>
                <a:effectLst/>
                <a:latin typeface="Bookman Old Style" pitchFamily="18" charset="0"/>
                <a:ea typeface="Times New Roman" pitchFamily="18" charset="0"/>
              </a:rPr>
              <a:t>Рудаметовой</a:t>
            </a:r>
            <a:r>
              <a:rPr kumimoji="0" lang="ru-RU" b="1" i="0" u="none" strike="noStrike" cap="none" normalizeH="0" dirty="0" smtClean="0">
                <a:ln>
                  <a:noFill/>
                </a:ln>
                <a:solidFill>
                  <a:schemeClr val="bg2">
                    <a:lumMod val="25000"/>
                  </a:schemeClr>
                </a:solidFill>
                <a:effectLst/>
                <a:latin typeface="Bookman Old Style" pitchFamily="18" charset="0"/>
                <a:ea typeface="Times New Roman" pitchFamily="18" charset="0"/>
              </a:rPr>
              <a:t> </a:t>
            </a:r>
          </a:p>
          <a:p>
            <a:pPr marL="0" marR="0" lvl="0" indent="190500" algn="ctr" defTabSz="914400" rtl="0" eaLnBrk="1" fontAlgn="base" latinLnBrk="0" hangingPunct="1">
              <a:lnSpc>
                <a:spcPct val="100000"/>
              </a:lnSpc>
              <a:spcBef>
                <a:spcPct val="0"/>
              </a:spcBef>
              <a:spcAft>
                <a:spcPct val="0"/>
              </a:spcAft>
              <a:buClrTx/>
              <a:buSzTx/>
              <a:tabLst>
                <a:tab pos="322263" algn="l"/>
              </a:tabLst>
            </a:pPr>
            <a:r>
              <a:rPr kumimoji="0" lang="ru-RU" b="1" i="0" u="none" strike="noStrike" cap="none" normalizeH="0" dirty="0" smtClean="0">
                <a:ln>
                  <a:noFill/>
                </a:ln>
                <a:solidFill>
                  <a:schemeClr val="bg2">
                    <a:lumMod val="25000"/>
                  </a:schemeClr>
                </a:solidFill>
                <a:effectLst/>
                <a:latin typeface="Bookman Old Style" pitchFamily="18" charset="0"/>
                <a:ea typeface="Times New Roman" pitchFamily="18" charset="0"/>
              </a:rPr>
              <a:t>«Психомоторная коррекция», научным редактором которого является кандидат педагогических наук </a:t>
            </a:r>
            <a:r>
              <a:rPr kumimoji="0" lang="ru-RU" b="1" i="0" u="none" strike="noStrike" cap="none" normalizeH="0" dirty="0" err="1" smtClean="0">
                <a:ln>
                  <a:noFill/>
                </a:ln>
                <a:solidFill>
                  <a:schemeClr val="bg2">
                    <a:lumMod val="25000"/>
                  </a:schemeClr>
                </a:solidFill>
                <a:effectLst/>
                <a:latin typeface="Bookman Old Style" pitchFamily="18" charset="0"/>
                <a:ea typeface="Times New Roman" pitchFamily="18" charset="0"/>
              </a:rPr>
              <a:t>Вартапетова</a:t>
            </a:r>
            <a:r>
              <a:rPr kumimoji="0" lang="ru-RU" b="1" i="0" u="none" strike="noStrike" cap="none" normalizeH="0" dirty="0" smtClean="0">
                <a:ln>
                  <a:noFill/>
                </a:ln>
                <a:solidFill>
                  <a:schemeClr val="bg2">
                    <a:lumMod val="25000"/>
                  </a:schemeClr>
                </a:solidFill>
                <a:effectLst/>
                <a:latin typeface="Bookman Old Style" pitchFamily="18" charset="0"/>
                <a:ea typeface="Times New Roman" pitchFamily="18" charset="0"/>
              </a:rPr>
              <a:t> Г.М. </a:t>
            </a:r>
            <a:endParaRPr kumimoji="0" lang="ru-RU" sz="3200" b="1" i="0" u="none" strike="noStrike" cap="none" normalizeH="0" baseline="0" dirty="0" smtClean="0">
              <a:ln>
                <a:noFill/>
              </a:ln>
              <a:solidFill>
                <a:schemeClr val="bg2">
                  <a:lumMod val="25000"/>
                </a:schemeClr>
              </a:solidFill>
              <a:effectLst/>
              <a:latin typeface="Bookman Old Style" pitchFamily="18" charset="0"/>
            </a:endParaRP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9" name="Rectangle 35"/>
          <p:cNvSpPr>
            <a:spLocks noGrp="1"/>
          </p:cNvSpPr>
          <p:nvPr>
            <p:ph type="title"/>
          </p:nvPr>
        </p:nvSpPr>
        <p:spPr>
          <a:xfrm>
            <a:off x="457200" y="704850"/>
            <a:ext cx="8229600" cy="5162550"/>
          </a:xfrm>
        </p:spPr>
        <p:txBody>
          <a:bodyPr>
            <a:normAutofit fontScale="90000"/>
          </a:bodyPr>
          <a:lstStyle/>
          <a:p>
            <a:r>
              <a:rPr lang="ru-RU" sz="3200" b="1" smtClean="0">
                <a:effectLst>
                  <a:outerShdw blurRad="38100" dist="38100" dir="2700000" algn="tl">
                    <a:srgbClr val="C0C0C0"/>
                  </a:outerShdw>
                </a:effectLst>
              </a:rPr>
              <a:t>Вывод: </a:t>
            </a:r>
            <a:br>
              <a:rPr lang="ru-RU" sz="3200" b="1" smtClean="0">
                <a:effectLst>
                  <a:outerShdw blurRad="38100" dist="38100" dir="2700000" algn="tl">
                    <a:srgbClr val="C0C0C0"/>
                  </a:outerShdw>
                </a:effectLst>
              </a:rPr>
            </a:br>
            <a:r>
              <a:rPr lang="ru-RU" sz="3200" b="1" smtClean="0">
                <a:effectLst>
                  <a:outerShdw blurRad="38100" dist="38100" dir="2700000" algn="tl">
                    <a:srgbClr val="C0C0C0"/>
                  </a:outerShdw>
                </a:effectLst>
              </a:rPr>
              <a:t>Уровень стрессоустойчивости детей  можно повысить если:</a:t>
            </a:r>
            <a:br>
              <a:rPr lang="ru-RU" sz="3200" b="1" smtClean="0">
                <a:effectLst>
                  <a:outerShdw blurRad="38100" dist="38100" dir="2700000" algn="tl">
                    <a:srgbClr val="C0C0C0"/>
                  </a:outerShdw>
                </a:effectLst>
              </a:rPr>
            </a:br>
            <a:r>
              <a:rPr lang="ru-RU" sz="2400" b="1" smtClean="0">
                <a:effectLst>
                  <a:outerShdw blurRad="38100" dist="38100" dir="2700000" algn="tl">
                    <a:srgbClr val="C0C0C0"/>
                  </a:outerShdw>
                </a:effectLst>
              </a:rPr>
              <a:t>- детей окружают позитивно настроенные взрослые;</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у ребенка много положительных</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эмоций;</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ребенок настроен позитивно;</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у ребенка есть ощущение  «надежного плеча рядом», «надежного партнера»;</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ребенок уверен в себе;</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у ребенка большое количество положительных эмоции полученных в результате двигательной активности (движение это жизнь);</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ребёнок здоров  физически</a:t>
            </a:r>
            <a:br>
              <a:rPr lang="ru-RU" sz="2400" b="1" smtClean="0">
                <a:effectLst>
                  <a:outerShdw blurRad="38100" dist="38100" dir="2700000" algn="tl">
                    <a:srgbClr val="C0C0C0"/>
                  </a:outerShdw>
                </a:effectLst>
              </a:rPr>
            </a:br>
            <a:r>
              <a:rPr lang="ru-RU" sz="2400" b="1" smtClean="0">
                <a:effectLst>
                  <a:outerShdw blurRad="38100" dist="38100" dir="2700000" algn="tl">
                    <a:srgbClr val="C0C0C0"/>
                  </a:outerShdw>
                </a:effectLst>
              </a:rPr>
              <a:t>                                              и психически;</a:t>
            </a: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990600" y="1219200"/>
          <a:ext cx="723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57200" y="381000"/>
            <a:ext cx="7620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215868"/>
                </a:solidFill>
                <a:effectLst/>
                <a:latin typeface="Bookman Old Style" pitchFamily="18" charset="0"/>
                <a:ea typeface="Times New Roman" pitchFamily="18" charset="0"/>
              </a:rPr>
              <a:t>Начиная с ясельной группы, следует проводить с родителями консультативные родительские собрания:</a:t>
            </a:r>
          </a:p>
          <a:p>
            <a:pPr marL="0" marR="0" lvl="0" indent="0" algn="ctr" defTabSz="914400" rtl="0" eaLnBrk="1" fontAlgn="base" latinLnBrk="0" hangingPunct="1">
              <a:lnSpc>
                <a:spcPct val="100000"/>
              </a:lnSpc>
              <a:spcBef>
                <a:spcPct val="0"/>
              </a:spcBef>
              <a:spcAft>
                <a:spcPct val="0"/>
              </a:spcAft>
              <a:buClrTx/>
              <a:buSzTx/>
              <a:tabLst/>
            </a:pPr>
            <a:r>
              <a:rPr kumimoji="0" lang="ru-RU" sz="2800" b="0" i="0" u="none" strike="noStrike" cap="none" normalizeH="0" baseline="0" dirty="0" smtClean="0">
                <a:ln>
                  <a:noFill/>
                </a:ln>
                <a:solidFill>
                  <a:srgbClr val="215868"/>
                </a:solidFill>
                <a:effectLst/>
                <a:latin typeface="Bookman Old Style" pitchFamily="18" charset="0"/>
                <a:ea typeface="Times New Roman" pitchFamily="18" charset="0"/>
              </a:rPr>
              <a:t>необходимо сообщать о важности проявления любви и заботы к своему ребенку, </a:t>
            </a:r>
          </a:p>
          <a:p>
            <a:pPr marL="0" marR="0" lvl="0" indent="0" algn="ctr" defTabSz="914400" rtl="0" eaLnBrk="1" fontAlgn="base" latinLnBrk="0" hangingPunct="1">
              <a:lnSpc>
                <a:spcPct val="100000"/>
              </a:lnSpc>
              <a:spcBef>
                <a:spcPct val="0"/>
              </a:spcBef>
              <a:spcAft>
                <a:spcPct val="0"/>
              </a:spcAft>
              <a:buClrTx/>
              <a:buSzTx/>
              <a:tabLst/>
            </a:pPr>
            <a:r>
              <a:rPr kumimoji="0" lang="ru-RU" sz="2800" b="0" i="0" u="none" strike="noStrike" cap="none" normalizeH="0" baseline="0" dirty="0" smtClean="0">
                <a:ln>
                  <a:noFill/>
                </a:ln>
                <a:solidFill>
                  <a:srgbClr val="215868"/>
                </a:solidFill>
                <a:effectLst/>
                <a:latin typeface="Bookman Old Style" pitchFamily="18" charset="0"/>
                <a:ea typeface="Times New Roman" pitchFamily="18" charset="0"/>
              </a:rPr>
              <a:t>о том, что ребенок требует огромного внимания со стороны взрослых, о том, как важно разговаривать с детьми и отвечать на интересующие их вопросы. </a:t>
            </a:r>
          </a:p>
        </p:txBody>
      </p:sp>
      <p:pic>
        <p:nvPicPr>
          <p:cNvPr id="27651" name="Picture 3" descr="http://im2-tub-ru.yandex.net/i?id=81616596-35-72&amp;n=21"/>
          <p:cNvPicPr>
            <a:picLocks noChangeAspect="1" noChangeArrowheads="1"/>
          </p:cNvPicPr>
          <p:nvPr/>
        </p:nvPicPr>
        <p:blipFill>
          <a:blip r:embed="rId2" cstate="print"/>
          <a:srcRect/>
          <a:stretch>
            <a:fillRect/>
          </a:stretch>
        </p:blipFill>
        <p:spPr bwMode="auto">
          <a:xfrm>
            <a:off x="533400" y="5181600"/>
            <a:ext cx="2162175" cy="142875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1524000"/>
            <a:ext cx="7772400" cy="2246769"/>
          </a:xfrm>
          <a:prstGeom prst="rect">
            <a:avLst/>
          </a:prstGeom>
        </p:spPr>
        <p:txBody>
          <a:bodyPr wrap="square">
            <a:spAutoFit/>
          </a:bodyPr>
          <a:lstStyle/>
          <a:p>
            <a:pPr lvl="0" algn="ctr" fontAlgn="base">
              <a:spcBef>
                <a:spcPct val="0"/>
              </a:spcBef>
              <a:spcAft>
                <a:spcPct val="0"/>
              </a:spcAft>
            </a:pPr>
            <a:r>
              <a:rPr lang="ru-RU" sz="2800" dirty="0" smtClean="0">
                <a:solidFill>
                  <a:srgbClr val="215868"/>
                </a:solidFill>
                <a:latin typeface="Bookman Old Style" pitchFamily="18" charset="0"/>
                <a:ea typeface="Times New Roman" pitchFamily="18" charset="0"/>
              </a:rPr>
              <a:t>Необходимо объяснять родителям на сколько необходимо ребенку чувствовать любовь своих родителей для формирования органично развивающейся личности.</a:t>
            </a:r>
            <a:endParaRPr lang="ru-RU" sz="2400" dirty="0" smtClean="0">
              <a:latin typeface="Arial" pitchFamily="34" charset="0"/>
            </a:endParaRPr>
          </a:p>
        </p:txBody>
      </p:sp>
      <p:pic>
        <p:nvPicPr>
          <p:cNvPr id="35844" name="Picture 4" descr="http://rumagic.com/ru_zar/religion_rel/gumerov/0/i_016.jpg"/>
          <p:cNvPicPr>
            <a:picLocks noChangeAspect="1" noChangeArrowheads="1"/>
          </p:cNvPicPr>
          <p:nvPr/>
        </p:nvPicPr>
        <p:blipFill>
          <a:blip r:embed="rId2" cstate="print"/>
          <a:srcRect/>
          <a:stretch>
            <a:fillRect/>
          </a:stretch>
        </p:blipFill>
        <p:spPr bwMode="auto">
          <a:xfrm>
            <a:off x="5791200" y="3810000"/>
            <a:ext cx="2857500" cy="26289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066800" y="677021"/>
            <a:ext cx="7086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215868"/>
                </a:solidFill>
                <a:effectLst/>
                <a:latin typeface="Bookman Old Style" pitchFamily="18" charset="0"/>
                <a:ea typeface="Times New Roman" pitchFamily="18" charset="0"/>
              </a:rPr>
              <a:t>Рекомендуется оформление родительских уголков с информацией о психологических особенностях детей данного возраста, игры для развития психологической базы и т.д.</a:t>
            </a:r>
            <a:endParaRPr kumimoji="0" lang="ru-RU" sz="2800" b="0" i="0" u="none" strike="noStrike" cap="none" normalizeH="0" baseline="0" dirty="0" smtClean="0">
              <a:ln>
                <a:noFill/>
              </a:ln>
              <a:solidFill>
                <a:schemeClr val="tx1"/>
              </a:solidFill>
              <a:effectLst/>
              <a:latin typeface="Arial" pitchFamily="34" charset="0"/>
            </a:endParaRPr>
          </a:p>
        </p:txBody>
      </p:sp>
      <p:pic>
        <p:nvPicPr>
          <p:cNvPr id="34819" name="Picture 3" descr="http://albomkids.ru/sites/default/files/pictures/35ce929e7371.jpg"/>
          <p:cNvPicPr>
            <a:picLocks noChangeAspect="1" noChangeArrowheads="1"/>
          </p:cNvPicPr>
          <p:nvPr/>
        </p:nvPicPr>
        <p:blipFill>
          <a:blip r:embed="rId2" cstate="print"/>
          <a:srcRect/>
          <a:stretch>
            <a:fillRect/>
          </a:stretch>
        </p:blipFill>
        <p:spPr bwMode="auto">
          <a:xfrm>
            <a:off x="228600" y="3505200"/>
            <a:ext cx="4704677" cy="31242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609600" y="666691"/>
            <a:ext cx="80772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215868"/>
                </a:solidFill>
                <a:effectLst/>
                <a:latin typeface="Bookman Old Style" pitchFamily="18" charset="0"/>
                <a:ea typeface="Times New Roman" pitchFamily="18" charset="0"/>
              </a:rPr>
              <a:t>Предлагаем вам один из приемов работы с родителями для повышения самооценки ребенка, принятия своего тела, имени,</a:t>
            </a:r>
            <a:r>
              <a:rPr kumimoji="0" lang="ru-RU" sz="2400" b="1" i="0" u="none" strike="noStrike" cap="none" normalizeH="0" dirty="0" smtClean="0">
                <a:ln>
                  <a:noFill/>
                </a:ln>
                <a:solidFill>
                  <a:srgbClr val="215868"/>
                </a:solidFill>
                <a:effectLst/>
                <a:latin typeface="Bookman Old Style" pitchFamily="18" charset="0"/>
                <a:ea typeface="Times New Roman" pitchFamily="18" charset="0"/>
              </a:rPr>
              <a:t> семьи: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2">
                    <a:lumMod val="50000"/>
                  </a:schemeClr>
                </a:solidFill>
                <a:effectLst/>
                <a:latin typeface="Bookman Old Style" pitchFamily="18" charset="0"/>
                <a:ea typeface="Times New Roman" pitchFamily="18" charset="0"/>
              </a:rPr>
              <a:t>Совместное с родителями изготовление альбома - «Это 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Работа над этим альбомом позволит ребенку рассказать о себе,  о своих положительных качествах, сам ребёнок посмотрит на себя со стороны, и может откроет что – то очень важное.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1000" y="218337"/>
            <a:ext cx="7924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215868"/>
              </a:solidFill>
              <a:effectLst/>
              <a:latin typeface="Bookman Old Style"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215868"/>
                </a:solidFill>
                <a:effectLst/>
                <a:latin typeface="Bookman Old Style" pitchFamily="18" charset="0"/>
                <a:ea typeface="Times New Roman" pitchFamily="18" charset="0"/>
              </a:rPr>
              <a:t>Странички альбома:</a:t>
            </a:r>
            <a:endParaRPr kumimoji="0" lang="ru-RU" sz="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Это Я (фотографии или рисунки)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Меня зовут….(имя, аппликация с именем, значение имени)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Мои родители… (имена, фотографии или рисунки)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Моя семья …(имена, фотографии или рисунки)</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живу … (рисунок, фотография)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люблю… (рисунок, короткий рассказ)</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красивый…(рисунок, короткий рассказ)</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сильный и ловкий…</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мечтаю…</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научился…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хожу в детский сад…</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Мои друзья…</a:t>
            </a:r>
            <a:endParaRPr kumimoji="0" lang="ru-RU"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215868"/>
                </a:solidFill>
                <a:effectLst/>
                <a:latin typeface="Bookman Old Style" pitchFamily="18" charset="0"/>
                <a:ea typeface="Times New Roman" pitchFamily="18" charset="0"/>
              </a:rPr>
              <a:t>Я увлекаюсь…</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 name="Picture 2" descr="http://goldofparadise.com/myimage/Tema/chem_zaniatisia.jpg"/>
          <p:cNvPicPr>
            <a:picLocks noChangeAspect="1" noChangeArrowheads="1"/>
          </p:cNvPicPr>
          <p:nvPr/>
        </p:nvPicPr>
        <p:blipFill>
          <a:blip r:embed="rId2" cstate="print"/>
          <a:srcRect r="2135"/>
          <a:stretch>
            <a:fillRect/>
          </a:stretch>
        </p:blipFill>
        <p:spPr bwMode="auto">
          <a:xfrm>
            <a:off x="5405484" y="4419600"/>
            <a:ext cx="3134391" cy="2133600"/>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467</TotalTime>
  <Words>1476</Words>
  <Application>Microsoft Office PowerPoint</Application>
  <PresentationFormat>Экран (4:3)</PresentationFormat>
  <Paragraphs>149</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Поток</vt:lpstr>
      <vt:lpstr>Развитие стрессоустойчивости у дошкольников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Игры и упражнения для развития стрессоустойчивости   у дошкольников, педагогами в ДОУ   </vt:lpstr>
      <vt:lpstr>Упражнения для развития психических процессов можно разделить на несколько направлений:</vt:lpstr>
      <vt:lpstr>  Стимулирующие упражнения, повышающие энергетический потенциал: хлопки (ладонями, кулаками); самомассаж головы; самомассаж ушных раковин; самомассаж стоп; массаж и самомассаж кистей и пальцев рук; работа с пальцами (выполнение различных фигурок из пальцев). Данные упражнения не только направлены на повышение функционального уровня систем организма и потенциального энергетического уровня, но и обогащают знание ребенка о собственном теле, развивают внимание, произвольность, успокаивают и уравновешивают психику.</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Вывод:  Уровень стрессоустойчивости детей  можно повысить если: - детей окружают позитивно настроенные взрослые; - у ребенка много положительных                                                                   эмоций; - ребенок настроен позитивно; - у ребенка есть ощущение  «надежного плеча рядом», «надежного партнера»; - ребенок уверен в себе; - у ребенка большое количество положительных эмоции полученных в результате двигательной активности (движение это жизнь); - ребёнок здоров  физически                                               и психически;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47</cp:revision>
  <dcterms:modified xsi:type="dcterms:W3CDTF">2014-01-17T10:18:18Z</dcterms:modified>
</cp:coreProperties>
</file>