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4" r:id="rId5"/>
    <p:sldId id="275" r:id="rId6"/>
    <p:sldId id="276" r:id="rId7"/>
    <p:sldId id="264" r:id="rId8"/>
    <p:sldId id="259" r:id="rId9"/>
    <p:sldId id="260" r:id="rId10"/>
    <p:sldId id="261" r:id="rId11"/>
    <p:sldId id="262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1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etskaya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3694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57290" y="4643446"/>
            <a:ext cx="384722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Учитель</a:t>
            </a:r>
            <a:r>
              <a:rPr lang="ru-RU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логопед</a:t>
            </a:r>
          </a:p>
          <a:p>
            <a:pPr algn="r"/>
            <a:r>
              <a:rPr lang="ru-RU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Пескишева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А.В.</a:t>
            </a:r>
          </a:p>
          <a:p>
            <a:pPr algn="r"/>
            <a:r>
              <a:rPr lang="ru-RU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МБ ДОУ «ЦРР - детский сад</a:t>
            </a:r>
          </a:p>
          <a:p>
            <a:pPr algn="r"/>
            <a:r>
              <a:rPr lang="ru-RU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№ 7 «Аннушка»</a:t>
            </a:r>
            <a:endParaRPr lang="ru-RU" sz="2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071546"/>
            <a:ext cx="780534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 smtClean="0">
              <a:ln w="19050" cmpd="dbl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4800" b="1" dirty="0" smtClean="0">
                <a:ln w="19050" cmpd="dbl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Особенности развития речи </a:t>
            </a:r>
          </a:p>
          <a:p>
            <a:pPr algn="ctr"/>
            <a:r>
              <a:rPr lang="ru-RU" sz="4800" b="1" dirty="0" smtClean="0">
                <a:ln w="19050" cmpd="dbl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детей раннего возраста</a:t>
            </a:r>
            <a:endParaRPr lang="ru-RU" sz="4800" b="1" cap="none" spc="0" dirty="0">
              <a:ln w="19050" cmpd="dbl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SD_Funny_Photo_Frame_For_Children_3484x2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75"/>
            <a:ext cx="9144000" cy="68657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714356"/>
            <a:ext cx="856799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Провокация, или искусственное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непонимание ребенка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3143248"/>
            <a:ext cx="56435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Приём помогает ребенку освоить ситуативную речь и состоит в том, что взрослый не спешит проявить свою понятливость.</a:t>
            </a:r>
            <a:endParaRPr lang="ru-RU" sz="28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SD_Funny_Photo_Frame_For_Children_3484x2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74"/>
            <a:ext cx="9138839" cy="68618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7356" y="1000108"/>
            <a:ext cx="5408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Распространение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643182"/>
            <a:ext cx="67151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продолжайте и дополняйте всё сказанное ребёнком, но не принуждайте его к повторению – достаточно того, что ребёнок вас слышит.</a:t>
            </a:r>
            <a:endParaRPr lang="ru-RU" sz="28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SD_Funny_Photo_Frame_For_Children_3484x2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74"/>
            <a:ext cx="9138839" cy="68618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14546" y="1000108"/>
            <a:ext cx="43209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Приговоры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500306"/>
            <a:ext cx="73581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Использование игровых песенок, </a:t>
            </a:r>
            <a:r>
              <a:rPr lang="ru-RU" sz="24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потешек</a:t>
            </a:r>
            <a:r>
              <a:rPr lang="ru-RU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приговоров в совместной деятельности с ребёнком способствует непроизвольному обучению его умению вслушиваться в звуки речи, улавливать её ритм, отдельные звукосочетания и постепенно проникать в их смысл</a:t>
            </a:r>
            <a:r>
              <a:rPr lang="ru-RU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SD_Funny_Photo_Frame_For_Children_3484x2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36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86116" y="1000108"/>
            <a:ext cx="2178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Выбор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285992"/>
            <a:ext cx="65008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Предоставляйте ребенку возможность выбора. Осуществление возможности выбора порождает у ребёнка ощущение собственной значимости и </a:t>
            </a:r>
            <a:r>
              <a:rPr lang="ru-RU" sz="28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самоценности</a:t>
            </a:r>
            <a:endParaRPr lang="ru-RU" sz="2800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SD_Funny_Photo_Frame_For_Children_3484x2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74"/>
            <a:ext cx="9138839" cy="68618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85918" y="1071546"/>
            <a:ext cx="54656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Игры с природным 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материалом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967335"/>
            <a:ext cx="6429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Огромное влияние на рост речевой и познавательной активности ребёнка оказывают разнообразие и доступность объектов, которые он может исследовать.</a:t>
            </a:r>
            <a:endParaRPr lang="ru-RU" sz="24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SD_Funny_Photo_Frame_For_Children_3484x2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" y="0"/>
            <a:ext cx="9138839" cy="68618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857232"/>
            <a:ext cx="64089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Продуктивные виды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деятельности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857496"/>
            <a:ext cx="63579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Рисование, лепка, аппликация, конструирование развивают лингвистические и сенсорные способности ребёнка, которые имеют особое значение в формировании мыслительной деятельности.</a:t>
            </a:r>
            <a:endParaRPr lang="ru-RU" sz="24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SD_Funny_Photo_Frame_For_Children_3484x2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" y="0"/>
            <a:ext cx="9138839" cy="68618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5984" y="1000108"/>
            <a:ext cx="3700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Замещение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2214554"/>
            <a:ext cx="564360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Игры - </a:t>
            </a:r>
            <a:r>
              <a:rPr lang="ru-RU" sz="28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пантомимы и </a:t>
            </a:r>
            <a:r>
              <a:rPr lang="ru-RU" sz="28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игры - </a:t>
            </a:r>
            <a:r>
              <a:rPr lang="ru-RU" sz="28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имитации являются первой ступенькой театрализованной сюжетной игры. Эти формы игр способствуют полноценному</a:t>
            </a:r>
          </a:p>
          <a:p>
            <a:pPr algn="ctr"/>
            <a:r>
              <a:rPr lang="ru-RU" sz="28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развивающему общению ребенка. </a:t>
            </a:r>
            <a:endParaRPr lang="ru-RU" sz="28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SD_Funny_Photo_Frame_For_Children_3484x2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75"/>
            <a:ext cx="9144000" cy="68657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5984" y="1357298"/>
            <a:ext cx="4148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Ролевая игра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714620"/>
            <a:ext cx="5929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Ролевая игра стимулирует речевое развитие ребёнка, формирует уверенность в себе, повышает коммуникативную компетентность</a:t>
            </a:r>
            <a:r>
              <a:rPr lang="ru-RU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SD_Funny_Photo_Frame_For_Children_3484x2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75"/>
            <a:ext cx="9144000" cy="68657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0166" y="1071546"/>
            <a:ext cx="6163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Музыкальные игры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571744"/>
            <a:ext cx="6500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Музыкальные игры и песни важны в процессе овладения ребенка речью. Предоставляйте ребёнку возможность двигаться под разнообразную музыку, самостоятельно извлекать звуки из различных предметов, аккомпанируя себе.</a:t>
            </a:r>
            <a:endParaRPr lang="ru-RU" sz="24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SD_Funny_Photo_Frame_For_Children_3484x2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75"/>
            <a:ext cx="9144000" cy="68657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1142984"/>
            <a:ext cx="852643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Артикуляционная гимнастика</a:t>
            </a:r>
            <a:endParaRPr lang="ru-RU" sz="5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500306"/>
            <a:ext cx="6000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комплекс специальных упражнений, которые укрепляют мышцы речевого аппарата, развивают их силу и подвижность</a:t>
            </a:r>
            <a:r>
              <a:rPr lang="ru-RU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664772_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2970" y="0"/>
            <a:ext cx="953697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71736" y="1000108"/>
            <a:ext cx="6572264" cy="45858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Речь – могучее средство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о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бщения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и взаимодействия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людей.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	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А.А.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Люблинская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  <a:p>
            <a:pPr algn="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1432728_d97774149bb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4414" y="2357430"/>
            <a:ext cx="650085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Речь взрослых должна быть: </a:t>
            </a:r>
          </a:p>
          <a:p>
            <a:pPr algn="ctr">
              <a:buFontTx/>
              <a:buChar char="-"/>
            </a:pPr>
            <a:r>
              <a:rPr lang="ru-RU" sz="2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чёткой, неторопливой;</a:t>
            </a:r>
          </a:p>
          <a:p>
            <a:pPr algn="ctr">
              <a:buFontTx/>
              <a:buChar char="-"/>
            </a:pPr>
            <a:r>
              <a:rPr lang="ru-RU" sz="2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доступной для понимания малыша;</a:t>
            </a:r>
          </a:p>
          <a:p>
            <a:pPr algn="ctr">
              <a:buFontTx/>
              <a:buChar char="-"/>
            </a:pPr>
            <a:r>
              <a:rPr lang="ru-RU" sz="2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грамотной.</a:t>
            </a:r>
          </a:p>
          <a:p>
            <a:pPr algn="ctr">
              <a:buFontTx/>
              <a:buChar char="-"/>
            </a:pPr>
            <a:endParaRPr lang="ru-RU" sz="2200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Чем чаще родители будут разговаривать с ребенком, не переутомляя его, и доступным, правильным языком рассказывать ему сказки, разучивать вместе стишки, </a:t>
            </a:r>
            <a:r>
              <a:rPr lang="ru-RU" sz="22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потешки</a:t>
            </a:r>
            <a:r>
              <a:rPr lang="ru-RU" sz="2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и играть, тем скорее ваш ребенок овладеет правильной речью!</a:t>
            </a:r>
            <a:endParaRPr lang="ru-RU" sz="22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785794"/>
            <a:ext cx="57682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Речь взрослых – образец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ля речи детей!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a7d2671_49d8ac19_49c6e9fc_320-20autum202_resiz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728" y="214290"/>
            <a:ext cx="69076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Спасибо за внимание!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Желаю удачи!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0c2ef51fe15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818" y="4429132"/>
            <a:ext cx="2262182" cy="2262182"/>
          </a:xfrm>
          <a:prstGeom prst="rect">
            <a:avLst/>
          </a:prstGeom>
        </p:spPr>
      </p:pic>
      <p:pic>
        <p:nvPicPr>
          <p:cNvPr id="11" name="Рисунок 10" descr="74024305_4f8098480a71_1024x76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43174" cy="24881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71538" y="1357298"/>
            <a:ext cx="7117525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Усваивая родной язык,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ребенок усваивает…бесконечное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множество понятий, воззрений на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предметы, множество мыслей,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чувств, художественных образов…</a:t>
            </a:r>
          </a:p>
          <a:p>
            <a:pPr algn="ctr"/>
            <a:endParaRPr lang="ru-RU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				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К.Д. Ушинский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19023126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8080"/>
            <a:ext cx="3357554" cy="254199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44" y="357166"/>
            <a:ext cx="87154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Ранний возраст - наиболее важный в развитии всех психических процессов, а особенно речи. </a:t>
            </a:r>
          </a:p>
          <a:p>
            <a:pPr algn="ctr"/>
            <a:endParaRPr lang="ru-RU" sz="2400" i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ru-RU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Ранний возраст обладает огромными возможностями для формирования основ будущей взрослой личности. Именно в этом возрасте темпы речевого развития значительно выше, чем в последующие годы. Для ребенка в этом возрасте – родители, это самые главные, родные и близкие        люди и задачи родителей в этот период: помочь детям овладеть   родным языком, накопить значительный запас слов и научить произносить звуки.</a:t>
            </a:r>
            <a:endParaRPr lang="ru-RU" sz="2400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4492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9854"/>
            <a:ext cx="3214678" cy="23681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596" y="285728"/>
            <a:ext cx="8194103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Роль речи в общем развитии ребенка</a:t>
            </a:r>
            <a:endParaRPr lang="ru-RU" sz="3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142984"/>
            <a:ext cx="82153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Освоение речи качественно изменяет ориентировку ребенка в окружающем мире и обеспечивает быстрое и лёгкое приспособление к среде. Используя слова ребенок учится анализировать окружающий его мир. С помощью слов, обозначающих признаки предметов, ребенок учится узнавать различные цвета, звуки, запахи; разные слова помогают осознать величину, удалённость, количественные, временные и другие связи, существующие между предметами внешнего мира.</a:t>
            </a:r>
            <a:endParaRPr lang="ru-RU" sz="2400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-_1_~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4384691"/>
            <a:ext cx="2562230" cy="24733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214290"/>
            <a:ext cx="87868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Огромную роль освоение речи играет и в развитии первых моральных оценок: у ребенка сформировано различное отношение к хорошему и к плохому. Самые первые оценочные слова: «хорошо», «плохо» – дети слышат очень рано и понимают их, так как они сопровождаются интонацией, мимикой и жестами. </a:t>
            </a:r>
          </a:p>
          <a:p>
            <a:r>
              <a:rPr lang="ru-RU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Особое значение имеет речь для освоения ребенком правил поведения ведь все требования взрослых выражены словами. С третьего года жизни слово становится регулятором поведения ребенка.</a:t>
            </a:r>
          </a:p>
          <a:p>
            <a:r>
              <a:rPr lang="ru-RU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Пользуясь речью, ребенок может вступать в контакт с другими детьми, играть с ними, что тоже способствует его развитию.</a:t>
            </a:r>
          </a:p>
          <a:p>
            <a:endParaRPr lang="ru-RU" sz="2400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4184456_malis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14480" y="1928802"/>
            <a:ext cx="642034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Рекомендации</a:t>
            </a:r>
          </a:p>
          <a:p>
            <a:pPr algn="ctr"/>
            <a:r>
              <a:rPr lang="ru-RU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 развитию речи детей</a:t>
            </a:r>
          </a:p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</a:t>
            </a:r>
            <a:r>
              <a:rPr lang="ru-RU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аннего возраста</a:t>
            </a:r>
            <a:endParaRPr lang="ru-RU" sz="4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SD_Funny_Photo_Frame_For_Children_3484x2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749"/>
            <a:ext cx="9144000" cy="68657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4348" y="1428736"/>
            <a:ext cx="7440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Разговор с самим собой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4822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857496"/>
            <a:ext cx="78220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Когда ребёнок находится недалеко от вас,</a:t>
            </a:r>
          </a:p>
          <a:p>
            <a:pPr algn="ctr"/>
            <a:r>
              <a:rPr lang="ru-RU" sz="3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начните говорить вслух о том, что видите,</a:t>
            </a:r>
          </a:p>
          <a:p>
            <a:pPr algn="ctr"/>
            <a:r>
              <a:rPr lang="ru-RU" sz="3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32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лышите, думаете, чувствуете.</a:t>
            </a:r>
            <a:endParaRPr lang="ru-RU" sz="3200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SD_Funny_Photo_Frame_For_Children_3484x2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75"/>
            <a:ext cx="9144000" cy="68657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1285860"/>
            <a:ext cx="7566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Параллельный разговор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500306"/>
            <a:ext cx="61436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Взрослый описывает все действия ребёнка: что он видит, слышит, чувствует и трогает.</a:t>
            </a:r>
            <a:endParaRPr lang="ru-RU" sz="32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580</Words>
  <PresentationFormat>Экран (4:3)</PresentationFormat>
  <Paragraphs>72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Анюта</cp:lastModifiedBy>
  <cp:revision>32</cp:revision>
  <dcterms:modified xsi:type="dcterms:W3CDTF">2014-02-18T19:31:11Z</dcterms:modified>
</cp:coreProperties>
</file>