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332" r:id="rId2"/>
    <p:sldId id="333" r:id="rId3"/>
    <p:sldId id="482" r:id="rId4"/>
    <p:sldId id="483" r:id="rId5"/>
    <p:sldId id="502" r:id="rId6"/>
    <p:sldId id="485" r:id="rId7"/>
    <p:sldId id="503" r:id="rId8"/>
    <p:sldId id="514" r:id="rId9"/>
    <p:sldId id="515" r:id="rId10"/>
    <p:sldId id="507" r:id="rId11"/>
    <p:sldId id="508" r:id="rId12"/>
    <p:sldId id="509" r:id="rId13"/>
    <p:sldId id="511" r:id="rId14"/>
    <p:sldId id="510" r:id="rId15"/>
    <p:sldId id="512" r:id="rId16"/>
    <p:sldId id="513" r:id="rId17"/>
    <p:sldId id="504" r:id="rId18"/>
    <p:sldId id="505" r:id="rId19"/>
    <p:sldId id="506" r:id="rId20"/>
    <p:sldId id="501" r:id="rId21"/>
    <p:sldId id="490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1A2E7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3918" autoAdjust="0"/>
  </p:normalViewPr>
  <p:slideViewPr>
    <p:cSldViewPr>
      <p:cViewPr varScale="1">
        <p:scale>
          <a:sx n="99" d="100"/>
          <a:sy n="99" d="100"/>
        </p:scale>
        <p:origin x="-24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43F5B2-7DE0-41A0-B0D3-D04273FF9DA1}" type="datetimeFigureOut">
              <a:rPr lang="ru-RU"/>
              <a:pPr>
                <a:defRPr/>
              </a:pPr>
              <a:t>30.06.2014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D782E3-208E-4751-A718-D70CA7EE3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9986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61163-D884-43A5-B17D-244A7C44298A}" type="datetimeFigureOut">
              <a:rPr lang="ru-RU"/>
              <a:pPr>
                <a:defRPr/>
              </a:pPr>
              <a:t>30.06.2014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CEC51-00DE-4580-8FC4-95301B0BDF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7934D-6DD3-44B8-B1EE-61EEA0117996}" type="datetimeFigureOut">
              <a:rPr lang="ru-RU"/>
              <a:pPr>
                <a:defRPr/>
              </a:pPr>
              <a:t>30.06.2014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5FB8B-A8E5-48AF-9716-C036024114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17FE2-68E6-4131-B486-4B0C3F6416DF}" type="datetimeFigureOut">
              <a:rPr lang="ru-RU"/>
              <a:pPr>
                <a:defRPr/>
              </a:pPr>
              <a:t>30.06.2014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B0D4A-70EF-40DB-B120-9022618D8C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EBF23-5F84-4535-A187-8B436FBB141B}" type="datetimeFigureOut">
              <a:rPr lang="ru-RU"/>
              <a:pPr>
                <a:defRPr/>
              </a:pPr>
              <a:t>30.06.2014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13261-1D91-4732-8BCA-2D3D44CF4C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0D9F2-0368-4269-AAA8-7E21EB5BD150}" type="datetimeFigureOut">
              <a:rPr lang="ru-RU"/>
              <a:pPr>
                <a:defRPr/>
              </a:pPr>
              <a:t>30.06.2014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B9FDF-E215-487E-BF68-FA4E3DA087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74FF2-0ABE-4132-9AB7-E83B7391721D}" type="datetimeFigureOut">
              <a:rPr lang="ru-RU"/>
              <a:pPr>
                <a:defRPr/>
              </a:pPr>
              <a:t>30.06.2014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FD605-FCF6-4241-A367-02294D1CEE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8D819-46A7-423A-BCFA-FF324B5053BD}" type="datetimeFigureOut">
              <a:rPr lang="ru-RU"/>
              <a:pPr>
                <a:defRPr/>
              </a:pPr>
              <a:t>30.06.2014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D7B2A-368F-4B20-823E-DD8CCC20B1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F4312-61B9-4A96-8489-C1DB15CC8C52}" type="datetimeFigureOut">
              <a:rPr lang="ru-RU"/>
              <a:pPr>
                <a:defRPr/>
              </a:pPr>
              <a:t>30.06.2014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F1BA9-F026-4686-BD90-7BFE831798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9605D-E640-4577-8FFE-DE7A050D82D1}" type="datetimeFigureOut">
              <a:rPr lang="ru-RU"/>
              <a:pPr>
                <a:defRPr/>
              </a:pPr>
              <a:t>30.06.2014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FC10-4751-4399-8417-DB4CE7F82D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94350-06AD-48C7-813F-B229ECB48CE9}" type="datetimeFigureOut">
              <a:rPr lang="ru-RU"/>
              <a:pPr>
                <a:defRPr/>
              </a:pPr>
              <a:t>30.06.2014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FB6B9-FAAB-4D2A-BACB-4DAE2FEFB3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72146-35E1-456B-96AA-3DBA2BDEF4AC}" type="datetimeFigureOut">
              <a:rPr lang="ru-RU"/>
              <a:pPr>
                <a:defRPr/>
              </a:pPr>
              <a:t>30.06.2014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E8B3D-AB48-4CAE-BF38-5B2B544992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13000">
              <a:srgbClr val="B9D9F9"/>
            </a:gs>
            <a:gs pos="12000">
              <a:schemeClr val="tx2">
                <a:lumMod val="60000"/>
                <a:lumOff val="40000"/>
              </a:schemeClr>
            </a:gs>
            <a:gs pos="58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D481CF-ED56-45E2-A86D-4F1B18A5B71B}" type="datetimeFigureOut">
              <a:rPr lang="ru-RU"/>
              <a:pPr>
                <a:defRPr/>
              </a:pPr>
              <a:t>30.06.2014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9D57F8-C4EF-4D40-8766-415E7D93C2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4" r:id="rId2"/>
    <p:sldLayoutId id="2147483753" r:id="rId3"/>
    <p:sldLayoutId id="2147483752" r:id="rId4"/>
    <p:sldLayoutId id="2147483751" r:id="rId5"/>
    <p:sldLayoutId id="2147483750" r:id="rId6"/>
    <p:sldLayoutId id="2147483749" r:id="rId7"/>
    <p:sldLayoutId id="2147483748" r:id="rId8"/>
    <p:sldLayoutId id="2147483747" r:id="rId9"/>
    <p:sldLayoutId id="2147483746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mag.ru/estore/e238702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uchmag.ru/estore/e238951/" TargetMode="Externa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mag.ru/estore/e148214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uchmag.ru/estore/e158692/" TargetMode="Externa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mag.ru/estore/e154824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mag.ru/estore/e156471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mag.ru/estore/e124715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mag.ru/estore/e142986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mag.ru/estore/e70157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met.ru/articles/242871/" TargetMode="External"/><Relationship Id="rId2" Type="http://schemas.openxmlformats.org/officeDocument/2006/relationships/hyperlink" Target="http://www.uchmet.ru/articles/242870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met.ru/articles/243030/" TargetMode="External"/><Relationship Id="rId2" Type="http://schemas.openxmlformats.org/officeDocument/2006/relationships/hyperlink" Target="http://www.uchmet.ru/articles/242872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met.ru/articles/243031/" TargetMode="External"/><Relationship Id="rId2" Type="http://schemas.openxmlformats.org/officeDocument/2006/relationships/hyperlink" Target="http://www.uchmet.ru/articles/242873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webinar@uchitel-izd.r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webinar@uchitel-izd.ru" TargetMode="External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met@uchitel-izd.ru" TargetMode="External"/><Relationship Id="rId4" Type="http://schemas.openxmlformats.org/officeDocument/2006/relationships/hyperlink" Target="mailto:editor@uchmet.ru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webinar@uchitel-izd.ru" TargetMode="External"/><Relationship Id="rId5" Type="http://schemas.openxmlformats.org/officeDocument/2006/relationships/image" Target="../media/image18.png"/><Relationship Id="rId4" Type="http://schemas.openxmlformats.org/officeDocument/2006/relationships/hyperlink" Target="http://www.uchitel-izd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my.webinar.ru/record/248190/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webinar@uchitel-izd.r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mag.ru/estore/e241083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Лого_Учитель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" b="28014"/>
          <a:stretch>
            <a:fillRect/>
          </a:stretch>
        </p:blipFill>
        <p:spPr bwMode="auto">
          <a:xfrm>
            <a:off x="1892300" y="476250"/>
            <a:ext cx="53594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68313" y="4221163"/>
            <a:ext cx="8207375" cy="2470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charset="-52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charset="-52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charset="-52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charset="-52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charset="-52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-52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-52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-52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-52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6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ИЗДАТЕЛЬСТВО</a:t>
            </a:r>
          </a:p>
          <a:p>
            <a:pPr algn="ctr">
              <a:defRPr/>
            </a:pPr>
            <a:r>
              <a:rPr lang="ru-RU" sz="9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«УЧИТЕЛЬ»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огопедические занятия с детьми 2-3 л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65" y="1052736"/>
            <a:ext cx="3362942" cy="485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12"/>
          <p:cNvSpPr>
            <a:spLocks noChangeArrowheads="1"/>
          </p:cNvSpPr>
          <p:nvPr/>
        </p:nvSpPr>
        <p:spPr bwMode="auto">
          <a:xfrm>
            <a:off x="209550" y="260648"/>
            <a:ext cx="87042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Пособия издательства «Учитель»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19240" y="615297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3"/>
              </a:rPr>
              <a:t>Купить</a:t>
            </a:r>
            <a:endParaRPr lang="ru-RU" dirty="0"/>
          </a:p>
        </p:txBody>
      </p:sp>
      <p:pic>
        <p:nvPicPr>
          <p:cNvPr id="1028" name="Picture 4" descr="Логопедические занятия с детьми 4-5 ле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494" y="999295"/>
            <a:ext cx="3443103" cy="491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56176" y="615297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5"/>
              </a:rPr>
              <a:t>Купить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530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невник учителя-логопеда ДОУ: планирование деятельности, отчетно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3159052" cy="456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12"/>
          <p:cNvSpPr>
            <a:spLocks noChangeArrowheads="1"/>
          </p:cNvSpPr>
          <p:nvPr/>
        </p:nvSpPr>
        <p:spPr bwMode="auto">
          <a:xfrm>
            <a:off x="209550" y="260648"/>
            <a:ext cx="87042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Пособия издательства «Учитель»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60212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3"/>
              </a:rPr>
              <a:t>Купить</a:t>
            </a:r>
            <a:endParaRPr lang="ru-RU" dirty="0"/>
          </a:p>
        </p:txBody>
      </p:sp>
      <p:pic>
        <p:nvPicPr>
          <p:cNvPr id="2056" name="Picture 8" descr="Рабочая программа учителя-логопеда ДО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924" y="1232172"/>
            <a:ext cx="3161127" cy="453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9063" y="602128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5"/>
              </a:rPr>
              <a:t>Купить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8824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Интерактивные речевые игры. Компакт-диск для компьют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53485"/>
            <a:ext cx="7128792" cy="478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12"/>
          <p:cNvSpPr>
            <a:spLocks noChangeArrowheads="1"/>
          </p:cNvSpPr>
          <p:nvPr/>
        </p:nvSpPr>
        <p:spPr bwMode="auto">
          <a:xfrm>
            <a:off x="209550" y="260648"/>
            <a:ext cx="87042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Пособия издательства «Учитель»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1960" y="609329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3"/>
              </a:rPr>
              <a:t>Купить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2668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правочник учителя-логопеда ДОУ. Компакт-диск для компьютера: Планирование деятельности, отчетно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2" y="1052736"/>
            <a:ext cx="7083827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7904" y="601199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3"/>
              </a:rPr>
              <a:t>Купить</a:t>
            </a:r>
            <a:endParaRPr lang="ru-RU" dirty="0"/>
          </a:p>
        </p:txBody>
      </p:sp>
      <p:sp>
        <p:nvSpPr>
          <p:cNvPr id="4" name="Прямоугольник 12"/>
          <p:cNvSpPr>
            <a:spLocks noChangeArrowheads="1"/>
          </p:cNvSpPr>
          <p:nvPr/>
        </p:nvSpPr>
        <p:spPr bwMode="auto">
          <a:xfrm>
            <a:off x="209550" y="260648"/>
            <a:ext cx="87042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Пособия издательства «Учитель»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41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Тетрадь дошкольника 5-6 лет. Логопедические игры и упражнения: домашние зада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24743"/>
            <a:ext cx="3268264" cy="477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12"/>
          <p:cNvSpPr>
            <a:spLocks noChangeArrowheads="1"/>
          </p:cNvSpPr>
          <p:nvPr/>
        </p:nvSpPr>
        <p:spPr bwMode="auto">
          <a:xfrm>
            <a:off x="209550" y="260648"/>
            <a:ext cx="87042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Пособия издательства «Учитель»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7864" y="609329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3"/>
              </a:rPr>
              <a:t>Купить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930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Логопедические пазлы. Прогрессивные технологии обучения детей. Компакт-диск для компьют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82" y="1124743"/>
            <a:ext cx="7417197" cy="498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12"/>
          <p:cNvSpPr>
            <a:spLocks noChangeArrowheads="1"/>
          </p:cNvSpPr>
          <p:nvPr/>
        </p:nvSpPr>
        <p:spPr bwMode="auto">
          <a:xfrm>
            <a:off x="209550" y="260648"/>
            <a:ext cx="87042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Пособия издательства «Учитель»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23928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3"/>
              </a:rPr>
              <a:t>Купить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578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uchmag.ru/upload/catalog/posob/_/s/_s-125_/images/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24744"/>
            <a:ext cx="5613648" cy="443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12"/>
          <p:cNvSpPr>
            <a:spLocks noChangeArrowheads="1"/>
          </p:cNvSpPr>
          <p:nvPr/>
        </p:nvSpPr>
        <p:spPr bwMode="auto">
          <a:xfrm>
            <a:off x="209550" y="260648"/>
            <a:ext cx="87042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Пособия издательства «Учитель»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72765" y="590489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3"/>
              </a:rPr>
              <a:t>Купить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2647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0"/>
            <a:ext cx="7632848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Приглашаем Вас принять участие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в мероприятиях </a:t>
            </a:r>
            <a:r>
              <a:rPr lang="ru-RU" sz="3200" b="1" dirty="0" smtClean="0">
                <a:solidFill>
                  <a:srgbClr val="C00000"/>
                </a:solidFill>
              </a:rPr>
              <a:t>ИЮЛЯ 2014 </a:t>
            </a:r>
            <a:r>
              <a:rPr lang="ru-RU" sz="3200" b="1" dirty="0">
                <a:solidFill>
                  <a:srgbClr val="C00000"/>
                </a:solidFill>
              </a:rPr>
              <a:t>г.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083050" y="1068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529572"/>
              </p:ext>
            </p:extLst>
          </p:nvPr>
        </p:nvGraphicFramePr>
        <p:xfrm>
          <a:off x="323528" y="1412776"/>
          <a:ext cx="8496944" cy="49769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9165"/>
                <a:gridCol w="4033403"/>
                <a:gridCol w="2417085"/>
                <a:gridCol w="967291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Дата, время мероприятия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44" marR="340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Тема мероприятия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44" marR="340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Ведущие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44" marR="340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Запись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 мероприятие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44" marR="34044" marT="0" marB="0" anchor="ctr"/>
                </a:tc>
              </a:tr>
              <a:tr h="29950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10.07.2014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14:00 – 15:00 (МСК)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44" marR="340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Формы и методы экологического образования в соответствии с ФГОС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44" marR="340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Грицко Т. П., </a:t>
                      </a:r>
                      <a:r>
                        <a:rPr lang="ru-RU" sz="1200" dirty="0">
                          <a:effectLst/>
                        </a:rPr>
                        <a:t>воспитатель высшей квалификационной категории, заместитель заведующего по воспитательной и методической работе МДОУ детский сад общеразвивающего вида </a:t>
                      </a:r>
                      <a:r>
                        <a:rPr lang="ru-RU" sz="1200" dirty="0" smtClean="0">
                          <a:effectLst/>
                        </a:rPr>
                        <a:t>№5 </a:t>
                      </a:r>
                      <a:r>
                        <a:rPr lang="ru-RU" sz="1200" dirty="0">
                          <a:effectLst/>
                        </a:rPr>
                        <a:t>«Олимпия» г. Волгограда;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Бузина Н. А., </a:t>
                      </a:r>
                      <a:r>
                        <a:rPr lang="ru-RU" sz="1200" dirty="0">
                          <a:effectLst/>
                        </a:rPr>
                        <a:t>педагог дополнительного образования высшей квалификационной категории МДОУ детский сад общеразвивающего вида </a:t>
                      </a:r>
                      <a:r>
                        <a:rPr lang="ru-RU" sz="1200" dirty="0" smtClean="0">
                          <a:effectLst/>
                        </a:rPr>
                        <a:t>№5 </a:t>
                      </a:r>
                      <a:r>
                        <a:rPr lang="ru-RU" sz="1200" dirty="0">
                          <a:effectLst/>
                        </a:rPr>
                        <a:t>«Олимпия» г. Волгограда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44" marR="34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hlinkClick r:id="rId2"/>
                        </a:rPr>
                        <a:t>Подробнее</a:t>
                      </a:r>
                      <a:endParaRPr lang="ru-RU" sz="1200" dirty="0">
                        <a:effectLst/>
                      </a:endParaRPr>
                    </a:p>
                  </a:txBody>
                  <a:tcPr marL="34044" marR="34044" marT="0" marB="0"/>
                </a:tc>
              </a:tr>
              <a:tr h="122805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16.07.2014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14:00 – 15:00 (МСК)</a:t>
                      </a:r>
                    </a:p>
                  </a:txBody>
                  <a:tcPr marL="34044" marR="34044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Социально-коммуникативная образовательная область. Проектирование содержания в рамках ФГОС </a:t>
                      </a:r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endParaRPr lang="ru-RU" sz="1600" b="1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044" marR="340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Любезнова Е. В., </a:t>
                      </a:r>
                      <a:r>
                        <a:rPr lang="ru-RU" sz="1200" dirty="0">
                          <a:effectLst/>
                        </a:rPr>
                        <a:t>педагог-психолог, старший методист отдела СПС Волгоградского методического центра;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Малых Е. Н.</a:t>
                      </a:r>
                      <a:r>
                        <a:rPr lang="ru-RU" sz="1200" dirty="0">
                          <a:effectLst/>
                        </a:rPr>
                        <a:t>, методист издательства «Учитель»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44" marR="3404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Подробнее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044" marR="3404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65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6632"/>
            <a:ext cx="7632848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Приглашаем Вас принять участие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в мероприятиях </a:t>
            </a:r>
            <a:r>
              <a:rPr lang="ru-RU" sz="3200" b="1" dirty="0" smtClean="0">
                <a:solidFill>
                  <a:srgbClr val="C00000"/>
                </a:solidFill>
              </a:rPr>
              <a:t>ИЮЛЯ 2014 </a:t>
            </a:r>
            <a:r>
              <a:rPr lang="ru-RU" sz="3200" b="1" dirty="0">
                <a:solidFill>
                  <a:srgbClr val="C00000"/>
                </a:solidFill>
              </a:rPr>
              <a:t>г.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083050" y="1068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086090"/>
              </p:ext>
            </p:extLst>
          </p:nvPr>
        </p:nvGraphicFramePr>
        <p:xfrm>
          <a:off x="251520" y="1556792"/>
          <a:ext cx="8712968" cy="4505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6604"/>
                <a:gridCol w="3861948"/>
                <a:gridCol w="2752534"/>
                <a:gridCol w="991882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Дата, время мероприятия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1332" marR="213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Тема мероприятия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1332" marR="213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Ведущие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1332" marR="213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Запись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 мероприятие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1332" marR="21332" marT="0" marB="0" anchor="ctr"/>
                </a:tc>
              </a:tr>
              <a:tr h="503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18.07.2014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14:00 – 15:00 (МСК)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1332" marR="21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Управление процессом психолого-педагогического сопровождения работы с одарёнными детьми в условиях реализации ФГОС</a:t>
                      </a:r>
                      <a:endParaRPr lang="ru-RU" sz="1400" b="1" i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1332" marR="21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Кочетова</a:t>
                      </a:r>
                      <a:r>
                        <a:rPr lang="ru-RU" sz="1200" b="1" i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Н. А.,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старший воспитатель высшей квалификационной категории  МДОУ Центр развития ребёнка – детский сад № 26 г. 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Волгограда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1332" marR="213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  <a:hlinkClick r:id="rId2"/>
                        </a:rPr>
                        <a:t>Подробнее</a:t>
                      </a:r>
                      <a:endParaRPr lang="ru-RU" sz="14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332" marR="21332" marT="0" marB="0"/>
                </a:tc>
              </a:tr>
              <a:tr h="1156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22.07.2014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15:00 – 16:00 (МСК)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1332" marR="21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Организация развивающих игр в ДОО как эффективная форма реализации ФГОС ДО</a:t>
                      </a:r>
                      <a:endParaRPr lang="ru-RU" sz="1400" b="1" i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1332" marR="21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Попова Г.П.,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заместитель генерального директора издательства «Учитель»;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Гладышева Н. Н.,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методист издательства «Учитель»;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Григорян Л. Ю.,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старший воспитатель, педагог дополнительного образования МОУ детского сада № 223, г. Волгоград;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Сержантова</a:t>
                      </a:r>
                      <a:r>
                        <a:rPr lang="ru-RU" sz="1200" b="1" i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Ю. Б.,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старший воспитатель МОУ детского сада № 161, г. Волгоград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1332" marR="213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  <a:hlinkClick r:id="rId3"/>
                        </a:rPr>
                        <a:t>Подробнее</a:t>
                      </a:r>
                      <a:endParaRPr lang="ru-RU" sz="14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332" marR="2133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88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6632"/>
            <a:ext cx="7632848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Приглашаем Вас принять участие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в мероприятиях </a:t>
            </a:r>
            <a:r>
              <a:rPr lang="ru-RU" sz="3200" b="1" dirty="0" smtClean="0">
                <a:solidFill>
                  <a:srgbClr val="C00000"/>
                </a:solidFill>
              </a:rPr>
              <a:t>ИЮЛЯ 2014 </a:t>
            </a:r>
            <a:r>
              <a:rPr lang="ru-RU" sz="3200" b="1" dirty="0">
                <a:solidFill>
                  <a:srgbClr val="C00000"/>
                </a:solidFill>
              </a:rPr>
              <a:t>г.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083050" y="1068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344509"/>
              </p:ext>
            </p:extLst>
          </p:nvPr>
        </p:nvGraphicFramePr>
        <p:xfrm>
          <a:off x="251520" y="1628800"/>
          <a:ext cx="8712968" cy="33878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2136"/>
                <a:gridCol w="4026456"/>
                <a:gridCol w="2417991"/>
                <a:gridCol w="966385"/>
              </a:tblGrid>
              <a:tr h="864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Дата, время мероприятия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1332" marR="213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Тема мероприятия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1332" marR="213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Ведущие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1332" marR="213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Запись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 мероприятие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1332" marR="21332" marT="0" marB="0" anchor="ctr"/>
                </a:tc>
              </a:tr>
              <a:tr h="503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24.07.2014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14:00 – 15:00 (МСК)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1332" marR="21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Организация деятельности детей на прогулке. Картотечное планирование прогулок детей с 2-х до 7-ми лет (ФГОС)</a:t>
                      </a:r>
                      <a:endParaRPr lang="ru-RU" sz="1400" b="1" i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1332" marR="21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Холодова И. А.,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старший воспитатель, высшей квалификационной категории, МОУ  Центр – детского сада </a:t>
                      </a:r>
                      <a:endParaRPr lang="ru-RU" sz="12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334 г. 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Волгограда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1332" marR="213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  <a:hlinkClick r:id="rId2"/>
                        </a:rPr>
                        <a:t>Подробнее</a:t>
                      </a:r>
                      <a:endParaRPr lang="ru-RU" sz="14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332" marR="21332" marT="0" marB="0"/>
                </a:tc>
              </a:tr>
              <a:tr h="5505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30.07.2014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14:00 – 15:00 (МСК)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1332" marR="21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Учебно-методическое и информационное обеспечение образовательного процесса как необходимое условие реализации ФГОС</a:t>
                      </a:r>
                      <a:endParaRPr lang="ru-RU" sz="1400" b="1" i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1332" marR="21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Лепещенко</a:t>
                      </a:r>
                      <a:r>
                        <a:rPr lang="ru-RU" sz="1200" b="1" i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А. А.,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заместитель директора 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издательства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«Учитель», </a:t>
                      </a:r>
                      <a:endParaRPr lang="ru-RU" sz="12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Кудрявцева </a:t>
                      </a:r>
                      <a:r>
                        <a:rPr lang="ru-RU" sz="1200" b="1" i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Е. А., </a:t>
                      </a:r>
                      <a:r>
                        <a:rPr lang="ru-RU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к.п.н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., начальник методического отдела 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издательства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«Учитель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1332" marR="213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  <a:hlinkClick r:id="rId3"/>
                        </a:rPr>
                        <a:t>Подробнее</a:t>
                      </a:r>
                      <a:endParaRPr lang="ru-RU" sz="14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332" marR="2133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08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73246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3" name="Прямоугольник 12"/>
          <p:cNvSpPr>
            <a:spLocks noChangeArrowheads="1"/>
          </p:cNvSpPr>
          <p:nvPr/>
        </p:nvSpPr>
        <p:spPr bwMode="auto">
          <a:xfrm>
            <a:off x="209550" y="1196752"/>
            <a:ext cx="870426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Портфолио </a:t>
            </a:r>
            <a:r>
              <a:rPr lang="ru-RU" sz="2800" b="1" dirty="0">
                <a:solidFill>
                  <a:srgbClr val="C00000"/>
                </a:solidFill>
              </a:rPr>
              <a:t>логопеда: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разработка </a:t>
            </a:r>
            <a:r>
              <a:rPr lang="ru-RU" sz="2800" b="1" dirty="0">
                <a:solidFill>
                  <a:srgbClr val="C00000"/>
                </a:solidFill>
              </a:rPr>
              <a:t>и оформление в соответствии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 </a:t>
            </a:r>
            <a:r>
              <a:rPr lang="ru-RU" sz="2800" b="1" dirty="0">
                <a:solidFill>
                  <a:srgbClr val="C00000"/>
                </a:solidFill>
              </a:rPr>
              <a:t>профессиональным стандартом педагога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 </a:t>
            </a:r>
            <a:r>
              <a:rPr lang="ru-RU" sz="2800" b="1" dirty="0">
                <a:solidFill>
                  <a:srgbClr val="C00000"/>
                </a:solidFill>
              </a:rPr>
              <a:t>ФГОС</a:t>
            </a:r>
          </a:p>
        </p:txBody>
      </p:sp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323528" y="4631289"/>
            <a:ext cx="36968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Calibri" pitchFamily="34" charset="0"/>
              </a:rPr>
              <a:t>Начало: </a:t>
            </a:r>
            <a:r>
              <a:rPr lang="ru-RU" b="1" dirty="0" smtClean="0">
                <a:solidFill>
                  <a:srgbClr val="FF0000"/>
                </a:solidFill>
              </a:rPr>
              <a:t>30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июня </a:t>
            </a:r>
            <a:r>
              <a:rPr lang="ru-RU" b="1" dirty="0">
                <a:solidFill>
                  <a:srgbClr val="FF0000"/>
                </a:solidFill>
                <a:latin typeface="Calibri" pitchFamily="34" charset="0"/>
              </a:rPr>
              <a:t> 2014</a:t>
            </a:r>
            <a:r>
              <a:rPr lang="ru-RU" b="1" dirty="0">
                <a:solidFill>
                  <a:srgbClr val="000000"/>
                </a:solidFill>
                <a:latin typeface="Calibri" pitchFamily="34" charset="0"/>
              </a:rPr>
              <a:t>, 1</a:t>
            </a:r>
            <a:r>
              <a:rPr lang="ru-RU" b="1" dirty="0">
                <a:solidFill>
                  <a:srgbClr val="000000"/>
                </a:solidFill>
              </a:rPr>
              <a:t>4</a:t>
            </a:r>
            <a:r>
              <a:rPr lang="ru-RU" b="1" dirty="0">
                <a:solidFill>
                  <a:srgbClr val="000000"/>
                </a:solidFill>
                <a:latin typeface="Calibri" pitchFamily="34" charset="0"/>
              </a:rPr>
              <a:t>:00 МСК</a:t>
            </a:r>
          </a:p>
        </p:txBody>
      </p:sp>
      <p:sp>
        <p:nvSpPr>
          <p:cNvPr id="15366" name="Прямоугольник 13"/>
          <p:cNvSpPr>
            <a:spLocks noChangeArrowheads="1"/>
          </p:cNvSpPr>
          <p:nvPr/>
        </p:nvSpPr>
        <p:spPr bwMode="auto">
          <a:xfrm>
            <a:off x="107504" y="3140968"/>
            <a:ext cx="9104184" cy="126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solidFill>
                  <a:srgbClr val="000000"/>
                </a:solidFill>
                <a:latin typeface="Calibri" pitchFamily="34" charset="0"/>
              </a:rPr>
              <a:t>Ведущие: </a:t>
            </a:r>
            <a:r>
              <a:rPr lang="ru-RU" sz="1600" b="1" i="1" dirty="0" err="1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Ничепорчук</a:t>
            </a:r>
            <a:r>
              <a:rPr lang="ru-RU" sz="1600" b="1" i="1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b="1" i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Т. П.,</a:t>
            </a:r>
            <a:r>
              <a:rPr lang="ru-RU" sz="16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логопед высшей квалификационной категории, член городской </a:t>
            </a:r>
            <a:r>
              <a:rPr lang="ru-RU" sz="16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ПМПК,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16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руководитель </a:t>
            </a:r>
            <a:r>
              <a:rPr lang="ru-RU" sz="16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городского МО учителей </a:t>
            </a:r>
            <a:r>
              <a:rPr lang="ru-RU" sz="16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дефектологов</a:t>
            </a:r>
            <a:r>
              <a:rPr lang="ru-RU" sz="16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	Кудрявцева </a:t>
            </a:r>
            <a:r>
              <a:rPr lang="ru-RU" sz="1600" b="1" i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Е. А.,</a:t>
            </a:r>
            <a:r>
              <a:rPr lang="ru-RU" sz="16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к.п.н</a:t>
            </a:r>
            <a:r>
              <a:rPr lang="ru-RU" sz="16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., начальник методического отдела издательства «Учитель</a:t>
            </a:r>
            <a:r>
              <a:rPr lang="ru-RU" sz="16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»;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	</a:t>
            </a:r>
            <a:r>
              <a:rPr lang="ru-RU" sz="1600" b="1" i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Третьякова А. А.,</a:t>
            </a:r>
            <a:r>
              <a:rPr lang="ru-RU" sz="16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методист издательства «Учитель</a:t>
            </a:r>
            <a:r>
              <a:rPr lang="ru-RU" sz="16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».</a:t>
            </a:r>
            <a:endParaRPr lang="ru-RU" sz="1600" dirty="0">
              <a:latin typeface="Calibri"/>
              <a:ea typeface="Calibri"/>
              <a:cs typeface="Times New Roman"/>
            </a:endParaRPr>
          </a:p>
        </p:txBody>
      </p:sp>
      <p:grpSp>
        <p:nvGrpSpPr>
          <p:cNvPr id="15367" name="Группа 2"/>
          <p:cNvGrpSpPr>
            <a:grpSpLocks/>
          </p:cNvGrpSpPr>
          <p:nvPr/>
        </p:nvGrpSpPr>
        <p:grpSpPr bwMode="auto">
          <a:xfrm>
            <a:off x="209550" y="5854700"/>
            <a:ext cx="8724900" cy="850900"/>
            <a:chOff x="94769" y="5854293"/>
            <a:chExt cx="8725703" cy="851724"/>
          </a:xfrm>
        </p:grpSpPr>
        <p:grpSp>
          <p:nvGrpSpPr>
            <p:cNvPr id="15368" name="Группа 1"/>
            <p:cNvGrpSpPr>
              <a:grpSpLocks/>
            </p:cNvGrpSpPr>
            <p:nvPr/>
          </p:nvGrpSpPr>
          <p:grpSpPr bwMode="auto">
            <a:xfrm>
              <a:off x="94769" y="5854293"/>
              <a:ext cx="4591770" cy="851724"/>
              <a:chOff x="412278" y="5867801"/>
              <a:chExt cx="4591770" cy="851724"/>
            </a:xfrm>
          </p:grpSpPr>
          <p:sp>
            <p:nvSpPr>
              <p:cNvPr id="15370" name="TextBox 3"/>
              <p:cNvSpPr txBox="1">
                <a:spLocks noChangeArrowheads="1"/>
              </p:cNvSpPr>
              <p:nvPr/>
            </p:nvSpPr>
            <p:spPr bwMode="auto">
              <a:xfrm>
                <a:off x="1619672" y="6350193"/>
                <a:ext cx="18473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ru-RU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5371" name="TextBox 11"/>
              <p:cNvSpPr txBox="1">
                <a:spLocks noChangeArrowheads="1"/>
              </p:cNvSpPr>
              <p:nvPr/>
            </p:nvSpPr>
            <p:spPr bwMode="auto">
              <a:xfrm>
                <a:off x="1471980" y="5867802"/>
                <a:ext cx="3532068" cy="738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400" b="1">
                    <a:solidFill>
                      <a:srgbClr val="000000"/>
                    </a:solidFill>
                    <a:latin typeface="Calibri" pitchFamily="34" charset="0"/>
                  </a:rPr>
                  <a:t>Издательство «Учитель»</a:t>
                </a:r>
              </a:p>
              <a:p>
                <a:r>
                  <a:rPr lang="en-US">
                    <a:solidFill>
                      <a:srgbClr val="000000"/>
                    </a:solidFill>
                    <a:latin typeface="Calibri" pitchFamily="34" charset="0"/>
                    <a:hlinkClick r:id="rId2"/>
                  </a:rPr>
                  <a:t>www.uchitel-izd.ru</a:t>
                </a:r>
                <a:r>
                  <a:rPr lang="ru-RU" b="1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pic>
            <p:nvPicPr>
              <p:cNvPr id="15372" name="Рисунок 14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12278" y="5867801"/>
                <a:ext cx="847353" cy="847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369" name="TextBox 15"/>
            <p:cNvSpPr txBox="1">
              <a:spLocks noChangeArrowheads="1"/>
            </p:cNvSpPr>
            <p:nvPr/>
          </p:nvSpPr>
          <p:spPr bwMode="auto">
            <a:xfrm>
              <a:off x="5288404" y="5967353"/>
              <a:ext cx="3532068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>
                  <a:latin typeface="Calibri" pitchFamily="34" charset="0"/>
                </a:rPr>
                <a:t>Вопросы, связанные с вебинарами можно задать по адресу: </a:t>
              </a:r>
              <a:r>
                <a:rPr lang="en-US" sz="1400" b="1">
                  <a:latin typeface="Calibri" pitchFamily="34" charset="0"/>
                  <a:hlinkClick r:id="rId4"/>
                </a:rPr>
                <a:t>webinar@uchitel-izd.ru</a:t>
              </a:r>
              <a:endParaRPr lang="ru-RU" sz="1400">
                <a:latin typeface="Calibri" pitchFamily="34" charset="0"/>
              </a:endParaRPr>
            </a:p>
            <a:p>
              <a:endParaRPr lang="ru-RU" sz="1400" b="1">
                <a:latin typeface="Calibri" pitchFamily="34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220345" y="5008591"/>
            <a:ext cx="5996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prstClr val="black"/>
                </a:solidFill>
              </a:rPr>
              <a:t>Участникам предоставляется возможность получить</a:t>
            </a:r>
            <a:r>
              <a:rPr lang="ru-RU" sz="1600" dirty="0" smtClean="0">
                <a:solidFill>
                  <a:prstClr val="black"/>
                </a:solidFill>
              </a:rPr>
              <a:t>:</a:t>
            </a:r>
          </a:p>
          <a:p>
            <a:pPr>
              <a:tabLst>
                <a:tab pos="182563" algn="l"/>
              </a:tabLst>
            </a:pPr>
            <a:r>
              <a:rPr lang="ru-RU" sz="1600" dirty="0" smtClean="0">
                <a:solidFill>
                  <a:prstClr val="black"/>
                </a:solidFill>
              </a:rPr>
              <a:t>сертификат участника всероссийского </a:t>
            </a:r>
            <a:r>
              <a:rPr lang="ru-RU" sz="1600" dirty="0" err="1" smtClean="0">
                <a:solidFill>
                  <a:prstClr val="black"/>
                </a:solidFill>
              </a:rPr>
              <a:t>вебинара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ChangeArrowheads="1"/>
          </p:cNvSpPr>
          <p:nvPr/>
        </p:nvSpPr>
        <p:spPr bwMode="auto">
          <a:xfrm>
            <a:off x="1819672" y="188640"/>
            <a:ext cx="5961856" cy="48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4200" b="1" dirty="0">
                <a:solidFill>
                  <a:schemeClr val="tx2"/>
                </a:solidFill>
                <a:latin typeface="Times New Roman" pitchFamily="18" charset="0"/>
              </a:rPr>
              <a:t>КОНТАКТЫ</a:t>
            </a:r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1331640" y="1052736"/>
            <a:ext cx="5961856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Наш адрес: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4000</a:t>
            </a:r>
            <a:r>
              <a:rPr 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79</a:t>
            </a:r>
            <a:r>
              <a:rPr lang="ru-RU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г. Волгоград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Ул. Кирова, д. 143 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Издательство «Учитель»</a:t>
            </a:r>
            <a:endParaRPr lang="ru-RU" sz="32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Наш сайт: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hlinkClick r:id="rId2"/>
              </a:rPr>
              <a:t>www.uchitel-izd.ru</a:t>
            </a:r>
            <a:endParaRPr lang="ru-RU" sz="32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Наши </a:t>
            </a: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электронные адреса: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hlinkClick r:id="rId3"/>
              </a:rPr>
              <a:t>webinar@uchitel-izd.ru</a:t>
            </a:r>
            <a:endParaRPr lang="ru-RU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hlinkClick r:id="rId4"/>
              </a:rPr>
              <a:t>editor@uchmet.ru</a:t>
            </a:r>
            <a:endParaRPr lang="ru-RU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hlinkClick r:id="rId5"/>
              </a:rPr>
              <a:t>met@uchitel-izd.ru</a:t>
            </a:r>
            <a:endParaRPr lang="ru-RU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776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7624" y="836712"/>
            <a:ext cx="6768752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C00000"/>
                </a:solidFill>
                <a:effectLst/>
              </a:rPr>
              <a:t>Благодарим за участие</a:t>
            </a:r>
            <a:r>
              <a:rPr lang="en-US" sz="4000" dirty="0" smtClean="0">
                <a:solidFill>
                  <a:srgbClr val="C00000"/>
                </a:solidFill>
                <a:effectLst/>
              </a:rPr>
              <a:t/>
            </a:r>
            <a:br>
              <a:rPr lang="en-US" sz="4000" dirty="0" smtClean="0">
                <a:solidFill>
                  <a:srgbClr val="C00000"/>
                </a:solidFill>
                <a:effectLst/>
              </a:rPr>
            </a:br>
            <a:r>
              <a:rPr lang="ru-RU" sz="4000" dirty="0" smtClean="0">
                <a:solidFill>
                  <a:srgbClr val="C00000"/>
                </a:solidFill>
                <a:effectLst/>
              </a:rPr>
              <a:t> в </a:t>
            </a:r>
            <a:r>
              <a:rPr lang="ru-RU" sz="4000" dirty="0" err="1">
                <a:solidFill>
                  <a:srgbClr val="C00000"/>
                </a:solidFill>
                <a:effectLst/>
              </a:rPr>
              <a:t>в</a:t>
            </a:r>
            <a:r>
              <a:rPr lang="ru-RU" sz="4000" dirty="0" err="1" smtClean="0">
                <a:solidFill>
                  <a:srgbClr val="C00000"/>
                </a:solidFill>
                <a:effectLst/>
              </a:rPr>
              <a:t>ебинаре</a:t>
            </a:r>
            <a:endParaRPr lang="ru-RU" sz="4000" dirty="0">
              <a:solidFill>
                <a:srgbClr val="C00000"/>
              </a:solidFill>
              <a:effectLst/>
            </a:endParaRPr>
          </a:p>
        </p:txBody>
      </p:sp>
      <p:pic>
        <p:nvPicPr>
          <p:cNvPr id="4" name="Picture 2" descr="C:\Users\Vilkova\AppData\Local\Microsoft\Windows\Temporary Internet Files\Content.IE5\OLPX5LZP\MC90043394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00" y="2954215"/>
            <a:ext cx="2183185" cy="218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Vilkova\AppData\Local\Microsoft\Windows\Temporary Internet Files\Content.IE5\1FEQ4JYK\MC90043395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31639" y="2954215"/>
            <a:ext cx="2268919" cy="229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323528" y="5593557"/>
            <a:ext cx="8244917" cy="1045864"/>
            <a:chOff x="216737" y="5967353"/>
            <a:chExt cx="8603735" cy="797164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216737" y="5967353"/>
              <a:ext cx="4451084" cy="797164"/>
              <a:chOff x="534246" y="5980861"/>
              <a:chExt cx="4451084" cy="797164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619672" y="6350194"/>
                <a:ext cx="241770" cy="42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453262" y="6043659"/>
                <a:ext cx="3532068" cy="46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prstClr val="black"/>
                    </a:solidFill>
                  </a:rPr>
                  <a:t>Издательство «Учитель»</a:t>
                </a:r>
              </a:p>
              <a:p>
                <a:r>
                  <a:rPr lang="en-US" sz="1600" dirty="0" smtClean="0">
                    <a:solidFill>
                      <a:prstClr val="black"/>
                    </a:solidFill>
                    <a:hlinkClick r:id="rId4"/>
                  </a:rPr>
                  <a:t>www.uchitel-izd.ru</a:t>
                </a:r>
                <a:r>
                  <a:rPr lang="ru-RU" sz="1600" b="1" dirty="0" smtClean="0">
                    <a:solidFill>
                      <a:prstClr val="black"/>
                    </a:solidFill>
                  </a:rPr>
                  <a:t> </a:t>
                </a:r>
                <a:endParaRPr lang="ru-RU" sz="1600" b="1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246" y="5980861"/>
                <a:ext cx="919016" cy="701848"/>
              </a:xfrm>
              <a:prstGeom prst="rect">
                <a:avLst/>
              </a:prstGeom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5288404" y="6126410"/>
              <a:ext cx="3532068" cy="35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/>
                <a:t>Вопросы, связанные с вебинарами можно задать по адресу: </a:t>
              </a:r>
              <a:r>
                <a:rPr lang="en-US" sz="1200" b="1" dirty="0" smtClean="0">
                  <a:hlinkClick r:id="rId6"/>
                </a:rPr>
                <a:t>webinar@uchitel-izd.ru</a:t>
              </a:r>
              <a:endParaRPr lang="ru-RU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4009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733256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203848" y="1340768"/>
            <a:ext cx="55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Для </a:t>
            </a:r>
            <a:r>
              <a:rPr lang="ru-RU" b="1" dirty="0"/>
              <a:t>получения сертификата необходимо: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Зарегистрироваться </a:t>
            </a:r>
            <a:r>
              <a:rPr lang="ru-RU" dirty="0"/>
              <a:t>на </a:t>
            </a:r>
            <a:r>
              <a:rPr lang="ru-RU" dirty="0" err="1" smtClean="0"/>
              <a:t>вебинаре</a:t>
            </a:r>
            <a:r>
              <a:rPr lang="ru-RU" dirty="0" smtClean="0"/>
              <a:t>.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Оплатить программу 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«Универсальное портфолио логопеда» </a:t>
            </a:r>
            <a:r>
              <a:rPr lang="ru-RU" dirty="0" smtClean="0">
                <a:solidFill>
                  <a:srgbClr val="C00000"/>
                </a:solidFill>
              </a:rPr>
              <a:t>(в этом случае сертификат получаете бесплатно)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ИЛИ</a:t>
            </a:r>
            <a:r>
              <a:rPr lang="ru-RU" dirty="0"/>
              <a:t> 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купон 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на получение сертификата участника </a:t>
            </a:r>
            <a:r>
              <a:rPr lang="ru-RU" dirty="0" smtClean="0">
                <a:solidFill>
                  <a:srgbClr val="C00000"/>
                </a:solidFill>
              </a:rPr>
              <a:t>(если программа Вам пока не требуется) </a:t>
            </a:r>
            <a:r>
              <a:rPr lang="ru-RU" dirty="0" smtClean="0"/>
              <a:t>всероссийского </a:t>
            </a:r>
            <a:r>
              <a:rPr lang="ru-RU" dirty="0" err="1" smtClean="0"/>
              <a:t>вебинара</a:t>
            </a:r>
            <a:r>
              <a:rPr lang="ru-RU" dirty="0" smtClean="0"/>
              <a:t>.</a:t>
            </a:r>
            <a:r>
              <a:rPr lang="ru-RU" dirty="0"/>
              <a:t>  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Подать заявку </a:t>
            </a:r>
            <a:r>
              <a:rPr lang="ru-RU" dirty="0"/>
              <a:t>на получение сертификата участника </a:t>
            </a:r>
            <a:r>
              <a:rPr lang="ru-RU" dirty="0" err="1" smtClean="0"/>
              <a:t>вебинара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55576" y="260648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Optima Cyr" pitchFamily="34" charset="0"/>
              </a:rPr>
              <a:t>Сертификат  участника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Optima Cyr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09149" y="5854293"/>
            <a:ext cx="4591770" cy="847353"/>
            <a:chOff x="412278" y="5867801"/>
            <a:chExt cx="4591770" cy="847353"/>
          </a:xfrm>
        </p:grpSpPr>
        <p:sp>
          <p:nvSpPr>
            <p:cNvPr id="20" name="TextBox 19"/>
            <p:cNvSpPr txBox="1"/>
            <p:nvPr/>
          </p:nvSpPr>
          <p:spPr>
            <a:xfrm>
              <a:off x="1619672" y="6350193"/>
              <a:ext cx="1847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600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71980" y="5867802"/>
              <a:ext cx="35320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prstClr val="black"/>
                  </a:solidFill>
                </a:rPr>
                <a:t>Издательство «Учитель»</a:t>
              </a:r>
            </a:p>
            <a:p>
              <a:r>
                <a:rPr lang="en-US" sz="1600" dirty="0" smtClean="0">
                  <a:solidFill>
                    <a:prstClr val="black"/>
                  </a:solidFill>
                  <a:hlinkClick r:id="rId2"/>
                </a:rPr>
                <a:t>www.uchitel-izd.ru</a:t>
              </a:r>
              <a:r>
                <a:rPr lang="ru-RU" sz="1600" b="1" dirty="0" smtClean="0">
                  <a:solidFill>
                    <a:prstClr val="black"/>
                  </a:solidFill>
                </a:rPr>
                <a:t> </a:t>
              </a:r>
              <a:endParaRPr lang="ru-RU" sz="1600" b="1" dirty="0">
                <a:solidFill>
                  <a:prstClr val="black"/>
                </a:solidFill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2278" y="5867801"/>
              <a:ext cx="847353" cy="847353"/>
            </a:xfrm>
            <a:prstGeom prst="rect">
              <a:avLst/>
            </a:prstGeom>
          </p:spPr>
        </p:pic>
      </p:grpSp>
      <p:pic>
        <p:nvPicPr>
          <p:cNvPr id="16" name="Рисунок 15" descr="D:\ScreenCaptor\Screenshots\ol-2013.12.09-00747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767" y="1401163"/>
            <a:ext cx="2201033" cy="292723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Прямоугольник 23"/>
          <p:cNvSpPr/>
          <p:nvPr/>
        </p:nvSpPr>
        <p:spPr>
          <a:xfrm>
            <a:off x="1757506" y="5162895"/>
            <a:ext cx="663091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Optima Cyr" pitchFamily="34" charset="0"/>
              </a:rPr>
              <a:t>Просмотреть запись </a:t>
            </a:r>
            <a:r>
              <a:rPr lang="ru-RU" sz="1400" b="1" dirty="0" smtClean="0">
                <a:latin typeface="Optima Cyr" pitchFamily="34" charset="0"/>
              </a:rPr>
              <a:t>«Как заказать сертификат участника»</a:t>
            </a:r>
          </a:p>
          <a:p>
            <a:r>
              <a:rPr lang="ru-RU" sz="1400" b="1" dirty="0">
                <a:latin typeface="Optima Cyr" pitchFamily="34" charset="0"/>
              </a:rPr>
              <a:t>	</a:t>
            </a:r>
            <a:r>
              <a:rPr lang="en-US" sz="1400" b="1" dirty="0">
                <a:latin typeface="Optima Cyr" pitchFamily="34" charset="0"/>
                <a:hlinkClick r:id="rId5"/>
              </a:rPr>
              <a:t>http://my.webinar.ru/record/248190</a:t>
            </a:r>
            <a:r>
              <a:rPr lang="en-US" sz="1400" b="1" dirty="0" smtClean="0">
                <a:latin typeface="Optima Cyr" pitchFamily="34" charset="0"/>
                <a:hlinkClick r:id="rId5"/>
              </a:rPr>
              <a:t>/</a:t>
            </a:r>
            <a:endParaRPr lang="ru-RU" sz="1400" b="1" dirty="0" smtClean="0">
              <a:latin typeface="Optima Cyr" pitchFamily="34" charset="0"/>
            </a:endParaRPr>
          </a:p>
          <a:p>
            <a:endParaRPr lang="ru-RU" sz="1600" b="1" dirty="0">
              <a:latin typeface="Optima Cyr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58118" y="4516564"/>
            <a:ext cx="5130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Внимание! Прием заявок на сертификат участника осуществляется до </a:t>
            </a:r>
            <a:r>
              <a:rPr lang="ru-RU" dirty="0" smtClean="0">
                <a:solidFill>
                  <a:srgbClr val="FF0000"/>
                </a:solidFill>
              </a:rPr>
              <a:t>07.07.2014</a:t>
            </a:r>
            <a:r>
              <a:rPr lang="ru-RU" dirty="0">
                <a:solidFill>
                  <a:srgbClr val="FF0000"/>
                </a:solidFill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67534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61571" y="2555"/>
            <a:ext cx="842085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9525">
                  <a:noFill/>
                </a:ln>
                <a:solidFill>
                  <a:srgbClr val="C00000"/>
                </a:solidFill>
                <a:latin typeface="+mj-lt"/>
              </a:rPr>
              <a:t>Как заказать Сертификат участника?</a:t>
            </a:r>
            <a:endParaRPr lang="ru-RU" sz="3200" b="1" dirty="0">
              <a:ln w="9525">
                <a:noFill/>
              </a:ln>
              <a:solidFill>
                <a:srgbClr val="C00000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0771" y="908720"/>
            <a:ext cx="8682459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946354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36811" y="578777"/>
            <a:ext cx="827037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Авторизоваться на портале «</a:t>
            </a:r>
            <a:r>
              <a:rPr lang="ru-RU" sz="1600" dirty="0" err="1"/>
              <a:t>УчМет</a:t>
            </a:r>
            <a:r>
              <a:rPr lang="ru-RU" sz="1600" dirty="0" smtClean="0"/>
              <a:t>».</a:t>
            </a:r>
          </a:p>
          <a:p>
            <a:pPr marL="342900" lvl="0" indent="-342900">
              <a:buFont typeface="+mj-lt"/>
              <a:buAutoNum type="arabicPeriod"/>
            </a:pPr>
            <a:endParaRPr lang="ru-RU" sz="1600" dirty="0"/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Перейти на страницу </a:t>
            </a:r>
            <a:r>
              <a:rPr lang="ru-RU" sz="1600" dirty="0" smtClean="0"/>
              <a:t>мероприятия, </a:t>
            </a:r>
            <a:r>
              <a:rPr lang="ru-RU" sz="1600" dirty="0"/>
              <a:t>в котором Вы </a:t>
            </a:r>
            <a:r>
              <a:rPr lang="ru-RU" sz="1600" dirty="0" smtClean="0"/>
              <a:t>участвовали</a:t>
            </a:r>
            <a:r>
              <a:rPr lang="ru-RU" sz="1600" dirty="0"/>
              <a:t>.</a:t>
            </a:r>
            <a:endParaRPr lang="ru-RU" sz="1600" dirty="0" smtClean="0"/>
          </a:p>
          <a:p>
            <a:pPr marL="342900" lvl="0" indent="-342900">
              <a:buFont typeface="+mj-lt"/>
              <a:buAutoNum type="arabicPeriod"/>
            </a:pPr>
            <a:endParaRPr lang="ru-RU" sz="1600" dirty="0"/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Перейти по ссылке </a:t>
            </a:r>
            <a:r>
              <a:rPr lang="ru-RU" sz="1600" dirty="0" smtClean="0"/>
              <a:t>«Подать заявку на сертификат участника»  </a:t>
            </a:r>
            <a:r>
              <a:rPr lang="ru-RU" sz="1600" dirty="0"/>
              <a:t>на страницу с правилами получения </a:t>
            </a:r>
            <a:r>
              <a:rPr lang="ru-RU" sz="1600" dirty="0" smtClean="0"/>
              <a:t>сертификата</a:t>
            </a:r>
            <a:r>
              <a:rPr lang="ru-RU" sz="1600" dirty="0"/>
              <a:t>.</a:t>
            </a:r>
            <a:endParaRPr lang="ru-RU" sz="1600" dirty="0" smtClean="0"/>
          </a:p>
          <a:p>
            <a:pPr marL="342900" lvl="0" indent="-342900">
              <a:buFont typeface="+mj-lt"/>
              <a:buAutoNum type="arabicPeriod"/>
            </a:pPr>
            <a:endParaRPr lang="ru-RU" sz="1600" dirty="0"/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Оформить заказ </a:t>
            </a:r>
            <a:r>
              <a:rPr lang="ru-RU" sz="1600" dirty="0" smtClean="0"/>
              <a:t>купона </a:t>
            </a:r>
            <a:r>
              <a:rPr lang="ru-RU" sz="1600" dirty="0"/>
              <a:t>на получение сертификата в интернет-магазине «</a:t>
            </a:r>
            <a:r>
              <a:rPr lang="ru-RU" sz="1600" dirty="0" err="1"/>
              <a:t>УчМаг</a:t>
            </a:r>
            <a:r>
              <a:rPr lang="ru-RU" sz="1600" dirty="0" smtClean="0"/>
              <a:t>».</a:t>
            </a:r>
          </a:p>
          <a:p>
            <a:pPr marL="342900" lvl="0" indent="-342900">
              <a:buFont typeface="+mj-lt"/>
              <a:buAutoNum type="arabicPeriod"/>
            </a:pPr>
            <a:endParaRPr lang="ru-RU" sz="1600" dirty="0"/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Дождаться уведомления на </a:t>
            </a:r>
            <a:r>
              <a:rPr lang="en-US" sz="1600" dirty="0"/>
              <a:t>e-mail</a:t>
            </a:r>
            <a:r>
              <a:rPr lang="ru-RU" sz="1600" dirty="0"/>
              <a:t> с номером </a:t>
            </a:r>
            <a:r>
              <a:rPr lang="ru-RU" sz="1600" dirty="0" smtClean="0"/>
              <a:t>заказа</a:t>
            </a:r>
            <a:r>
              <a:rPr lang="ru-RU" sz="1600" dirty="0"/>
              <a:t>.</a:t>
            </a:r>
            <a:endParaRPr lang="ru-RU" sz="1600" dirty="0" smtClean="0"/>
          </a:p>
          <a:p>
            <a:pPr marL="342900" lvl="0" indent="-342900">
              <a:buFont typeface="+mj-lt"/>
              <a:buAutoNum type="arabicPeriod"/>
            </a:pPr>
            <a:endParaRPr lang="ru-RU" sz="1600" dirty="0"/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Оплатить </a:t>
            </a:r>
            <a:r>
              <a:rPr lang="ru-RU" sz="1600" dirty="0"/>
              <a:t>заказ удобным для Вас </a:t>
            </a:r>
            <a:r>
              <a:rPr lang="ru-RU" sz="1600" dirty="0" smtClean="0"/>
              <a:t>способом</a:t>
            </a:r>
            <a:r>
              <a:rPr lang="ru-RU" sz="1600" dirty="0"/>
              <a:t>.</a:t>
            </a:r>
            <a:endParaRPr lang="ru-RU" sz="1600" dirty="0" smtClean="0"/>
          </a:p>
          <a:p>
            <a:pPr marL="342900" lvl="0" indent="-342900">
              <a:buFont typeface="+mj-lt"/>
              <a:buAutoNum type="arabicPeriod"/>
            </a:pPr>
            <a:endParaRPr lang="ru-RU" sz="1600" dirty="0"/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Заполнить заявку на портале «</a:t>
            </a:r>
            <a:r>
              <a:rPr lang="ru-RU" sz="1600" dirty="0" err="1"/>
              <a:t>УчМет</a:t>
            </a:r>
            <a:r>
              <a:rPr lang="ru-RU" sz="1600" dirty="0" smtClean="0"/>
              <a:t>».</a:t>
            </a:r>
          </a:p>
          <a:p>
            <a:pPr marL="342900" indent="-342900">
              <a:buFont typeface="+mj-lt"/>
              <a:buAutoNum type="arabicPeriod"/>
            </a:pPr>
            <a:endParaRPr lang="ru-RU" sz="1600" dirty="0"/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Дождаться уведомления на </a:t>
            </a:r>
            <a:r>
              <a:rPr lang="en-US" sz="1600" dirty="0"/>
              <a:t>e-mail</a:t>
            </a:r>
            <a:r>
              <a:rPr lang="ru-RU" sz="1600" dirty="0"/>
              <a:t> с </a:t>
            </a:r>
            <a:r>
              <a:rPr lang="ru-RU" sz="1600" dirty="0" smtClean="0"/>
              <a:t>подтверждением, что заявка принята.</a:t>
            </a:r>
            <a:endParaRPr lang="ru-RU" sz="1600" dirty="0"/>
          </a:p>
          <a:p>
            <a:pPr marL="342900" lvl="0" indent="-342900">
              <a:buFont typeface="+mj-lt"/>
              <a:buAutoNum type="arabicPeriod"/>
            </a:pPr>
            <a:endParaRPr lang="ru-RU" sz="1600" dirty="0"/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Дождаться уведомления о готовности сертификата с ссылкой для </a:t>
            </a:r>
            <a:r>
              <a:rPr lang="ru-RU" sz="1600" dirty="0" smtClean="0"/>
              <a:t>скачивания.</a:t>
            </a:r>
          </a:p>
          <a:p>
            <a:pPr marL="342900" lvl="0" indent="-342900">
              <a:buFont typeface="+mj-lt"/>
              <a:buAutoNum type="arabicPeriod"/>
            </a:pPr>
            <a:endParaRPr lang="ru-RU" sz="1600" dirty="0"/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Скачать сертификат и сохранить на ПК.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240084" y="5967353"/>
            <a:ext cx="4560835" cy="756911"/>
            <a:chOff x="443213" y="5867802"/>
            <a:chExt cx="4560835" cy="872764"/>
          </a:xfrm>
        </p:grpSpPr>
        <p:sp>
          <p:nvSpPr>
            <p:cNvPr id="20" name="TextBox 19"/>
            <p:cNvSpPr txBox="1"/>
            <p:nvPr/>
          </p:nvSpPr>
          <p:spPr>
            <a:xfrm>
              <a:off x="1619672" y="6350193"/>
              <a:ext cx="184731" cy="3903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600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71980" y="5867802"/>
              <a:ext cx="3532068" cy="74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prstClr val="black"/>
                  </a:solidFill>
                </a:rPr>
                <a:t>Издательство «Учитель»</a:t>
              </a:r>
            </a:p>
            <a:p>
              <a:r>
                <a:rPr lang="en-US" sz="1600" dirty="0" smtClean="0">
                  <a:solidFill>
                    <a:prstClr val="black"/>
                  </a:solidFill>
                  <a:hlinkClick r:id="rId2"/>
                </a:rPr>
                <a:t>www.uchitel-izd.ru</a:t>
              </a:r>
              <a:r>
                <a:rPr lang="ru-RU" sz="1600" b="1" dirty="0" smtClean="0">
                  <a:solidFill>
                    <a:prstClr val="black"/>
                  </a:solidFill>
                </a:rPr>
                <a:t> </a:t>
              </a:r>
              <a:endParaRPr lang="ru-RU" sz="1600" b="1" dirty="0">
                <a:solidFill>
                  <a:prstClr val="black"/>
                </a:solidFill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3213" y="5957074"/>
              <a:ext cx="762451" cy="762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228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61571" y="2555"/>
            <a:ext cx="842085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9525">
                  <a:noFill/>
                </a:ln>
                <a:solidFill>
                  <a:srgbClr val="C00000"/>
                </a:solidFill>
                <a:latin typeface="+mj-lt"/>
              </a:rPr>
              <a:t>Обращаем </a:t>
            </a:r>
            <a:r>
              <a:rPr lang="ru-RU" sz="2400" b="1" dirty="0">
                <a:ln w="9525">
                  <a:noFill/>
                </a:ln>
                <a:solidFill>
                  <a:srgbClr val="C00000"/>
                </a:solidFill>
                <a:latin typeface="+mj-lt"/>
              </a:rPr>
              <a:t>ваше внимание на типичные ошибки-опечатки: </a:t>
            </a:r>
            <a:endParaRPr lang="ru-RU" sz="2400" b="1" dirty="0" smtClean="0">
              <a:ln w="9525">
                <a:noFill/>
              </a:ln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ru-RU" sz="2400" b="1" dirty="0" smtClean="0">
                <a:ln w="9525">
                  <a:noFill/>
                </a:ln>
                <a:solidFill>
                  <a:srgbClr val="C00000"/>
                </a:solidFill>
                <a:latin typeface="+mj-lt"/>
              </a:rPr>
              <a:t>это</a:t>
            </a:r>
            <a:r>
              <a:rPr lang="ru-RU" sz="2400" b="1" dirty="0">
                <a:ln w="9525">
                  <a:noFill/>
                </a:ln>
                <a:solidFill>
                  <a:srgbClr val="C00000"/>
                </a:solidFill>
                <a:latin typeface="+mj-lt"/>
              </a:rPr>
              <a:t>, как правило, всевозможные искажения облика слова: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0771" y="908720"/>
            <a:ext cx="8682459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932040" y="1268760"/>
            <a:ext cx="9144000" cy="0"/>
          </a:xfrm>
          <a:prstGeom prst="lin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946354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55577" y="1389162"/>
            <a:ext cx="81792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/>
              <a:t>З</a:t>
            </a:r>
            <a:r>
              <a:rPr lang="ru-RU" sz="2400" dirty="0" smtClean="0"/>
              <a:t>амена </a:t>
            </a:r>
            <a:r>
              <a:rPr lang="ru-RU" sz="2400" dirty="0"/>
              <a:t>одной буквы другой (</a:t>
            </a:r>
            <a:r>
              <a:rPr lang="ru-RU" sz="2400" dirty="0" err="1"/>
              <a:t>подОазделение</a:t>
            </a:r>
            <a:r>
              <a:rPr lang="ru-RU" sz="2400" dirty="0"/>
              <a:t>, </a:t>
            </a:r>
            <a:r>
              <a:rPr lang="ru-RU" sz="2400" dirty="0" err="1"/>
              <a:t>обШествознания</a:t>
            </a:r>
            <a:r>
              <a:rPr lang="ru-RU" sz="2400" dirty="0"/>
              <a:t> через </a:t>
            </a:r>
            <a:r>
              <a:rPr lang="ru-RU" sz="2400" dirty="0" err="1"/>
              <a:t>ша</a:t>
            </a:r>
            <a:r>
              <a:rPr lang="ru-RU" sz="2400" dirty="0" smtClean="0"/>
              <a:t>). </a:t>
            </a:r>
            <a:endParaRPr lang="ru-RU" sz="2400" dirty="0"/>
          </a:p>
          <a:p>
            <a:pPr marL="342900" indent="-342900">
              <a:buFont typeface="+mj-lt"/>
              <a:buAutoNum type="arabicPeriod"/>
            </a:pPr>
            <a:endParaRPr lang="ru-RU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Выпадение </a:t>
            </a:r>
            <a:r>
              <a:rPr lang="ru-RU" sz="2400" dirty="0"/>
              <a:t>буквы в слове вообще, </a:t>
            </a:r>
            <a:r>
              <a:rPr lang="ru-RU" sz="2400" dirty="0" smtClean="0"/>
              <a:t>(</a:t>
            </a:r>
            <a:r>
              <a:rPr lang="ru-RU" sz="2400" dirty="0" err="1" smtClean="0"/>
              <a:t>замеСИтелем</a:t>
            </a:r>
            <a:r>
              <a:rPr lang="ru-RU" sz="2400" dirty="0" smtClean="0"/>
              <a:t> </a:t>
            </a:r>
            <a:r>
              <a:rPr lang="ru-RU" sz="2400" dirty="0"/>
              <a:t>директора</a:t>
            </a:r>
            <a:r>
              <a:rPr lang="ru-RU" sz="2400" dirty="0" smtClean="0"/>
              <a:t>).</a:t>
            </a:r>
          </a:p>
          <a:p>
            <a:pPr marL="342900" indent="-342900">
              <a:buFont typeface="+mj-lt"/>
              <a:buAutoNum type="arabicPeriod"/>
            </a:pPr>
            <a:endParaRPr lang="ru-RU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П</a:t>
            </a:r>
            <a:r>
              <a:rPr lang="ru-RU" sz="2400" dirty="0" smtClean="0"/>
              <a:t>ерестановка букв (не </a:t>
            </a:r>
            <a:r>
              <a:rPr lang="ru-RU" sz="2400" dirty="0"/>
              <a:t>детский, а </a:t>
            </a:r>
            <a:r>
              <a:rPr lang="ru-RU" sz="2400" dirty="0" err="1" smtClean="0"/>
              <a:t>деСТкий</a:t>
            </a:r>
            <a:r>
              <a:rPr lang="ru-RU" sz="2400" dirty="0" smtClean="0"/>
              <a:t>).</a:t>
            </a:r>
          </a:p>
          <a:p>
            <a:endParaRPr lang="ru-RU" sz="2400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240084" y="5967353"/>
            <a:ext cx="4560835" cy="738663"/>
            <a:chOff x="443213" y="5867802"/>
            <a:chExt cx="4560835" cy="851723"/>
          </a:xfrm>
        </p:grpSpPr>
        <p:sp>
          <p:nvSpPr>
            <p:cNvPr id="20" name="TextBox 19"/>
            <p:cNvSpPr txBox="1"/>
            <p:nvPr/>
          </p:nvSpPr>
          <p:spPr>
            <a:xfrm>
              <a:off x="1619672" y="6350193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71980" y="5867802"/>
              <a:ext cx="3532068" cy="74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prstClr val="black"/>
                  </a:solidFill>
                </a:rPr>
                <a:t>Издательство «Учитель»</a:t>
              </a:r>
            </a:p>
            <a:p>
              <a:r>
                <a:rPr lang="en-US" sz="1600" dirty="0" smtClean="0">
                  <a:solidFill>
                    <a:prstClr val="black"/>
                  </a:solidFill>
                  <a:hlinkClick r:id="rId2"/>
                </a:rPr>
                <a:t>www.uchitel-izd.ru</a:t>
              </a:r>
              <a:r>
                <a:rPr lang="ru-RU" sz="1600" b="1" dirty="0" smtClean="0">
                  <a:solidFill>
                    <a:prstClr val="black"/>
                  </a:solidFill>
                </a:rPr>
                <a:t> </a:t>
              </a:r>
              <a:endParaRPr lang="ru-RU" sz="1600" b="1" dirty="0">
                <a:solidFill>
                  <a:prstClr val="black"/>
                </a:solidFill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3213" y="5957074"/>
              <a:ext cx="762451" cy="762451"/>
            </a:xfrm>
            <a:prstGeom prst="rect">
              <a:avLst/>
            </a:prstGeom>
          </p:spPr>
        </p:pic>
      </p:grpSp>
      <p:sp>
        <p:nvSpPr>
          <p:cNvPr id="3" name="Прямоугольник 2"/>
          <p:cNvSpPr/>
          <p:nvPr/>
        </p:nvSpPr>
        <p:spPr>
          <a:xfrm>
            <a:off x="383193" y="4611297"/>
            <a:ext cx="8551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И все эти </a:t>
            </a:r>
            <a:r>
              <a:rPr lang="ru-RU" sz="1600" dirty="0" smtClean="0"/>
              <a:t>ошибки </a:t>
            </a:r>
            <a:r>
              <a:rPr lang="ru-RU" sz="1600" dirty="0"/>
              <a:t>требуют долгого кропотливого исправления. Достаточно сказать, что в количественном соотношении исправляется, как минимум, </a:t>
            </a:r>
            <a:r>
              <a:rPr lang="ru-RU" sz="1600" dirty="0" smtClean="0"/>
              <a:t>80% </a:t>
            </a:r>
            <a:r>
              <a:rPr lang="ru-RU" sz="1600" dirty="0"/>
              <a:t>сертификатов, подготовленных на основе ваших анкет-заявок.</a:t>
            </a:r>
          </a:p>
        </p:txBody>
      </p:sp>
    </p:spTree>
    <p:extLst>
      <p:ext uri="{BB962C8B-B14F-4D97-AF65-F5344CB8AC3E}">
        <p14:creationId xmlns:p14="http://schemas.microsoft.com/office/powerpoint/2010/main" val="121839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ScreenCaptor\ol-2014.06.02-00976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3451"/>
          <a:stretch/>
        </p:blipFill>
        <p:spPr bwMode="auto">
          <a:xfrm>
            <a:off x="827584" y="233264"/>
            <a:ext cx="7416824" cy="652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57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73246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3" name="Прямоугольник 12"/>
          <p:cNvSpPr>
            <a:spLocks noChangeArrowheads="1"/>
          </p:cNvSpPr>
          <p:nvPr/>
        </p:nvSpPr>
        <p:spPr bwMode="auto">
          <a:xfrm>
            <a:off x="209550" y="1196752"/>
            <a:ext cx="870426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Портфолио </a:t>
            </a:r>
            <a:r>
              <a:rPr lang="ru-RU" sz="2800" b="1" dirty="0">
                <a:solidFill>
                  <a:srgbClr val="C00000"/>
                </a:solidFill>
              </a:rPr>
              <a:t>логопеда: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разработка </a:t>
            </a:r>
            <a:r>
              <a:rPr lang="ru-RU" sz="2800" b="1" dirty="0">
                <a:solidFill>
                  <a:srgbClr val="C00000"/>
                </a:solidFill>
              </a:rPr>
              <a:t>и оформление в соответствии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 </a:t>
            </a:r>
            <a:r>
              <a:rPr lang="ru-RU" sz="2800" b="1" dirty="0">
                <a:solidFill>
                  <a:srgbClr val="C00000"/>
                </a:solidFill>
              </a:rPr>
              <a:t>профессиональным стандартом педагога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 </a:t>
            </a:r>
            <a:r>
              <a:rPr lang="ru-RU" sz="2800" b="1" dirty="0">
                <a:solidFill>
                  <a:srgbClr val="C00000"/>
                </a:solidFill>
              </a:rPr>
              <a:t>ФГОС</a:t>
            </a:r>
          </a:p>
        </p:txBody>
      </p:sp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323528" y="4631289"/>
            <a:ext cx="36968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Calibri" pitchFamily="34" charset="0"/>
              </a:rPr>
              <a:t>Начало: </a:t>
            </a:r>
            <a:r>
              <a:rPr lang="ru-RU" b="1" dirty="0" smtClean="0">
                <a:solidFill>
                  <a:srgbClr val="FF0000"/>
                </a:solidFill>
              </a:rPr>
              <a:t>30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июня </a:t>
            </a:r>
            <a:r>
              <a:rPr lang="ru-RU" b="1" dirty="0">
                <a:solidFill>
                  <a:srgbClr val="FF0000"/>
                </a:solidFill>
                <a:latin typeface="Calibri" pitchFamily="34" charset="0"/>
              </a:rPr>
              <a:t> 2014</a:t>
            </a:r>
            <a:r>
              <a:rPr lang="ru-RU" b="1" dirty="0">
                <a:solidFill>
                  <a:srgbClr val="000000"/>
                </a:solidFill>
                <a:latin typeface="Calibri" pitchFamily="34" charset="0"/>
              </a:rPr>
              <a:t>, 1</a:t>
            </a:r>
            <a:r>
              <a:rPr lang="ru-RU" b="1" dirty="0">
                <a:solidFill>
                  <a:srgbClr val="000000"/>
                </a:solidFill>
              </a:rPr>
              <a:t>4</a:t>
            </a:r>
            <a:r>
              <a:rPr lang="ru-RU" b="1" dirty="0">
                <a:solidFill>
                  <a:srgbClr val="000000"/>
                </a:solidFill>
                <a:latin typeface="Calibri" pitchFamily="34" charset="0"/>
              </a:rPr>
              <a:t>:00 МСК</a:t>
            </a:r>
          </a:p>
        </p:txBody>
      </p:sp>
      <p:sp>
        <p:nvSpPr>
          <p:cNvPr id="15366" name="Прямоугольник 13"/>
          <p:cNvSpPr>
            <a:spLocks noChangeArrowheads="1"/>
          </p:cNvSpPr>
          <p:nvPr/>
        </p:nvSpPr>
        <p:spPr bwMode="auto">
          <a:xfrm>
            <a:off x="107504" y="3140968"/>
            <a:ext cx="9104184" cy="156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solidFill>
                  <a:srgbClr val="000000"/>
                </a:solidFill>
                <a:latin typeface="Calibri" pitchFamily="34" charset="0"/>
              </a:rPr>
              <a:t>Ведущие: </a:t>
            </a:r>
            <a:r>
              <a:rPr lang="ru-RU" sz="1600" b="1" i="1" dirty="0" err="1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Ничепорчук</a:t>
            </a:r>
            <a:r>
              <a:rPr lang="ru-RU" sz="1600" b="1" i="1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b="1" i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Т. П.,</a:t>
            </a:r>
            <a:r>
              <a:rPr lang="ru-RU" sz="16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логопед высшей квалификационной категории, член городской </a:t>
            </a:r>
            <a:r>
              <a:rPr lang="ru-RU" sz="16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ПМПК,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16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руководитель </a:t>
            </a:r>
            <a:r>
              <a:rPr lang="ru-RU" sz="16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городского МО учителей </a:t>
            </a:r>
            <a:r>
              <a:rPr lang="ru-RU" sz="16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дефектологов</a:t>
            </a:r>
            <a:r>
              <a:rPr lang="ru-RU" sz="16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	Кудрявцева </a:t>
            </a:r>
            <a:r>
              <a:rPr lang="ru-RU" sz="1600" b="1" i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Е. А.,</a:t>
            </a:r>
            <a:r>
              <a:rPr lang="ru-RU" sz="16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к.п.н</a:t>
            </a:r>
            <a:r>
              <a:rPr lang="ru-RU" sz="16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., начальник методического отдела издательства «Учитель</a:t>
            </a:r>
            <a:r>
              <a:rPr lang="ru-RU" sz="16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»;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	Третьякова </a:t>
            </a:r>
            <a:r>
              <a:rPr lang="ru-RU" sz="1600" b="1" i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А. А.,</a:t>
            </a:r>
            <a:r>
              <a:rPr lang="ru-RU" sz="16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методист издательства «Учитель</a:t>
            </a:r>
            <a:r>
              <a:rPr lang="ru-RU" sz="160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».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</p:txBody>
      </p:sp>
      <p:grpSp>
        <p:nvGrpSpPr>
          <p:cNvPr id="15367" name="Группа 2"/>
          <p:cNvGrpSpPr>
            <a:grpSpLocks/>
          </p:cNvGrpSpPr>
          <p:nvPr/>
        </p:nvGrpSpPr>
        <p:grpSpPr bwMode="auto">
          <a:xfrm>
            <a:off x="209550" y="5854700"/>
            <a:ext cx="8724900" cy="850900"/>
            <a:chOff x="94769" y="5854293"/>
            <a:chExt cx="8725703" cy="851724"/>
          </a:xfrm>
        </p:grpSpPr>
        <p:grpSp>
          <p:nvGrpSpPr>
            <p:cNvPr id="15368" name="Группа 1"/>
            <p:cNvGrpSpPr>
              <a:grpSpLocks/>
            </p:cNvGrpSpPr>
            <p:nvPr/>
          </p:nvGrpSpPr>
          <p:grpSpPr bwMode="auto">
            <a:xfrm>
              <a:off x="94769" y="5854293"/>
              <a:ext cx="4591770" cy="851724"/>
              <a:chOff x="412278" y="5867801"/>
              <a:chExt cx="4591770" cy="851724"/>
            </a:xfrm>
          </p:grpSpPr>
          <p:sp>
            <p:nvSpPr>
              <p:cNvPr id="15370" name="TextBox 3"/>
              <p:cNvSpPr txBox="1">
                <a:spLocks noChangeArrowheads="1"/>
              </p:cNvSpPr>
              <p:nvPr/>
            </p:nvSpPr>
            <p:spPr bwMode="auto">
              <a:xfrm>
                <a:off x="1619672" y="6350193"/>
                <a:ext cx="18473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ru-RU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5371" name="TextBox 11"/>
              <p:cNvSpPr txBox="1">
                <a:spLocks noChangeArrowheads="1"/>
              </p:cNvSpPr>
              <p:nvPr/>
            </p:nvSpPr>
            <p:spPr bwMode="auto">
              <a:xfrm>
                <a:off x="1471980" y="5867802"/>
                <a:ext cx="3532068" cy="738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400" b="1">
                    <a:solidFill>
                      <a:srgbClr val="000000"/>
                    </a:solidFill>
                    <a:latin typeface="Calibri" pitchFamily="34" charset="0"/>
                  </a:rPr>
                  <a:t>Издательство «Учитель»</a:t>
                </a:r>
              </a:p>
              <a:p>
                <a:r>
                  <a:rPr lang="en-US">
                    <a:solidFill>
                      <a:srgbClr val="000000"/>
                    </a:solidFill>
                    <a:latin typeface="Calibri" pitchFamily="34" charset="0"/>
                    <a:hlinkClick r:id="rId2"/>
                  </a:rPr>
                  <a:t>www.uchitel-izd.ru</a:t>
                </a:r>
                <a:r>
                  <a:rPr lang="ru-RU" b="1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pic>
            <p:nvPicPr>
              <p:cNvPr id="15372" name="Рисунок 14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12278" y="5867801"/>
                <a:ext cx="847353" cy="847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369" name="TextBox 15"/>
            <p:cNvSpPr txBox="1">
              <a:spLocks noChangeArrowheads="1"/>
            </p:cNvSpPr>
            <p:nvPr/>
          </p:nvSpPr>
          <p:spPr bwMode="auto">
            <a:xfrm>
              <a:off x="5288404" y="5967353"/>
              <a:ext cx="3532068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 dirty="0">
                  <a:latin typeface="Calibri" pitchFamily="34" charset="0"/>
                </a:rPr>
                <a:t>Вопросы, связанные с </a:t>
              </a:r>
              <a:r>
                <a:rPr lang="ru-RU" sz="1400" b="1" dirty="0" err="1">
                  <a:latin typeface="Calibri" pitchFamily="34" charset="0"/>
                </a:rPr>
                <a:t>вебинарами</a:t>
              </a:r>
              <a:r>
                <a:rPr lang="ru-RU" sz="1400" b="1" dirty="0">
                  <a:latin typeface="Calibri" pitchFamily="34" charset="0"/>
                </a:rPr>
                <a:t> можно задать по адресу: </a:t>
              </a:r>
              <a:r>
                <a:rPr lang="en-US" sz="1400" b="1" dirty="0">
                  <a:latin typeface="Calibri" pitchFamily="34" charset="0"/>
                  <a:hlinkClick r:id="rId4"/>
                </a:rPr>
                <a:t>webinar@uchitel-izd.ru</a:t>
              </a:r>
              <a:endParaRPr lang="ru-RU" sz="1400" dirty="0">
                <a:latin typeface="Calibri" pitchFamily="34" charset="0"/>
              </a:endParaRPr>
            </a:p>
            <a:p>
              <a:endParaRPr lang="ru-RU" sz="1400" b="1" dirty="0">
                <a:latin typeface="Calibri" pitchFamily="34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220345" y="5008591"/>
            <a:ext cx="5996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prstClr val="black"/>
                </a:solidFill>
              </a:rPr>
              <a:t>Участникам предоставляется возможность получить</a:t>
            </a:r>
            <a:r>
              <a:rPr lang="ru-RU" sz="1600" dirty="0" smtClean="0">
                <a:solidFill>
                  <a:prstClr val="black"/>
                </a:solidFill>
              </a:rPr>
              <a:t>:</a:t>
            </a:r>
          </a:p>
          <a:p>
            <a:pPr>
              <a:tabLst>
                <a:tab pos="182563" algn="l"/>
              </a:tabLst>
            </a:pPr>
            <a:r>
              <a:rPr lang="ru-RU" sz="1600" dirty="0" smtClean="0">
                <a:solidFill>
                  <a:prstClr val="black"/>
                </a:solidFill>
              </a:rPr>
              <a:t>сертификат участника всероссийского </a:t>
            </a:r>
            <a:r>
              <a:rPr lang="ru-RU" sz="1600" dirty="0" err="1" smtClean="0">
                <a:solidFill>
                  <a:prstClr val="black"/>
                </a:solidFill>
              </a:rPr>
              <a:t>вебинара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07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/>
          <p:cNvSpPr>
            <a:spLocks noChangeArrowheads="1"/>
          </p:cNvSpPr>
          <p:nvPr/>
        </p:nvSpPr>
        <p:spPr bwMode="auto">
          <a:xfrm>
            <a:off x="209550" y="260648"/>
            <a:ext cx="87042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Пособия издательства «Учитель»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Универсальное портфолио логопеда. Программа для установки через интерн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0" y="1124744"/>
            <a:ext cx="3062789" cy="429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75446" y="908720"/>
            <a:ext cx="501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Универсальное портфолио логопеда. Программа для установки через интернет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20864" y="573325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3"/>
              </a:rPr>
              <a:t>Купить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75446" y="1628800"/>
            <a:ext cx="556105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/>
              <a:t>Э</a:t>
            </a:r>
            <a:r>
              <a:rPr lang="ru-RU" sz="1700" dirty="0" smtClean="0"/>
              <a:t>то новый электронный продукт, выпущенный издательством "Учитель". Предлагаемое электронное портфолио представляет собой конструктор, позволяющий педагогу-логопеду моделировать собственную "визитную карточку" (портфолио).</a:t>
            </a:r>
          </a:p>
          <a:p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smtClean="0"/>
              <a:t>Электронный </a:t>
            </a:r>
            <a:r>
              <a:rPr lang="ru-RU" sz="1700" dirty="0"/>
              <a:t>продукт содержит систематизированную подборку документов и материалов для осуществления анализа, рефлексии и самоконтроля эффективности профессиональной деятельности логопеда на основе компетенций, сформулированных в Профессиональном стандарте педагога. </a:t>
            </a:r>
            <a:endParaRPr lang="ru-RU" sz="1700" dirty="0" smtClean="0"/>
          </a:p>
          <a:p>
            <a:endParaRPr lang="ru-RU" sz="800" dirty="0" smtClean="0"/>
          </a:p>
          <a:p>
            <a:r>
              <a:rPr lang="ru-RU" sz="1700" dirty="0" smtClean="0"/>
              <a:t>Электронное </a:t>
            </a:r>
            <a:r>
              <a:rPr lang="ru-RU" sz="1700" dirty="0"/>
              <a:t>портфолио предназначено педагогам-логопедам ДОО, учителям-логопедам ОУ, руководителям МО, заместителям директора по учебной и научно-методической работе ОО. </a:t>
            </a:r>
          </a:p>
        </p:txBody>
      </p:sp>
    </p:spTree>
    <p:extLst>
      <p:ext uri="{BB962C8B-B14F-4D97-AF65-F5344CB8AC3E}">
        <p14:creationId xmlns:p14="http://schemas.microsoft.com/office/powerpoint/2010/main" val="276005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470116"/>
            <a:ext cx="8549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Методическая лаборатория</a:t>
            </a:r>
            <a:r>
              <a:rPr lang="ru-RU" dirty="0">
                <a:solidFill>
                  <a:srgbClr val="C00000"/>
                </a:solidFill>
              </a:rPr>
              <a:t>. </a:t>
            </a:r>
            <a:r>
              <a:rPr lang="ru-RU" b="1" dirty="0">
                <a:solidFill>
                  <a:srgbClr val="C00000"/>
                </a:solidFill>
              </a:rPr>
              <a:t>Значок ФГОС. </a:t>
            </a:r>
            <a:r>
              <a:rPr lang="ru-RU" dirty="0">
                <a:solidFill>
                  <a:srgbClr val="C00000"/>
                </a:solidFill>
              </a:rPr>
              <a:t> Аттестация педагогических работников: как составить профессиональное портфолио учителя-логопеда.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44647" y="1494076"/>
            <a:ext cx="5251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Скоро выйдет в продажу!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12"/>
          <p:cNvSpPr>
            <a:spLocks noChangeArrowheads="1"/>
          </p:cNvSpPr>
          <p:nvPr/>
        </p:nvSpPr>
        <p:spPr bwMode="auto">
          <a:xfrm>
            <a:off x="209550" y="260648"/>
            <a:ext cx="87042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Пособия издательства «Учитель»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15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2695</TotalTime>
  <Words>918</Words>
  <Application>Microsoft Office PowerPoint</Application>
  <PresentationFormat>Экран (4:3)</PresentationFormat>
  <Paragraphs>176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участие  в вебинаре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Черноиванова Наталья</dc:creator>
  <cp:lastModifiedBy>Вилкова Светлана Анатольевна</cp:lastModifiedBy>
  <cp:revision>219</cp:revision>
  <dcterms:created xsi:type="dcterms:W3CDTF">2013-09-03T10:23:08Z</dcterms:created>
  <dcterms:modified xsi:type="dcterms:W3CDTF">2014-06-30T07:06:19Z</dcterms:modified>
</cp:coreProperties>
</file>