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7" autoAdjust="0"/>
    <p:restoredTop sz="99647" autoAdjust="0"/>
  </p:normalViewPr>
  <p:slideViewPr>
    <p:cSldViewPr>
      <p:cViewPr varScale="1">
        <p:scale>
          <a:sx n="74" d="100"/>
          <a:sy n="74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9D299A-8DE8-4530-AD58-7A46F14C687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16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71612"/>
            <a:ext cx="8686800" cy="31432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Конспект 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занятия  по  автоматизации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звука  Ш  в словах  с  подгруппой  детей  старшего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дошкольного возраста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1219199" cy="105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85926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429000"/>
            <a:ext cx="12858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929198"/>
            <a:ext cx="1214438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857364"/>
            <a:ext cx="1219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3500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357562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500042"/>
            <a:ext cx="1357313" cy="104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5143512"/>
            <a:ext cx="1343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285728"/>
            <a:ext cx="1476376" cy="11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2264" y="1785926"/>
            <a:ext cx="1281114" cy="122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2198" y="5214950"/>
            <a:ext cx="150018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48" y="571480"/>
            <a:ext cx="1114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285984" y="1714488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Угадай, как зовут девочку?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72074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143512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214950"/>
            <a:ext cx="12096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 l="5556" r="22222"/>
          <a:stretch>
            <a:fillRect/>
          </a:stretch>
        </p:blipFill>
        <p:spPr bwMode="auto">
          <a:xfrm>
            <a:off x="5572132" y="5214950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Documents and Settings\Администратор\Мои документы\15700004.jpg"/>
          <p:cNvPicPr/>
          <p:nvPr/>
        </p:nvPicPr>
        <p:blipFill>
          <a:blip r:embed="rId2" cstate="print"/>
          <a:srcRect l="38464" t="29183" r="32894" b="38535"/>
          <a:stretch>
            <a:fillRect/>
          </a:stretch>
        </p:blipFill>
        <p:spPr bwMode="auto">
          <a:xfrm>
            <a:off x="1214414" y="4357694"/>
            <a:ext cx="228601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pPr algn="ctr"/>
            <a:r>
              <a:rPr lang="ru-RU" smtClean="0"/>
              <a:t>Назови чья </a:t>
            </a:r>
            <a:r>
              <a:rPr lang="ru-RU" dirty="0" smtClean="0"/>
              <a:t>мордочка?</a:t>
            </a:r>
            <a:endParaRPr lang="ru-RU" dirty="0"/>
          </a:p>
        </p:txBody>
      </p:sp>
      <p:pic>
        <p:nvPicPr>
          <p:cNvPr id="7" name="Рисунок 6" descr="D:\Documents and Settings\Администратор\Мои документы\Dogs-dogs-16762076-800-600.jpg"/>
          <p:cNvPicPr/>
          <p:nvPr/>
        </p:nvPicPr>
        <p:blipFill>
          <a:blip r:embed="rId3" cstate="print"/>
          <a:srcRect l="61542" t="2462" r="6902" b="53567"/>
          <a:stretch>
            <a:fillRect/>
          </a:stretch>
        </p:blipFill>
        <p:spPr bwMode="auto">
          <a:xfrm>
            <a:off x="5214942" y="4429132"/>
            <a:ext cx="2357454" cy="20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ocuments and Settings\Администратор\Мои документы\016.jpg"/>
          <p:cNvPicPr/>
          <p:nvPr/>
        </p:nvPicPr>
        <p:blipFill>
          <a:blip r:embed="rId4" cstate="print"/>
          <a:srcRect l="9422" t="5976" r="18870" b="45919"/>
          <a:stretch>
            <a:fillRect/>
          </a:stretch>
        </p:blipFill>
        <p:spPr bwMode="auto">
          <a:xfrm>
            <a:off x="5143504" y="1643050"/>
            <a:ext cx="23190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Documents and Settings\Администратор\Мои документы\9339415_1.jpg"/>
          <p:cNvPicPr/>
          <p:nvPr/>
        </p:nvPicPr>
        <p:blipFill>
          <a:blip r:embed="rId5" cstate="print"/>
          <a:srcRect l="29807" t="15017" r="39784" b="38279"/>
          <a:stretch>
            <a:fillRect/>
          </a:stretch>
        </p:blipFill>
        <p:spPr bwMode="auto">
          <a:xfrm>
            <a:off x="1071538" y="1643050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Назови  чей  хвост?</a:t>
            </a:r>
            <a:endParaRPr lang="ru-RU" dirty="0"/>
          </a:p>
        </p:txBody>
      </p:sp>
      <p:pic>
        <p:nvPicPr>
          <p:cNvPr id="5" name="Рисунок 4" descr="D:\Documents and Settings\Администратор\Мои документы\lisa.jpg"/>
          <p:cNvPicPr/>
          <p:nvPr/>
        </p:nvPicPr>
        <p:blipFill>
          <a:blip r:embed="rId2" cstate="print"/>
          <a:srcRect l="54439" t="34297" r="11302" b="8678"/>
          <a:stretch>
            <a:fillRect/>
          </a:stretch>
        </p:blipFill>
        <p:spPr bwMode="auto">
          <a:xfrm>
            <a:off x="4857752" y="4143380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ocuments and Settings\Администратор\Мои документы\mattiparkkonen_orava.jpg"/>
          <p:cNvPicPr/>
          <p:nvPr/>
        </p:nvPicPr>
        <p:blipFill>
          <a:blip r:embed="rId3" cstate="print"/>
          <a:srcRect l="32744" t="1130" r="17345" b="9792"/>
          <a:stretch>
            <a:fillRect/>
          </a:stretch>
        </p:blipFill>
        <p:spPr bwMode="auto">
          <a:xfrm>
            <a:off x="5214942" y="1500174"/>
            <a:ext cx="23905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cuments and Settings\Администратор\Мои документы\Dogs-dogs-16762076-800-600.jpg"/>
          <p:cNvPicPr/>
          <p:nvPr/>
        </p:nvPicPr>
        <p:blipFill>
          <a:blip r:embed="rId4" cstate="print"/>
          <a:srcRect l="832" t="63459" r="75150" b="2490"/>
          <a:stretch>
            <a:fillRect/>
          </a:stretch>
        </p:blipFill>
        <p:spPr bwMode="auto">
          <a:xfrm>
            <a:off x="642910" y="4000504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ocuments and Settings\Администратор\Мои документы\121454157054.jpg"/>
          <p:cNvPicPr/>
          <p:nvPr/>
        </p:nvPicPr>
        <p:blipFill>
          <a:blip r:embed="rId5" cstate="print"/>
          <a:srcRect l="2220" t="63430" r="51534" b="9761"/>
          <a:stretch>
            <a:fillRect/>
          </a:stretch>
        </p:blipFill>
        <p:spPr bwMode="auto">
          <a:xfrm>
            <a:off x="785786" y="1500174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Найди слова-отгадки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1" y="1714488"/>
            <a:ext cx="1795099" cy="14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85926"/>
            <a:ext cx="168246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1810"/>
            <a:ext cx="1571636" cy="172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039338"/>
            <a:ext cx="1333502" cy="181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929198"/>
            <a:ext cx="1714503" cy="17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929198"/>
            <a:ext cx="210215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857760"/>
            <a:ext cx="18240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928934"/>
            <a:ext cx="3643338" cy="207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85860"/>
            <a:ext cx="8988552" cy="121444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Молодцы!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42919"/>
            <a:ext cx="8458200" cy="2786081"/>
          </a:xfrm>
        </p:spPr>
        <p:txBody>
          <a:bodyPr/>
          <a:lstStyle/>
          <a:p>
            <a:pPr algn="ctr"/>
            <a:r>
              <a:rPr lang="ru-RU" dirty="0" smtClean="0"/>
              <a:t>Низамова  Зиля Семигулловна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Презентация опубликована на сайте </a:t>
            </a:r>
            <a:r>
              <a:rPr lang="en-US" smtClean="0"/>
              <a:t>viki.rdf.ru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  <a:t>Цели занятия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  <a:t>: закрепления умения произносить звук Ш в словах, развитие мелкой моторики, </a:t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</a:b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  <a:t>развитие памяти, мышления, закрепление обобщающих понятий, закрепление умения  определять</a:t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</a:b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  <a:t> позицию звука в слове, развитие умения образовывать притяжательные прилагательные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                                                                     Ход занятия: </a:t>
            </a:r>
          </a:p>
          <a:p>
            <a:r>
              <a:rPr lang="ru-RU" u="sng" dirty="0" smtClean="0">
                <a:latin typeface="Arial Narrow" pitchFamily="34" charset="0"/>
              </a:rPr>
              <a:t>Организационный момент</a:t>
            </a:r>
            <a:r>
              <a:rPr lang="ru-RU" dirty="0" smtClean="0">
                <a:latin typeface="Arial Narrow" pitchFamily="34" charset="0"/>
              </a:rPr>
              <a:t>: Добрый день, ребята! Сегодня на занятии мы с вами будем </a:t>
            </a:r>
          </a:p>
          <a:p>
            <a:r>
              <a:rPr lang="ru-RU" dirty="0" smtClean="0">
                <a:latin typeface="Arial Narrow" pitchFamily="34" charset="0"/>
              </a:rPr>
              <a:t>учиться правильно   произносить звук Ш в словах, учиться размышлять, запоминать, </a:t>
            </a:r>
          </a:p>
          <a:p>
            <a:r>
              <a:rPr lang="ru-RU" dirty="0" smtClean="0">
                <a:latin typeface="Arial Narrow" pitchFamily="34" charset="0"/>
              </a:rPr>
              <a:t>объединять слова в группы, образовывать новые слова, играть с пальчиками.</a:t>
            </a:r>
          </a:p>
          <a:p>
            <a:r>
              <a:rPr lang="ru-RU" dirty="0" smtClean="0">
                <a:latin typeface="Arial Narrow" pitchFamily="34" charset="0"/>
              </a:rPr>
              <a:t>1.</a:t>
            </a:r>
            <a:r>
              <a:rPr lang="ru-RU" u="sng" dirty="0" smtClean="0">
                <a:latin typeface="Arial Narrow" pitchFamily="34" charset="0"/>
              </a:rPr>
              <a:t>Уточнение произнесения  звука</a:t>
            </a:r>
            <a:r>
              <a:rPr lang="ru-RU" dirty="0" smtClean="0">
                <a:latin typeface="Arial Narrow" pitchFamily="34" charset="0"/>
              </a:rPr>
              <a:t>. Давайте посмотрим на картинку и вспомним как шипит </a:t>
            </a:r>
          </a:p>
          <a:p>
            <a:r>
              <a:rPr lang="ru-RU" dirty="0" smtClean="0">
                <a:latin typeface="Arial Narrow" pitchFamily="34" charset="0"/>
              </a:rPr>
              <a:t>змея (слайд 5 )Ш-Ш-Ш. Наша змейка Анита приготовила для Вас чистоговорки, повторим их</a:t>
            </a:r>
          </a:p>
          <a:p>
            <a:r>
              <a:rPr lang="ru-RU" dirty="0" smtClean="0">
                <a:latin typeface="Arial Narrow" pitchFamily="34" charset="0"/>
              </a:rPr>
              <a:t>2. </a:t>
            </a:r>
            <a:r>
              <a:rPr lang="ru-RU" u="sng" dirty="0" smtClean="0">
                <a:latin typeface="Arial Narrow" pitchFamily="34" charset="0"/>
              </a:rPr>
              <a:t>Отраженное произнесение чистоговорок</a:t>
            </a:r>
            <a:r>
              <a:rPr lang="ru-RU" dirty="0" smtClean="0">
                <a:latin typeface="Arial Narrow" pitchFamily="34" charset="0"/>
              </a:rPr>
              <a:t>.  Повторяем за мной:</a:t>
            </a:r>
          </a:p>
          <a:p>
            <a:r>
              <a:rPr lang="ru-RU" dirty="0" smtClean="0">
                <a:latin typeface="Arial Narrow" pitchFamily="34" charset="0"/>
              </a:rPr>
              <a:t>ша-ша-ша - наша Маша хороша</a:t>
            </a:r>
          </a:p>
          <a:p>
            <a:r>
              <a:rPr lang="ru-RU" dirty="0" err="1" smtClean="0">
                <a:latin typeface="Arial Narrow" pitchFamily="34" charset="0"/>
              </a:rPr>
              <a:t>шо-шо-шо</a:t>
            </a:r>
            <a:r>
              <a:rPr lang="ru-RU" dirty="0" smtClean="0">
                <a:latin typeface="Arial Narrow" pitchFamily="34" charset="0"/>
              </a:rPr>
              <a:t>- пишет Таня хорошо</a:t>
            </a:r>
          </a:p>
          <a:p>
            <a:r>
              <a:rPr lang="ru-RU" dirty="0" err="1" smtClean="0">
                <a:latin typeface="Arial Narrow" pitchFamily="34" charset="0"/>
              </a:rPr>
              <a:t>ши-ши-ши</a:t>
            </a:r>
            <a:r>
              <a:rPr lang="ru-RU" dirty="0" smtClean="0">
                <a:latin typeface="Arial Narrow" pitchFamily="34" charset="0"/>
              </a:rPr>
              <a:t> – что-то шепчут камыши</a:t>
            </a:r>
          </a:p>
          <a:p>
            <a:r>
              <a:rPr lang="ru-RU" dirty="0" err="1" smtClean="0">
                <a:latin typeface="Arial Narrow" pitchFamily="34" charset="0"/>
              </a:rPr>
              <a:t>шу-шу-шу</a:t>
            </a:r>
            <a:r>
              <a:rPr lang="ru-RU" dirty="0" smtClean="0">
                <a:latin typeface="Arial Narrow" pitchFamily="34" charset="0"/>
              </a:rPr>
              <a:t> – на листочке я пишу</a:t>
            </a:r>
          </a:p>
          <a:p>
            <a:r>
              <a:rPr lang="ru-RU" dirty="0" err="1" smtClean="0">
                <a:latin typeface="Arial Narrow" pitchFamily="34" charset="0"/>
              </a:rPr>
              <a:t>аш-аш-аш</a:t>
            </a:r>
            <a:r>
              <a:rPr lang="ru-RU" dirty="0" smtClean="0">
                <a:latin typeface="Arial Narrow" pitchFamily="34" charset="0"/>
              </a:rPr>
              <a:t> - вот красивый карандаш</a:t>
            </a:r>
          </a:p>
          <a:p>
            <a:r>
              <a:rPr lang="ru-RU" dirty="0" smtClean="0">
                <a:latin typeface="Arial Narrow" pitchFamily="34" charset="0"/>
              </a:rPr>
              <a:t>ишь-ишь-ишь – за стеной шуршала мышь</a:t>
            </a:r>
          </a:p>
          <a:p>
            <a:r>
              <a:rPr lang="ru-RU" dirty="0" smtClean="0">
                <a:latin typeface="Arial Narrow" pitchFamily="34" charset="0"/>
              </a:rPr>
              <a:t>3. </a:t>
            </a:r>
            <a:r>
              <a:rPr lang="ru-RU" u="sng" dirty="0" smtClean="0">
                <a:latin typeface="Arial Narrow" pitchFamily="34" charset="0"/>
              </a:rPr>
              <a:t>Игра «Запомни и найди среди других». </a:t>
            </a:r>
            <a:r>
              <a:rPr lang="ru-RU" dirty="0" smtClean="0">
                <a:latin typeface="Arial Narrow" pitchFamily="34" charset="0"/>
              </a:rPr>
              <a:t>  Следующее задание Анита  приготовила для </a:t>
            </a:r>
          </a:p>
          <a:p>
            <a:r>
              <a:rPr lang="ru-RU" dirty="0" smtClean="0">
                <a:latin typeface="Arial Narrow" pitchFamily="34" charset="0"/>
              </a:rPr>
              <a:t>самых внимательных! Посмотрите, внимательно на картинки и постарайтесь  их всех </a:t>
            </a:r>
          </a:p>
          <a:p>
            <a:r>
              <a:rPr lang="ru-RU" dirty="0" smtClean="0">
                <a:latin typeface="Arial Narrow" pitchFamily="34" charset="0"/>
              </a:rPr>
              <a:t>запомнить (дается 10 секунд) (слайд 6). А теперь посмотрите внимательно  и попробуйте</a:t>
            </a:r>
          </a:p>
          <a:p>
            <a:r>
              <a:rPr lang="ru-RU" dirty="0" smtClean="0">
                <a:latin typeface="Arial Narrow" pitchFamily="34" charset="0"/>
              </a:rPr>
              <a:t> отыскать здесь  картинки, которые вы только что запоминали, и не спеша, правильно  </a:t>
            </a:r>
          </a:p>
          <a:p>
            <a:r>
              <a:rPr lang="ru-RU" dirty="0" smtClean="0">
                <a:latin typeface="Arial Narrow" pitchFamily="34" charset="0"/>
              </a:rPr>
              <a:t>назвать их всех (слайд 7).</a:t>
            </a: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715304" cy="5857916"/>
          </a:xfrm>
          <a:effectLst>
            <a:softEdge rad="12700"/>
          </a:effectLst>
        </p:spPr>
        <p:txBody>
          <a:bodyPr>
            <a:normAutofit/>
          </a:bodyPr>
          <a:lstStyle/>
          <a:p>
            <a:r>
              <a:rPr lang="ru-RU" sz="1600" cap="none" dirty="0" smtClean="0">
                <a:latin typeface="Arial Narrow" pitchFamily="34" charset="0"/>
              </a:rPr>
              <a:t>4. </a:t>
            </a:r>
            <a:r>
              <a:rPr lang="ru-RU" sz="1600" u="sng" cap="none" dirty="0" smtClean="0">
                <a:latin typeface="Arial Narrow" pitchFamily="34" charset="0"/>
              </a:rPr>
              <a:t>Игра «найди глазками и назови» </a:t>
            </a:r>
            <a:r>
              <a:rPr lang="ru-RU" sz="1600" cap="none" dirty="0" smtClean="0">
                <a:latin typeface="Arial Narrow" pitchFamily="34" charset="0"/>
              </a:rPr>
              <a:t> посмотрите  внимательно на картинки и назови всех животных  (одежду, посуду, продукты питания) (слайд 7)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/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5. </a:t>
            </a:r>
            <a:r>
              <a:rPr lang="ru-RU" sz="1600" u="sng" cap="none" dirty="0" smtClean="0">
                <a:latin typeface="Arial Narrow" pitchFamily="34" charset="0"/>
              </a:rPr>
              <a:t>Игры с пальчиками «дом-ёжик-замок»</a:t>
            </a:r>
            <a:r>
              <a:rPr lang="ru-RU" sz="1600" cap="none" dirty="0" smtClean="0">
                <a:latin typeface="Arial Narrow" pitchFamily="34" charset="0"/>
              </a:rPr>
              <a:t>   молодцы, ребята! а сейчас мы с вами немного  отдохнём  и поиграем с пальчиками. попробуем сначала медленно, а потом   быстро   выполнить упражнения «дом-ёжик-замок» (слайд 8).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/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6.</a:t>
            </a:r>
            <a:r>
              <a:rPr lang="ru-RU" sz="1600" u="sng" cap="none" dirty="0" smtClean="0">
                <a:latin typeface="Arial Narrow" pitchFamily="34" charset="0"/>
              </a:rPr>
              <a:t>Игра «назови картинки со звуком </a:t>
            </a:r>
            <a:r>
              <a:rPr lang="ru-RU" sz="1600" u="sng" cap="none" dirty="0" err="1" smtClean="0">
                <a:latin typeface="Arial Narrow" pitchFamily="34" charset="0"/>
              </a:rPr>
              <a:t>ш</a:t>
            </a:r>
            <a:r>
              <a:rPr lang="ru-RU" sz="1600" u="sng" cap="none" dirty="0" smtClean="0">
                <a:latin typeface="Arial Narrow" pitchFamily="34" charset="0"/>
              </a:rPr>
              <a:t> в начале (середине, конце)».</a:t>
            </a:r>
            <a:r>
              <a:rPr lang="ru-RU" sz="1600" cap="none" dirty="0" smtClean="0">
                <a:latin typeface="Arial Narrow" pitchFamily="34" charset="0"/>
              </a:rPr>
              <a:t> 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ребята, скажите, где находится  звук </a:t>
            </a:r>
            <a:r>
              <a:rPr lang="ru-RU" sz="1600" cap="none" dirty="0" err="1" smtClean="0">
                <a:latin typeface="Arial Narrow" pitchFamily="34" charset="0"/>
              </a:rPr>
              <a:t>ш</a:t>
            </a:r>
            <a:r>
              <a:rPr lang="ru-RU" sz="1600" cap="none" dirty="0" smtClean="0">
                <a:latin typeface="Arial Narrow" pitchFamily="34" charset="0"/>
              </a:rPr>
              <a:t> в слове «шарик»…правильно в начале, в слове «вишня» …верно в середине, а в слове «душ» … верно в конце» (слайд 9).  а теперь посмотрите  и</a:t>
            </a:r>
            <a:r>
              <a:rPr lang="ru-RU" sz="1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  <a:t> </a:t>
            </a:r>
            <a:r>
              <a:rPr lang="ru-RU" sz="1600" cap="none" dirty="0" smtClean="0">
                <a:latin typeface="Arial Narrow" pitchFamily="34" charset="0"/>
              </a:rPr>
              <a:t>назовите   картинки со звуком </a:t>
            </a:r>
            <a:r>
              <a:rPr lang="ru-RU" sz="1600" cap="none" dirty="0" err="1" smtClean="0">
                <a:latin typeface="Arial Narrow" pitchFamily="34" charset="0"/>
              </a:rPr>
              <a:t>ш</a:t>
            </a:r>
            <a:r>
              <a:rPr lang="ru-RU" sz="1600" cap="none" dirty="0" smtClean="0">
                <a:latin typeface="Arial Narrow" pitchFamily="34" charset="0"/>
              </a:rPr>
              <a:t> в начале (середине, конце)  (слайд 10).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/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7.</a:t>
            </a:r>
            <a:r>
              <a:rPr lang="ru-RU" sz="1600" u="sng" cap="none" dirty="0" smtClean="0">
                <a:latin typeface="Arial Narrow" pitchFamily="34" charset="0"/>
              </a:rPr>
              <a:t>Игра «угадай, как зовут девочку».</a:t>
            </a:r>
            <a:r>
              <a:rPr lang="ru-RU" sz="1600" cap="none" dirty="0" smtClean="0">
                <a:latin typeface="Arial Narrow" pitchFamily="34" charset="0"/>
              </a:rPr>
              <a:t>  ребята к нам пришла девочка, которая очень хочет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посмотреть на Аниту. давайте узнаем, как её зовут ! нужно определить  первый звук в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картинках. а затем соединить первые звуки картинок вместе и мы узнаем, как зовут девочку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(слайд 11</a:t>
            </a:r>
            <a:r>
              <a:rPr lang="ru-RU" sz="1600" dirty="0" smtClean="0">
                <a:latin typeface="Arial Narrow" pitchFamily="34" charset="0"/>
              </a:rPr>
              <a:t>).</a:t>
            </a:r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214422"/>
            <a:ext cx="8686800" cy="5143536"/>
          </a:xfrm>
        </p:spPr>
        <p:txBody>
          <a:bodyPr>
            <a:normAutofit/>
          </a:bodyPr>
          <a:lstStyle/>
          <a:p>
            <a:r>
              <a:rPr lang="ru-RU" sz="1600" cap="none" dirty="0" smtClean="0">
                <a:latin typeface="Arial Narrow" pitchFamily="34" charset="0"/>
              </a:rPr>
              <a:t>8. </a:t>
            </a:r>
            <a:r>
              <a:rPr lang="ru-RU" sz="1600" u="sng" cap="none" dirty="0" smtClean="0">
                <a:latin typeface="Arial Narrow" pitchFamily="34" charset="0"/>
              </a:rPr>
              <a:t>Игра «угадай, чье».</a:t>
            </a:r>
            <a:r>
              <a:rPr lang="ru-RU" sz="1600" cap="none" dirty="0" smtClean="0">
                <a:latin typeface="Arial Narrow" pitchFamily="34" charset="0"/>
              </a:rPr>
              <a:t> Ребята, нашей Аните прислали фотографии её друзья. но на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фотографиях только мордочки и хвосты. давайте скажем, чьи они!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назовите, чьи мордочки (слайд 12), назовите,  чьи хвосты (слайд 13).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9. </a:t>
            </a:r>
            <a:r>
              <a:rPr lang="ru-RU" sz="1600" u="sng" cap="none" dirty="0" smtClean="0">
                <a:latin typeface="Arial Narrow" pitchFamily="34" charset="0"/>
              </a:rPr>
              <a:t>Отгадывание загадок.</a:t>
            </a:r>
            <a:r>
              <a:rPr lang="ru-RU" sz="1600" cap="none" dirty="0" smtClean="0">
                <a:latin typeface="Arial Narrow" pitchFamily="34" charset="0"/>
              </a:rPr>
              <a:t> Молодцы, ребята! и напоследок Анита приготовила для вас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загадки. послушайте внимательно и найдите отгадки среди  картинок (слайд 14)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1)молоко пьет, песенки поет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  часто умывается,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  а с водой не знается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2) кто такая?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   каши зачерпнет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   и отправит в рот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3) щит от снега и дождя-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    без него в избе нельзя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4) кто на ёлке, на суку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     счет ведёт: «ку-ку, ку-ку»?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10. </a:t>
            </a:r>
            <a:r>
              <a:rPr lang="ru-RU" sz="1600" u="sng" cap="none" dirty="0" smtClean="0">
                <a:latin typeface="Arial Narrow" pitchFamily="34" charset="0"/>
              </a:rPr>
              <a:t>Подведение итога.     </a:t>
            </a:r>
            <a:r>
              <a:rPr lang="ru-RU" sz="1600" cap="none" dirty="0" smtClean="0">
                <a:latin typeface="Arial Narrow" pitchFamily="34" charset="0"/>
              </a:rPr>
              <a:t>молодцы, ребята! вы справились со всеми заданиями, которые 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приготовила для вас Анита! давайте вспомним, чем мы сегодня занимались. какие игры вам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понравились больше всего? а что показалось вам сложным</a:t>
            </a:r>
            <a:r>
              <a:rPr lang="ru-RU" sz="1600" cap="none" dirty="0" smtClean="0"/>
              <a:t>? </a:t>
            </a:r>
            <a:endParaRPr lang="ru-RU" sz="1600" cap="non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786050" y="2714620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559956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Пошипи как змея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500306"/>
          <a:ext cx="8358244" cy="3214710"/>
        </p:xfrm>
        <a:graphic>
          <a:graphicData uri="http://schemas.openxmlformats.org/drawingml/2006/table">
            <a:tbl>
              <a:tblPr/>
              <a:tblGrid>
                <a:gridCol w="1671474"/>
                <a:gridCol w="1671474"/>
                <a:gridCol w="1671474"/>
                <a:gridCol w="1671474"/>
                <a:gridCol w="1672348"/>
              </a:tblGrid>
              <a:tr h="1556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150019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71744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4" y="2643182"/>
            <a:ext cx="1500193" cy="132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643182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571744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143380"/>
            <a:ext cx="1500198" cy="15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4143380"/>
            <a:ext cx="135731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4214818"/>
            <a:ext cx="150018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4143380"/>
            <a:ext cx="135732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206" y="4143380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Запомни картинки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60" y="1357299"/>
          <a:ext cx="8286805" cy="5219940"/>
        </p:xfrm>
        <a:graphic>
          <a:graphicData uri="http://schemas.openxmlformats.org/drawingml/2006/table">
            <a:tbl>
              <a:tblPr/>
              <a:tblGrid>
                <a:gridCol w="1380990"/>
                <a:gridCol w="1380990"/>
                <a:gridCol w="1380990"/>
                <a:gridCol w="1380990"/>
                <a:gridCol w="1380990"/>
                <a:gridCol w="1381855"/>
              </a:tblGrid>
              <a:tr h="135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Найди картинки которые запоминал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143380"/>
            <a:ext cx="1214446" cy="11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1428737"/>
            <a:ext cx="129513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500702"/>
            <a:ext cx="1143008" cy="1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85749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1" y="5500701"/>
            <a:ext cx="1214445" cy="101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5500702"/>
            <a:ext cx="1143008" cy="100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1428736"/>
            <a:ext cx="1285884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2786058"/>
            <a:ext cx="1153722" cy="12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414338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4678" y="2857496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2857496"/>
            <a:ext cx="1204911" cy="106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596" y="2786058"/>
            <a:ext cx="1071562" cy="12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57356" y="414338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8082" y="1500174"/>
            <a:ext cx="1143007" cy="107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85918" y="5500702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0" y="1500174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143240" y="5500702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785918" y="1428736"/>
            <a:ext cx="1204911" cy="12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929322" y="285749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/>
          <p:cNvPicPr/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28596" y="4214818"/>
            <a:ext cx="1252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572000" y="4143380"/>
            <a:ext cx="1285884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358082" y="4143380"/>
            <a:ext cx="1285875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929322" y="5500702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18000" contrast="32000"/>
          </a:blip>
          <a:srcRect t="9911"/>
          <a:stretch>
            <a:fillRect/>
          </a:stretch>
        </p:blipFill>
        <p:spPr bwMode="auto">
          <a:xfrm>
            <a:off x="1500166" y="1214398"/>
            <a:ext cx="6286544" cy="521499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Поиграем с пальчиками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1952626" cy="70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143380"/>
            <a:ext cx="2019300" cy="7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071942"/>
            <a:ext cx="2105025" cy="69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000240"/>
            <a:ext cx="1781179" cy="185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071678"/>
            <a:ext cx="1714502" cy="19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000240"/>
            <a:ext cx="1828805" cy="18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Где находятся звук </a:t>
            </a:r>
            <a:r>
              <a:rPr lang="ru-RU" dirty="0" err="1" smtClean="0"/>
              <a:t>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291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Конспект   занятия  по  автоматизации   звука  Ш  в словах  с  подгруппой  детей  старшего   дошкольного возраста </vt:lpstr>
      <vt:lpstr>Цели занятия: закрепления умения произносить звук Ш в словах, развитие мелкой моторики,  развитие памяти, мышления, закрепление обобщающих понятий, закрепление умения  определять  позицию звука в слове, развитие умения образовывать притяжательные прилагательные</vt:lpstr>
      <vt:lpstr>4. Игра «найди глазками и назови»  посмотрите  внимательно на картинки и назови всех животных  (одежду, посуду, продукты питания) (слайд 7)  5. Игры с пальчиками «дом-ёжик-замок»   молодцы, ребята! а сейчас мы с вами немного  отдохнём  и поиграем с пальчиками. попробуем сначала медленно, а потом   быстро   выполнить упражнения «дом-ёжик-замок» (слайд 8).  6.Игра «назови картинки со звуком ш в начале (середине, конце)».   ребята, скажите, где находится  звук ш в слове «шарик»…правильно в начале, в слове «вишня» …верно в середине, а в слове «душ» … верно в конце» (слайд 9).  а теперь посмотрите  и назовите   картинки со звуком ш в начале (середине, конце)  (слайд 10).   7.Игра «угадай, как зовут девочку».  ребята к нам пришла девочка, которая очень хочет  посмотреть на Аниту. давайте узнаем, как её зовут ! нужно определить  первый звук в  картинках. а затем соединить первые звуки картинок вместе и мы узнаем, как зовут девочку  (слайд 11).</vt:lpstr>
      <vt:lpstr>8. Игра «угадай, чье». Ребята, нашей Аните прислали фотографии её друзья. но на  фотографиях только мордочки и хвосты. давайте скажем, чьи они! назовите, чьи мордочки (слайд 12), назовите,  чьи хвосты (слайд 13). 9. Отгадывание загадок. Молодцы, ребята! и напоследок Анита приготовила для вас  загадки. послушайте внимательно и найдите отгадки среди  картинок (слайд 14) 1)молоко пьет, песенки поет   часто умывается,   а с водой не знается 2) кто такая?    каши зачерпнет     и отправит в рот 3) щит от снега и дождя-     без него в избе нельзя  4) кто на ёлке, на суку       счет ведёт: «ку-ку, ку-ку»? 10. Подведение итога.     молодцы, ребята! вы справились со всеми заданиями, которые   приготовила для вас Анита! давайте вспомним, чем мы сегодня занимались. какие игры вам  понравились больше всего? а что показалось вам сложным? </vt:lpstr>
      <vt:lpstr>Пошипи как змея</vt:lpstr>
      <vt:lpstr>      Запомни картинки</vt:lpstr>
      <vt:lpstr>Найди картинки которые запоминал</vt:lpstr>
      <vt:lpstr>Поиграем с пальчиками</vt:lpstr>
      <vt:lpstr>Где находятся звук ш</vt:lpstr>
      <vt:lpstr>Слайд 10</vt:lpstr>
      <vt:lpstr>Угадай, как зовут девочку?</vt:lpstr>
      <vt:lpstr>Назови чья мордочка?</vt:lpstr>
      <vt:lpstr>Назови  чей  хвост?</vt:lpstr>
      <vt:lpstr>Найди слова-отгадки</vt:lpstr>
      <vt:lpstr>Молодцы!</vt:lpstr>
      <vt:lpstr>Низамова  Зиля Семигулловна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Пошипи как змея</dc:title>
  <dc:creator>Admin</dc:creator>
  <cp:lastModifiedBy>Admin</cp:lastModifiedBy>
  <cp:revision>7</cp:revision>
  <dcterms:created xsi:type="dcterms:W3CDTF">2014-10-01T02:17:31Z</dcterms:created>
  <dcterms:modified xsi:type="dcterms:W3CDTF">2014-11-28T18:55:58Z</dcterms:modified>
</cp:coreProperties>
</file>