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  <p:sldId id="264" r:id="rId9"/>
    <p:sldId id="265" r:id="rId10"/>
    <p:sldId id="269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7" autoAdjust="0"/>
    <p:restoredTop sz="94679" autoAdjust="0"/>
  </p:normalViewPr>
  <p:slideViewPr>
    <p:cSldViewPr>
      <p:cViewPr>
        <p:scale>
          <a:sx n="60" d="100"/>
          <a:sy n="60" d="100"/>
        </p:scale>
        <p:origin x="-2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связная речь</c:v>
                </c:pt>
                <c:pt idx="1">
                  <c:v>грам.строй</c:v>
                </c:pt>
                <c:pt idx="2">
                  <c:v>словарь</c:v>
                </c:pt>
                <c:pt idx="3">
                  <c:v>ЗКР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</c:v>
                </c:pt>
                <c:pt idx="1">
                  <c:v>30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связная речь</c:v>
                </c:pt>
                <c:pt idx="1">
                  <c:v>грам.строй</c:v>
                </c:pt>
                <c:pt idx="2">
                  <c:v>словарь</c:v>
                </c:pt>
                <c:pt idx="3">
                  <c:v>ЗКР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55</c:v>
                </c:pt>
                <c:pt idx="1">
                  <c:v>45</c:v>
                </c:pt>
                <c:pt idx="2">
                  <c:v>40</c:v>
                </c:pt>
                <c:pt idx="3">
                  <c:v>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связная речь</c:v>
                </c:pt>
                <c:pt idx="1">
                  <c:v>грам.строй</c:v>
                </c:pt>
                <c:pt idx="2">
                  <c:v>словарь</c:v>
                </c:pt>
                <c:pt idx="3">
                  <c:v>ЗКР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</c:v>
                </c:pt>
                <c:pt idx="1">
                  <c:v>25</c:v>
                </c:pt>
                <c:pt idx="2">
                  <c:v>30</c:v>
                </c:pt>
                <c:pt idx="3">
                  <c:v>5</c:v>
                </c:pt>
              </c:numCache>
            </c:numRef>
          </c:val>
        </c:ser>
        <c:axId val="78610816"/>
        <c:axId val="61967360"/>
      </c:barChart>
      <c:catAx>
        <c:axId val="78610816"/>
        <c:scaling>
          <c:orientation val="minMax"/>
        </c:scaling>
        <c:axPos val="b"/>
        <c:tickLblPos val="nextTo"/>
        <c:crossAx val="61967360"/>
        <c:crosses val="autoZero"/>
        <c:auto val="1"/>
        <c:lblAlgn val="ctr"/>
        <c:lblOffset val="100"/>
      </c:catAx>
      <c:valAx>
        <c:axId val="61967360"/>
        <c:scaling>
          <c:orientation val="minMax"/>
        </c:scaling>
        <c:axPos val="l"/>
        <c:majorGridlines/>
        <c:numFmt formatCode="General" sourceLinked="1"/>
        <c:tickLblPos val="nextTo"/>
        <c:crossAx val="78610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401402443448895"/>
          <c:y val="0.18469227178291536"/>
          <c:w val="0.36598597556551105"/>
          <c:h val="0.62234678045753777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связная речь</c:v>
                </c:pt>
                <c:pt idx="1">
                  <c:v>грам.строй</c:v>
                </c:pt>
                <c:pt idx="2">
                  <c:v>словарь</c:v>
                </c:pt>
                <c:pt idx="3">
                  <c:v>ЗКР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связная речь</c:v>
                </c:pt>
                <c:pt idx="1">
                  <c:v>грам.строй</c:v>
                </c:pt>
                <c:pt idx="2">
                  <c:v>словарь</c:v>
                </c:pt>
                <c:pt idx="3">
                  <c:v>ЗКР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60</c:v>
                </c:pt>
                <c:pt idx="1">
                  <c:v>45</c:v>
                </c:pt>
                <c:pt idx="2">
                  <c:v>50</c:v>
                </c:pt>
                <c:pt idx="3">
                  <c:v>60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связная речь</c:v>
                </c:pt>
                <c:pt idx="1">
                  <c:v>грам.строй</c:v>
                </c:pt>
                <c:pt idx="2">
                  <c:v>словарь</c:v>
                </c:pt>
                <c:pt idx="3">
                  <c:v>ЗКР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20</c:v>
                </c:pt>
                <c:pt idx="1">
                  <c:v>40</c:v>
                </c:pt>
                <c:pt idx="2">
                  <c:v>40</c:v>
                </c:pt>
                <c:pt idx="3">
                  <c:v>5</c:v>
                </c:pt>
              </c:numCache>
            </c:numRef>
          </c:val>
        </c:ser>
        <c:axId val="76285056"/>
        <c:axId val="76288000"/>
      </c:barChart>
      <c:catAx>
        <c:axId val="76285056"/>
        <c:scaling>
          <c:orientation val="minMax"/>
        </c:scaling>
        <c:axPos val="b"/>
        <c:tickLblPos val="nextTo"/>
        <c:crossAx val="76288000"/>
        <c:crosses val="autoZero"/>
        <c:auto val="1"/>
        <c:lblAlgn val="ctr"/>
        <c:lblOffset val="100"/>
      </c:catAx>
      <c:valAx>
        <c:axId val="76288000"/>
        <c:scaling>
          <c:orientation val="minMax"/>
        </c:scaling>
        <c:axPos val="l"/>
        <c:majorGridlines/>
        <c:numFmt formatCode="General" sourceLinked="1"/>
        <c:tickLblPos val="nextTo"/>
        <c:crossAx val="76285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15448703628265"/>
          <c:y val="0.23185218557196077"/>
          <c:w val="0.34784551296371735"/>
          <c:h val="0.5260172493329844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6D88B-CC0A-4E28-A554-0A9809A5CE27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D839-348D-41DF-97A3-393226501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F89DE-DBE8-48F7-BCFC-7E1EE0C47717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10D53-B60B-4921-9B36-783887A5E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271AC-CCDB-4182-9C12-9D3056D15E36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0626C-BA9A-4765-9DDF-C51B25AB1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E9514-631D-4540-97EB-7F8452BCBF6A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F9BB6-426B-4AED-8537-7F2DF0C36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CB17B-49F9-420A-A99E-6FD333C88964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C20D7-8463-4289-81A7-ACA02DCB9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9D712-D601-4967-AE1C-C2F06EB292EF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EDEA7-45EC-4596-AF67-52CC0C895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E44DE-74D0-4C39-86A2-0F010EA9A8C1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88861-E54C-4E9A-A27E-E129EEE40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0CD96-24CE-47EE-A627-222CAB53CE57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B9808-2CAB-4D3D-AFEF-D218813A2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DA7A1-D2F3-45E1-ADC2-95CB0639EBCE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05856-7B94-4D34-A4DD-33182AE53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57B32-6632-44E4-93F4-31D2C5D2B8BB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B9038-4511-4BF4-AF12-3F6F7EF00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E32A2-5212-4275-B564-988401B474B0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D8D99-50A3-4155-9A3C-1990A72CF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F8C741-89C7-44D2-8DF9-15E5CB967245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1B473C-8B74-4770-9B3F-DE72BF9E9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4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28670"/>
            <a:ext cx="7851648" cy="192882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СКАЗКИ </a:t>
            </a:r>
            <a:br>
              <a:rPr lang="ru-RU" dirty="0" smtClean="0"/>
            </a:br>
            <a:r>
              <a:rPr lang="ru-RU" dirty="0" smtClean="0"/>
              <a:t>ВОЛШЕБНОГО ЛЕСА</a:t>
            </a: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200157"/>
          </a:xfrm>
        </p:spPr>
        <p:txBody>
          <a:bodyPr/>
          <a:lstStyle/>
          <a:p>
            <a:pPr marR="0" algn="ctr" eaLnBrk="1" hangingPunct="1"/>
            <a:r>
              <a:rPr lang="ru-RU" dirty="0" smtClean="0"/>
              <a:t>Авторская сказка как средство развития речи в процессе  формирования элементарных математических представлений у детей 3-4 лет</a:t>
            </a:r>
            <a:endParaRPr lang="ru-RU" dirty="0" smtClean="0"/>
          </a:p>
          <a:p>
            <a:pPr marR="0" algn="ctr" eaLnBrk="1" hangingPunct="1"/>
            <a:endParaRPr lang="ru-RU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572008"/>
            <a:ext cx="3857652" cy="1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/>
          <a:lstStyle/>
          <a:p>
            <a:pPr algn="ctr"/>
            <a:r>
              <a:rPr lang="ru-RU" sz="3600" dirty="0" smtClean="0"/>
              <a:t>Мониторинг развития детей по разделу «Развитие речи»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Экспериментальная группа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Контрольная группа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714348" y="2928934"/>
          <a:ext cx="3786214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072066" y="2643182"/>
          <a:ext cx="3500462" cy="3706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563"/>
          </a:xfrm>
        </p:spPr>
        <p:txBody>
          <a:bodyPr/>
          <a:lstStyle/>
          <a:p>
            <a:pPr algn="ctr"/>
            <a:r>
              <a:rPr lang="ru-RU" sz="3600" b="1" smtClean="0"/>
              <a:t>Область применения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200" b="1" smtClean="0"/>
              <a:t>Представленные материалы могут быть использованы в качестве </a:t>
            </a:r>
            <a:r>
              <a:rPr lang="ru-RU" sz="2200" b="1" smtClean="0">
                <a:solidFill>
                  <a:schemeClr val="accent1"/>
                </a:solidFill>
              </a:rPr>
              <a:t>наглядно-дидактического руководства</a:t>
            </a:r>
            <a:r>
              <a:rPr lang="ru-RU" sz="2200" b="1" smtClean="0"/>
              <a:t> в процессе разработки </a:t>
            </a:r>
            <a:r>
              <a:rPr lang="ru-RU" sz="2200" b="1" smtClean="0">
                <a:solidFill>
                  <a:schemeClr val="accent1"/>
                </a:solidFill>
              </a:rPr>
              <a:t>методического обеспечения</a:t>
            </a:r>
            <a:r>
              <a:rPr lang="ru-RU" sz="2200" b="1" smtClean="0"/>
              <a:t> инновационной программы «Тропинки» под редакцией М. Н. Султановой. </a:t>
            </a:r>
          </a:p>
          <a:p>
            <a:pPr algn="ctr"/>
            <a:r>
              <a:rPr lang="ru-RU" sz="2200" b="1" smtClean="0"/>
              <a:t>Данные методические разработки могут быть использованы педагогами, работающими с детьми </a:t>
            </a:r>
            <a:r>
              <a:rPr lang="ru-RU" sz="2200" b="1" smtClean="0">
                <a:solidFill>
                  <a:schemeClr val="accent1"/>
                </a:solidFill>
              </a:rPr>
              <a:t>младшего</a:t>
            </a:r>
            <a:r>
              <a:rPr lang="ru-RU" sz="2200" b="1" smtClean="0"/>
              <a:t> дошкольного возраста в детских дошкольных учреждениях любого типа, в том числе, имеющих статус экспериментальных площадок.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 noChangeArrowheads="1"/>
          </p:cNvSpPr>
          <p:nvPr/>
        </p:nvSpPr>
        <p:spPr bwMode="auto">
          <a:xfrm>
            <a:off x="1476375" y="1936750"/>
            <a:ext cx="65516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chemeClr val="tx2"/>
                </a:solidFill>
              </a:rPr>
              <a:t>Спасибо за внимание!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2928938"/>
            <a:ext cx="2857500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928687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АКТУАЛЬНОСТЬ РАБОТЫ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038725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Как учить детей математике, развивая математическое </a:t>
            </a:r>
            <a:r>
              <a:rPr lang="ru-RU" dirty="0" smtClean="0"/>
              <a:t>мышление и речь?</a:t>
            </a:r>
            <a:endParaRPr lang="ru-RU" dirty="0" smtClean="0"/>
          </a:p>
          <a:p>
            <a:pPr algn="ctr" eaLnBrk="1" hangingPunct="1"/>
            <a:r>
              <a:rPr lang="ru-RU" dirty="0" smtClean="0"/>
              <a:t>Как </a:t>
            </a:r>
            <a:r>
              <a:rPr lang="ru-RU" dirty="0" smtClean="0"/>
              <a:t>использовать </a:t>
            </a:r>
            <a:r>
              <a:rPr lang="ru-RU" dirty="0" smtClean="0"/>
              <a:t>возрастные особенности детей?</a:t>
            </a:r>
          </a:p>
          <a:p>
            <a:pPr algn="ctr" eaLnBrk="1" hangingPunct="1"/>
            <a:r>
              <a:rPr lang="ru-RU" dirty="0" smtClean="0"/>
              <a:t>Как сформировать познавательный интерес 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dirty="0" smtClean="0"/>
              <a:t>у детей?</a:t>
            </a:r>
          </a:p>
          <a:p>
            <a:pPr algn="ctr" eaLnBrk="1" hangingPunct="1"/>
            <a:endParaRPr lang="ru-RU" dirty="0" smtClean="0"/>
          </a:p>
          <a:p>
            <a:pPr algn="ctr" eaLnBrk="1" hangingPunct="1"/>
            <a:endParaRPr lang="ru-RU" dirty="0" smtClean="0"/>
          </a:p>
        </p:txBody>
      </p:sp>
      <p:pic>
        <p:nvPicPr>
          <p:cNvPr id="4" name="Рисунок 3" descr="G:\DCIM\100PHOTO\SAM_1017.JPG"/>
          <p:cNvPicPr/>
          <p:nvPr/>
        </p:nvPicPr>
        <p:blipFill>
          <a:blip r:embed="rId2" cstate="print"/>
          <a:srcRect l="24827"/>
          <a:stretch>
            <a:fillRect/>
          </a:stretch>
        </p:blipFill>
        <p:spPr bwMode="auto">
          <a:xfrm>
            <a:off x="3000364" y="3571876"/>
            <a:ext cx="307183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perspectiveFront"/>
            <a:lightRig rig="threePt" dir="t"/>
          </a:scene3d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3144500" y="2143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Цель работы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ru-RU" sz="2800" dirty="0" smtClean="0"/>
              <a:t>Показать взаимосвязь речевого и математического развития, используя прием авторской сказки</a:t>
            </a:r>
            <a:endParaRPr lang="ru-RU" sz="2800" dirty="0" smtClean="0"/>
          </a:p>
          <a:p>
            <a:pPr algn="ctr" eaLnBrk="1" hangingPunct="1"/>
            <a:endParaRPr lang="ru-RU" sz="2800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4" name="Рисунок 3" descr="G:\DCIM\100PHOTO\SAM_1013.JPG"/>
          <p:cNvPicPr/>
          <p:nvPr/>
        </p:nvPicPr>
        <p:blipFill>
          <a:blip r:embed="rId2" cstate="print"/>
          <a:srcRect l="6823" t="21463" r="9698"/>
          <a:stretch>
            <a:fillRect/>
          </a:stretch>
        </p:blipFill>
        <p:spPr bwMode="auto">
          <a:xfrm>
            <a:off x="2928926" y="3500438"/>
            <a:ext cx="36433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214438"/>
          </a:xfrm>
        </p:spPr>
        <p:txBody>
          <a:bodyPr/>
          <a:lstStyle/>
          <a:p>
            <a:pPr algn="ctr" eaLnBrk="1" hangingPunct="1"/>
            <a:r>
              <a:rPr lang="ru-RU" smtClean="0"/>
              <a:t>Достижение цели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3063"/>
            <a:ext cx="4038600" cy="2286000"/>
          </a:xfrm>
        </p:spPr>
        <p:txBody>
          <a:bodyPr/>
          <a:lstStyle/>
          <a:p>
            <a:pPr eaLnBrk="1" hangingPunct="1"/>
            <a:r>
              <a:rPr lang="ru-RU" smtClean="0"/>
              <a:t>Создание цикла авторских сказок, объединенных общей темой «Сказки Волшебного леса»</a:t>
            </a:r>
          </a:p>
          <a:p>
            <a:pPr eaLnBrk="1" hangingPunct="1"/>
            <a:endParaRPr lang="ru-RU" smtClean="0"/>
          </a:p>
        </p:txBody>
      </p:sp>
      <p:sp>
        <p:nvSpPr>
          <p:cNvPr id="16387" name="Содержимое 3"/>
          <p:cNvSpPr>
            <a:spLocks noGrp="1"/>
          </p:cNvSpPr>
          <p:nvPr>
            <p:ph sz="half" idx="2"/>
          </p:nvPr>
        </p:nvSpPr>
        <p:spPr>
          <a:xfrm>
            <a:off x="4857750" y="1920875"/>
            <a:ext cx="3829050" cy="2865438"/>
          </a:xfrm>
        </p:spPr>
        <p:txBody>
          <a:bodyPr/>
          <a:lstStyle/>
          <a:p>
            <a:pPr eaLnBrk="1" hangingPunct="1"/>
            <a:r>
              <a:rPr lang="ru-RU" smtClean="0"/>
              <a:t>Разработка методического  обеспечения  к осуществлению математического развития ребенка для педагогов</a:t>
            </a:r>
          </a:p>
        </p:txBody>
      </p:sp>
      <p:pic>
        <p:nvPicPr>
          <p:cNvPr id="16388" name="Рисунок 5" descr="G:\DCIM\100PHOTO\SAM_1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3786188"/>
            <a:ext cx="32146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92868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Значение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авторской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сказки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038725"/>
          </a:xfrm>
        </p:spPr>
        <p:txBody>
          <a:bodyPr/>
          <a:lstStyle/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dirty="0" smtClean="0"/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dirty="0" smtClean="0"/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Формирование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познавательного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интереса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3144500" y="2143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857375" y="1643063"/>
            <a:ext cx="521493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1250156" y="1750220"/>
            <a:ext cx="714375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6200000" flipH="1">
            <a:off x="7000876" y="1714500"/>
            <a:ext cx="785812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4001294" y="2356644"/>
            <a:ext cx="14287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85720" y="2714620"/>
            <a:ext cx="307183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Формирование умения слушать, связно говорить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86500" y="2786063"/>
            <a:ext cx="2500313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Развитие эмоционально-нравственной сферы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WordArt 6"/>
          <p:cNvSpPr>
            <a:spLocks noChangeArrowheads="1" noChangeShapeType="1" noTextEdit="1"/>
          </p:cNvSpPr>
          <p:nvPr/>
        </p:nvSpPr>
        <p:spPr bwMode="auto">
          <a:xfrm>
            <a:off x="2286000" y="928688"/>
            <a:ext cx="5092700" cy="568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СКАЗКИ ВОЛШЕБНОГО ЛЕСА</a:t>
            </a:r>
          </a:p>
        </p:txBody>
      </p:sp>
      <p:pic>
        <p:nvPicPr>
          <p:cNvPr id="18434" name="Рисунок 10" descr="F:\Тропинки к успеху\scan 4.jpg"/>
          <p:cNvPicPr>
            <a:picLocks noChangeAspect="1"/>
          </p:cNvPicPr>
          <p:nvPr/>
        </p:nvPicPr>
        <p:blipFill>
          <a:blip r:embed="rId2"/>
          <a:srcRect b="49149"/>
          <a:stretch>
            <a:fillRect/>
          </a:stretch>
        </p:blipFill>
        <p:spPr bwMode="auto">
          <a:xfrm>
            <a:off x="1144588" y="2000250"/>
            <a:ext cx="30607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9"/>
          <p:cNvSpPr>
            <a:spLocks noChangeArrowheads="1"/>
          </p:cNvSpPr>
          <p:nvPr/>
        </p:nvSpPr>
        <p:spPr bwMode="auto">
          <a:xfrm>
            <a:off x="0" y="2905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428625" y="1571625"/>
            <a:ext cx="4143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Сказка «Кто спрятался в траве?</a:t>
            </a:r>
          </a:p>
        </p:txBody>
      </p:sp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4643438" y="1785938"/>
            <a:ext cx="3857625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Сказка Первая</a:t>
            </a:r>
            <a:endParaRPr lang="ru-RU" sz="1400" b="1" u="sng"/>
          </a:p>
          <a:p>
            <a:pPr indent="457200" algn="just" eaLnBrk="0" hangingPunct="0"/>
            <a:r>
              <a:rPr lang="ru-RU" sz="1400" b="1">
                <a:latin typeface="Times New Roman" pitchFamily="18" charset="0"/>
                <a:cs typeface="Times New Roman" pitchFamily="18" charset="0"/>
              </a:rPr>
              <a:t>(Сказка сопровождается показом театра на фланелеграфе, музыкой, пением).</a:t>
            </a:r>
            <a:endParaRPr lang="ru-RU" sz="1400" b="1"/>
          </a:p>
          <a:p>
            <a:pPr indent="457200" algn="just" eaLnBrk="0" hangingPunct="0"/>
            <a:r>
              <a:rPr lang="ru-RU" sz="1400" b="1">
                <a:latin typeface="Times New Roman" pitchFamily="18" charset="0"/>
                <a:cs typeface="Times New Roman" pitchFamily="18" charset="0"/>
              </a:rPr>
              <a:t>В одном волшебном лесу жили-были Бабочка-красавица, зеленый Кузнечик и веселая Улитка. </a:t>
            </a:r>
            <a:endParaRPr lang="ru-RU" sz="1400" b="1"/>
          </a:p>
          <a:p>
            <a:pPr indent="457200" algn="just" eaLnBrk="0" hangingPunct="0"/>
            <a:r>
              <a:rPr lang="ru-RU" sz="1400" b="1">
                <a:latin typeface="Times New Roman" pitchFamily="18" charset="0"/>
                <a:cs typeface="Times New Roman" pitchFamily="18" charset="0"/>
              </a:rPr>
              <a:t>Бабочка, Кузнечик и Улитка были хорошими друзьями и любили гулять по Волшебному лесу среди травы и цветов. Бабочка летала, размахивая красивыми крылышками, Кузнечик напевал свою любимую песенку </a:t>
            </a:r>
            <a:r>
              <a:rPr lang="ru-RU" sz="1400" b="1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В траве сидел кузнечик</a:t>
            </a:r>
            <a:r>
              <a:rPr lang="ru-RU" sz="1400" b="1">
                <a:latin typeface="Calibri" pitchFamily="34" charset="0"/>
                <a:cs typeface="Times New Roman" pitchFamily="18" charset="0"/>
              </a:rPr>
              <a:t>…»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, а веселая Улитка очень радовалась, что у нее такие замечательные друзья. </a:t>
            </a:r>
            <a:endParaRPr lang="ru-RU" sz="1400" b="1"/>
          </a:p>
          <a:p>
            <a:pPr indent="457200" algn="just" eaLnBrk="0" hangingPunct="0"/>
            <a:r>
              <a:rPr lang="ru-RU" sz="1400" b="1">
                <a:latin typeface="Times New Roman" pitchFamily="18" charset="0"/>
                <a:cs typeface="Times New Roman" pitchFamily="18" charset="0"/>
              </a:rPr>
              <a:t>Они очень любили играть в Волшебном лесу. Самой любимой игрой были </a:t>
            </a:r>
            <a:r>
              <a:rPr lang="ru-RU" sz="1400" b="1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Прятки</a:t>
            </a:r>
            <a:r>
              <a:rPr lang="ru-RU" sz="1400" b="1">
                <a:latin typeface="Calibri" pitchFamily="34" charset="0"/>
                <a:cs typeface="Times New Roman" pitchFamily="18" charset="0"/>
              </a:rPr>
              <a:t>»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. Бабочка, Кузнечик и Улитка могли спрятаться среди травы и цветов так, что их было трудно найти. Давайте, ребята, мы их попробуем поискать!</a:t>
            </a:r>
            <a:endParaRPr lang="ru-RU" sz="1400" b="1"/>
          </a:p>
        </p:txBody>
      </p:sp>
      <p:pic>
        <p:nvPicPr>
          <p:cNvPr id="18438" name="Рисунок 14" descr="G:\DCIM\100PHOTO\SAM_1206.JPG"/>
          <p:cNvPicPr>
            <a:picLocks noChangeAspect="1" noChangeArrowheads="1"/>
          </p:cNvPicPr>
          <p:nvPr/>
        </p:nvPicPr>
        <p:blipFill>
          <a:blip r:embed="rId3"/>
          <a:srcRect t="7285"/>
          <a:stretch>
            <a:fillRect/>
          </a:stretch>
        </p:blipFill>
        <p:spPr bwMode="auto">
          <a:xfrm>
            <a:off x="1143000" y="4429125"/>
            <a:ext cx="307181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Тропинки к успеху\scan 3.jpg"/>
          <p:cNvPicPr/>
          <p:nvPr/>
        </p:nvPicPr>
        <p:blipFill>
          <a:blip r:embed="rId2" cstate="print"/>
          <a:srcRect b="51916"/>
          <a:stretch>
            <a:fillRect/>
          </a:stretch>
        </p:blipFill>
        <p:spPr bwMode="auto">
          <a:xfrm>
            <a:off x="928662" y="4143380"/>
            <a:ext cx="3000396" cy="215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pic>
        <p:nvPicPr>
          <p:cNvPr id="19458" name="Рисунок 5" descr="G:\DCIM\100PHOTO\SAM_1208.JPG"/>
          <p:cNvPicPr>
            <a:picLocks noChangeAspect="1" noChangeArrowheads="1"/>
          </p:cNvPicPr>
          <p:nvPr/>
        </p:nvPicPr>
        <p:blipFill>
          <a:blip r:embed="rId3"/>
          <a:srcRect l="3352" t="7974"/>
          <a:stretch>
            <a:fillRect/>
          </a:stretch>
        </p:blipFill>
        <p:spPr bwMode="auto">
          <a:xfrm>
            <a:off x="4929188" y="4143375"/>
            <a:ext cx="3286125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F:\Тропинки к успеху\scan 1.jpg"/>
          <p:cNvPicPr>
            <a:picLocks noChangeAspect="1" noChangeArrowheads="1"/>
          </p:cNvPicPr>
          <p:nvPr/>
        </p:nvPicPr>
        <p:blipFill>
          <a:blip r:embed="rId4"/>
          <a:srcRect l="4614" t="48763" r="4256" b="5724"/>
          <a:stretch>
            <a:fillRect/>
          </a:stretch>
        </p:blipFill>
        <p:spPr bwMode="auto">
          <a:xfrm>
            <a:off x="928688" y="1214438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7" descr="G:\DCIM\100PHOTO\SAM_12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1214438"/>
            <a:ext cx="29162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85938" y="3643313"/>
            <a:ext cx="5715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Сказка «Разложи яблоки в корзинки»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7375" y="714375"/>
            <a:ext cx="5715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Задание «Игры детей и животных»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/>
          <a:lstStyle/>
          <a:p>
            <a:pPr algn="ctr"/>
            <a:r>
              <a:rPr lang="ru-RU" sz="4600" smtClean="0"/>
              <a:t>Ожидаемые результаты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Формирование основ </a:t>
            </a:r>
            <a:r>
              <a:rPr lang="ru-RU" dirty="0" smtClean="0">
                <a:solidFill>
                  <a:schemeClr val="tx2"/>
                </a:solidFill>
              </a:rPr>
              <a:t>математического </a:t>
            </a:r>
            <a:r>
              <a:rPr lang="ru-RU" dirty="0" smtClean="0">
                <a:solidFill>
                  <a:schemeClr val="tx2"/>
                </a:solidFill>
              </a:rPr>
              <a:t>образования, 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связной речи </a:t>
            </a:r>
            <a:r>
              <a:rPr lang="ru-RU" dirty="0" smtClean="0"/>
              <a:t>через </a:t>
            </a:r>
            <a:r>
              <a:rPr lang="ru-RU" dirty="0" smtClean="0"/>
              <a:t>образ с помощью авторских сказок </a:t>
            </a:r>
          </a:p>
          <a:p>
            <a:r>
              <a:rPr lang="ru-RU" dirty="0" smtClean="0"/>
              <a:t>Развитие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креативного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 логического  </a:t>
            </a:r>
            <a:r>
              <a:rPr lang="ru-RU" dirty="0" smtClean="0"/>
              <a:t>мышления дошкольников</a:t>
            </a:r>
          </a:p>
          <a:p>
            <a:r>
              <a:rPr lang="ru-RU" dirty="0" smtClean="0"/>
              <a:t>Формирование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познавательной мотивации </a:t>
            </a:r>
            <a:r>
              <a:rPr lang="ru-RU" dirty="0" smtClean="0"/>
              <a:t>и интеллектуальных эмоций у младших дошкольников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chemeClr val="accent1"/>
                </a:solidFill>
              </a:rPr>
              <a:t>Мониторниг усвоения программного материала</a:t>
            </a:r>
          </a:p>
        </p:txBody>
      </p:sp>
      <p:sp>
        <p:nvSpPr>
          <p:cNvPr id="21506" name="Rectangle 9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r>
              <a:rPr lang="ru-RU" sz="2200" smtClean="0"/>
              <a:t>Экспериментальная группа</a:t>
            </a:r>
          </a:p>
          <a:p>
            <a:pPr>
              <a:buFont typeface="Wingdings 2" pitchFamily="18" charset="2"/>
              <a:buNone/>
            </a:pPr>
            <a:endParaRPr lang="ru-RU" sz="2200" smtClean="0"/>
          </a:p>
        </p:txBody>
      </p:sp>
      <p:sp>
        <p:nvSpPr>
          <p:cNvPr id="21507" name="Rectangle 10"/>
          <p:cNvSpPr>
            <a:spLocks noGrp="1"/>
          </p:cNvSpPr>
          <p:nvPr>
            <p:ph type="body"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r>
              <a:rPr lang="ru-RU" sz="2200" smtClean="0"/>
              <a:t>Контрольная группа</a:t>
            </a:r>
          </a:p>
          <a:p>
            <a:pPr>
              <a:buFont typeface="Wingdings 2" pitchFamily="18" charset="2"/>
              <a:buNone/>
            </a:pPr>
            <a:endParaRPr lang="ru-RU" sz="2200" smtClean="0"/>
          </a:p>
        </p:txBody>
      </p:sp>
      <p:graphicFrame>
        <p:nvGraphicFramePr>
          <p:cNvPr id="21508" name="Диаграмма 4"/>
          <p:cNvGraphicFramePr>
            <a:graphicFrameLocks/>
          </p:cNvGraphicFramePr>
          <p:nvPr/>
        </p:nvGraphicFramePr>
        <p:xfrm>
          <a:off x="735013" y="2378075"/>
          <a:ext cx="3602037" cy="3054350"/>
        </p:xfrm>
        <a:graphic>
          <a:graphicData uri="http://schemas.openxmlformats.org/presentationml/2006/ole">
            <p:oleObj spid="_x0000_s21508" r:id="rId3" imgW="3596952" imgH="3054361" progId="Excel.Sheet.8">
              <p:embed/>
            </p:oleObj>
          </a:graphicData>
        </a:graphic>
      </p:graphicFrame>
      <p:graphicFrame>
        <p:nvGraphicFramePr>
          <p:cNvPr id="21509" name="Диаграмма 5"/>
          <p:cNvGraphicFramePr>
            <a:graphicFrameLocks/>
          </p:cNvGraphicFramePr>
          <p:nvPr/>
        </p:nvGraphicFramePr>
        <p:xfrm>
          <a:off x="4735513" y="2306638"/>
          <a:ext cx="3530600" cy="3101975"/>
        </p:xfrm>
        <a:graphic>
          <a:graphicData uri="http://schemas.openxmlformats.org/presentationml/2006/ole">
            <p:oleObj spid="_x0000_s21509" r:id="rId4" imgW="3529890" imgH="310313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375</TotalTime>
  <Words>354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Поток</vt:lpstr>
      <vt:lpstr>Лист Microsoft Office Excel 97-2003</vt:lpstr>
      <vt:lpstr>СКАЗКИ  ВОЛШЕБНОГО ЛЕСА</vt:lpstr>
      <vt:lpstr>АКТУАЛЬНОСТЬ РАБОТЫ</vt:lpstr>
      <vt:lpstr>Цель работы</vt:lpstr>
      <vt:lpstr>Достижение цели</vt:lpstr>
      <vt:lpstr>Значение авторской сказки</vt:lpstr>
      <vt:lpstr>Слайд 6</vt:lpstr>
      <vt:lpstr>Слайд 7</vt:lpstr>
      <vt:lpstr>Ожидаемые результаты</vt:lpstr>
      <vt:lpstr>Мониторниг усвоения программного материала</vt:lpstr>
      <vt:lpstr>Мониторинг развития детей по разделу «Развитие речи»</vt:lpstr>
      <vt:lpstr>Область применения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СКАЗКИ  ВОЛШЕБНОГО ЛЕСА</dc:title>
  <dc:creator>Admin1</dc:creator>
  <cp:lastModifiedBy>Admin1</cp:lastModifiedBy>
  <cp:revision>43</cp:revision>
  <dcterms:created xsi:type="dcterms:W3CDTF">2014-03-11T17:32:49Z</dcterms:created>
  <dcterms:modified xsi:type="dcterms:W3CDTF">2014-03-24T14:43:59Z</dcterms:modified>
</cp:coreProperties>
</file>