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7" r:id="rId12"/>
    <p:sldId id="266" r:id="rId13"/>
    <p:sldId id="268" r:id="rId1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0" autoAdjust="0"/>
    <p:restoredTop sz="94643" autoAdjust="0"/>
  </p:normalViewPr>
  <p:slideViewPr>
    <p:cSldViewPr>
      <p:cViewPr>
        <p:scale>
          <a:sx n="100" d="100"/>
          <a:sy n="100" d="100"/>
        </p:scale>
        <p:origin x="-1236" y="16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57BE-E266-436D-8644-E438C60B1F01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477A3-EB57-46E0-BBB7-4CDCBA1AD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57BE-E266-436D-8644-E438C60B1F01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477A3-EB57-46E0-BBB7-4CDCBA1AD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44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57BE-E266-436D-8644-E438C60B1F01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477A3-EB57-46E0-BBB7-4CDCBA1AD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963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57BE-E266-436D-8644-E438C60B1F01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477A3-EB57-46E0-BBB7-4CDCBA1AD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706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57BE-E266-436D-8644-E438C60B1F01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477A3-EB57-46E0-BBB7-4CDCBA1AD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57BE-E266-436D-8644-E438C60B1F01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477A3-EB57-46E0-BBB7-4CDCBA1AD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119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57BE-E266-436D-8644-E438C60B1F01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477A3-EB57-46E0-BBB7-4CDCBA1AD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099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57BE-E266-436D-8644-E438C60B1F01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477A3-EB57-46E0-BBB7-4CDCBA1AD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795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57BE-E266-436D-8644-E438C60B1F01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477A3-EB57-46E0-BBB7-4CDCBA1AD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374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57BE-E266-436D-8644-E438C60B1F01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477A3-EB57-46E0-BBB7-4CDCBA1AD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395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57BE-E266-436D-8644-E438C60B1F01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477A3-EB57-46E0-BBB7-4CDCBA1AD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819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157BE-E266-436D-8644-E438C60B1F01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477A3-EB57-46E0-BBB7-4CDCBA1AD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2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9966"/>
            <a:ext cx="6858000" cy="97039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4704" y="1835696"/>
            <a:ext cx="525658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Копилка дидактических игр по математике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89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838"/>
            <a:ext cx="6858000" cy="9313838"/>
          </a:xfrm>
        </p:spPr>
      </p:pic>
      <p:sp>
        <p:nvSpPr>
          <p:cNvPr id="5" name="TextBox 4"/>
          <p:cNvSpPr txBox="1"/>
          <p:nvPr/>
        </p:nvSpPr>
        <p:spPr>
          <a:xfrm>
            <a:off x="332656" y="251520"/>
            <a:ext cx="6048672" cy="9324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</a:rPr>
              <a:t>«Кто больше увидит?»</a:t>
            </a:r>
            <a:endParaRPr lang="ru-RU" sz="1400" dirty="0">
              <a:solidFill>
                <a:srgbClr val="009900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FF505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400" b="1" i="1" dirty="0" smtClean="0">
                <a:latin typeface="Times New Roman"/>
                <a:ea typeface="Times New Roman"/>
                <a:cs typeface="Times New Roman"/>
              </a:rPr>
              <a:t>Цель: </a:t>
            </a: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закреплять знание геометрических фигур, развивать наблюдательность.</a:t>
            </a:r>
            <a:endParaRPr lang="ru-RU" sz="1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На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доске произвольно расположены геометрические фигуры. Нужно их запомнить, потом назвать. </a:t>
            </a:r>
            <a:endParaRPr lang="ru-RU" sz="1400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</a:rPr>
              <a:t>«Найди такую - </a:t>
            </a:r>
            <a:r>
              <a:rPr lang="ru-RU" sz="1400" b="1" dirty="0" smtClean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</a:rPr>
              <a:t>же»</a:t>
            </a:r>
            <a:endParaRPr lang="ru-RU" sz="1400" dirty="0" smtClean="0">
              <a:solidFill>
                <a:srgbClr val="009900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400" b="1" i="1" dirty="0" smtClean="0">
                <a:latin typeface="Times New Roman"/>
                <a:ea typeface="Times New Roman"/>
                <a:cs typeface="Times New Roman"/>
              </a:rPr>
              <a:t>Цель: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закреплять знание геометрических фигур, развивать наблюдательность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>
                <a:latin typeface="Times New Roman"/>
                <a:ea typeface="Times New Roman"/>
                <a:cs typeface="Times New Roman"/>
              </a:rPr>
              <a:t>Оборудование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: геометрические фигуры разного цвета и размера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1400" i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У детей – карточки с изображениями  геометрических фигур. Педагог показывает свою (или перечисляет фигуры). Дети находят такую же карточку у себя. </a:t>
            </a:r>
            <a:endParaRPr lang="ru-RU" sz="1400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</a:rPr>
              <a:t>«Составь фигуру»</a:t>
            </a:r>
            <a:endParaRPr lang="ru-RU" sz="1400" dirty="0" smtClean="0">
              <a:solidFill>
                <a:srgbClr val="009900"/>
              </a:solidFill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rgbClr val="FF505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400" b="1" i="1" dirty="0" smtClean="0">
                <a:latin typeface="Times New Roman"/>
                <a:ea typeface="Times New Roman"/>
                <a:cs typeface="Times New Roman"/>
              </a:rPr>
              <a:t>Цель: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 упражнять в составлении геометрических фигур на плоскости стола, анализе и обследовании их зрительно-осязаемым способом.</a:t>
            </a:r>
            <a:endParaRPr lang="ru-RU" sz="1400" dirty="0" smtClean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400" i="1" dirty="0" smtClean="0">
                <a:latin typeface="Times New Roman"/>
                <a:ea typeface="Times New Roman"/>
                <a:cs typeface="Times New Roman"/>
              </a:rPr>
              <a:t>Оборудование</a:t>
            </a:r>
            <a:r>
              <a:rPr lang="ru-RU" sz="1400" i="1" dirty="0">
                <a:latin typeface="Times New Roman"/>
                <a:ea typeface="Times New Roman"/>
                <a:cs typeface="Times New Roman"/>
              </a:rPr>
              <a:t>: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счётные палочки (15-20 штук), 2 толстые нитки (длина 25-30см).</a:t>
            </a:r>
            <a:endParaRPr lang="ru-RU" sz="1400" dirty="0">
              <a:ea typeface="Times New Roman"/>
              <a:cs typeface="Times New Roman"/>
            </a:endParaRPr>
          </a:p>
          <a:p>
            <a:r>
              <a:rPr lang="ru-RU" sz="1400" i="1" dirty="0">
                <a:latin typeface="Times New Roman"/>
                <a:ea typeface="Times New Roman"/>
              </a:rPr>
              <a:t>Задания:</a:t>
            </a:r>
            <a:endParaRPr lang="ru-RU" sz="1400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1. Составить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квадрат и треугольник маленького размера. </a:t>
            </a:r>
            <a:endParaRPr lang="ru-RU" sz="14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2. Составить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маленький и большой квадраты. </a:t>
            </a:r>
            <a:endParaRPr lang="ru-RU" sz="14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3. Составить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прямоугольник, верхняя и нижняя стороны которого будут равны 3 палочкам, а левая и правая – 2. </a:t>
            </a:r>
            <a:endParaRPr lang="ru-RU" sz="14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4. Составить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из ниток последовательно фигуры: круг и овал, треугольники. Прямоугольники и четырёхугольники. </a:t>
            </a:r>
            <a:endParaRPr lang="ru-RU" sz="1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721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1979712"/>
            <a:ext cx="6352439" cy="66787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4664" y="251520"/>
            <a:ext cx="612068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Игры путешествие во времени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5969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838"/>
            <a:ext cx="6858000" cy="9313838"/>
          </a:xfrm>
        </p:spPr>
      </p:pic>
      <p:sp>
        <p:nvSpPr>
          <p:cNvPr id="5" name="TextBox 4"/>
          <p:cNvSpPr txBox="1"/>
          <p:nvPr/>
        </p:nvSpPr>
        <p:spPr>
          <a:xfrm>
            <a:off x="404664" y="251520"/>
            <a:ext cx="6120680" cy="8562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</a:rPr>
              <a:t>«Назови пропущенное </a:t>
            </a:r>
            <a:r>
              <a:rPr lang="ru-RU" sz="1400" b="1" dirty="0" smtClean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</a:rPr>
              <a:t>слово» </a:t>
            </a:r>
            <a:endParaRPr lang="ru-RU" sz="1400" dirty="0" smtClean="0">
              <a:solidFill>
                <a:srgbClr val="009900"/>
              </a:solidFill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i="1" dirty="0" smtClean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Цель:</a:t>
            </a:r>
            <a:r>
              <a:rPr lang="ru-RU" sz="1400" b="1" dirty="0" smtClean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smtClean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закреплять знания детей  о частях суток, их последовательности, закреплять понятия - вчера, сегодня, завтра.</a:t>
            </a:r>
            <a:endParaRPr lang="ru-RU" sz="1400" dirty="0" smtClean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400" dirty="0" smtClean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Дети в кругу. Ведущий начинает фразу и бросает мяч одному из играющих: "Солнышко светит днем, а луна ….". Тот, кто заканчивает фразу, придумывает новую "Утром мы пришли в детский сад, а вернулись …", "Если вчера была пятница, то сегодня …", "Зиму сменяет весна, а весну …" и т.п. </a:t>
            </a:r>
            <a:endParaRPr lang="ru-RU" sz="1400" dirty="0" smtClean="0">
              <a:solidFill>
                <a:srgbClr val="595959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</a:rPr>
              <a:t>«Светофор»</a:t>
            </a:r>
            <a:endParaRPr lang="ru-RU" sz="1400" dirty="0">
              <a:solidFill>
                <a:srgbClr val="009900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FF505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400" b="1" i="1" dirty="0" smtClean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Цель: </a:t>
            </a:r>
            <a:r>
              <a:rPr lang="ru-RU" sz="1400" dirty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закреплять представления детей о временах года.</a:t>
            </a:r>
            <a:endParaRPr lang="ru-RU" sz="1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400" dirty="0" smtClean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Педагог </a:t>
            </a:r>
            <a:r>
              <a:rPr lang="ru-RU" sz="1400" dirty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говорит, например, "Кончилось лето, наступила весна". Дети поднимают красный круг – сигнал остановки, ошибки исправляются и т.п. </a:t>
            </a:r>
            <a:endParaRPr lang="ru-RU" sz="1400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9900"/>
                </a:solidFill>
                <a:ea typeface="Times New Roman"/>
                <a:cs typeface="Times New Roman"/>
              </a:rPr>
              <a:t> </a:t>
            </a:r>
            <a:r>
              <a:rPr lang="ru-RU" sz="1400" b="1" dirty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</a:rPr>
              <a:t>«Кто раньше? Кто позже?»</a:t>
            </a:r>
            <a:endParaRPr lang="ru-RU" sz="1400" dirty="0">
              <a:solidFill>
                <a:srgbClr val="009900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rgbClr val="FF505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400" b="1" i="1" dirty="0" smtClean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Цель: </a:t>
            </a:r>
            <a:r>
              <a:rPr lang="ru-RU" sz="1400" dirty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закреплять знания детей о временных представлениях: сначала, потом, до, после, раньше, позже.</a:t>
            </a:r>
            <a:endParaRPr lang="ru-RU" sz="11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400" dirty="0" smtClean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Инсценировка сказок с использованием иллюстраций  "Репка", "Теремок", "Колобок" и др. </a:t>
            </a:r>
            <a:endParaRPr lang="ru-RU" sz="1400" dirty="0" smtClean="0">
              <a:solidFill>
                <a:srgbClr val="009900"/>
              </a:solidFill>
              <a:latin typeface="Times New Roman"/>
              <a:ea typeface="Times New Roman"/>
              <a:cs typeface="Times New Roman"/>
            </a:endParaRPr>
          </a:p>
          <a:p>
            <a:pPr indent="431800" algn="ctr">
              <a:lnSpc>
                <a:spcPts val="1350"/>
              </a:lnSpc>
              <a:spcAft>
                <a:spcPts val="0"/>
              </a:spcAft>
            </a:pPr>
            <a:r>
              <a:rPr lang="ru-RU" sz="1400" dirty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400" b="1" dirty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</a:rPr>
              <a:t>«Живая неделя</a:t>
            </a:r>
            <a:r>
              <a:rPr lang="ru-RU" sz="1400" b="1" dirty="0" smtClean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lang="ru-RU" sz="1400" b="1" dirty="0" smtClean="0">
              <a:solidFill>
                <a:srgbClr val="444444"/>
              </a:solidFill>
              <a:latin typeface="Times New Roman"/>
              <a:ea typeface="Times New Roman"/>
              <a:cs typeface="Times New Roman"/>
            </a:endParaRPr>
          </a:p>
          <a:p>
            <a:pPr indent="431800">
              <a:lnSpc>
                <a:spcPts val="135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</a:rPr>
              <a:t>Цель:</a:t>
            </a:r>
            <a:r>
              <a:rPr lang="ru-RU" sz="1400" b="1" dirty="0" smtClean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smtClean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</a:rPr>
              <a:t>закрепление последовательного называния дней недели</a:t>
            </a:r>
            <a:endParaRPr lang="ru-RU" sz="1400" b="1" dirty="0" smtClean="0">
              <a:solidFill>
                <a:srgbClr val="444444"/>
              </a:solidFill>
              <a:latin typeface="Times New Roman"/>
              <a:ea typeface="Times New Roman"/>
              <a:cs typeface="Times New Roman"/>
            </a:endParaRPr>
          </a:p>
          <a:p>
            <a:pPr indent="431800">
              <a:lnSpc>
                <a:spcPts val="135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</a:rPr>
              <a:t>Семь </a:t>
            </a:r>
            <a:r>
              <a:rPr lang="ru-RU" sz="1400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</a:rPr>
              <a:t>детей у доски построились и </a:t>
            </a:r>
            <a:r>
              <a:rPr lang="ru-RU" sz="1400" dirty="0" err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</a:rPr>
              <a:t>пересчитались</a:t>
            </a:r>
            <a:r>
              <a:rPr lang="ru-RU" sz="1400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</a:rPr>
              <a:t> по порядку. Первый ребенок слева делает шаг вперед и говорит: «Я – понедельник. Какой день следующий? » Выходит второй ребенок и говорит:  «Я – понедельник. Какой день следующий?» Выходит второй ребенок и говорит: «Я -  вторник. Какой день следующий?» и т.д. Вся группа дает задание  «дням недели», загадывает загадки. Они могут быть самые разные: например, назови день, который находится между вторником и четвергом, пятницей и воскресеньем, после четверга,  перед понедельником и т. д. Назовите все выходные дни недели. Назови дни недели, в которые люди трудятся. Усложнение игры в том, что играющие могут построиться от любого дня недели, например от вторника до вторника.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49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838"/>
            <a:ext cx="6858000" cy="9313838"/>
          </a:xfrm>
        </p:spPr>
      </p:pic>
      <p:sp>
        <p:nvSpPr>
          <p:cNvPr id="5" name="TextBox 4"/>
          <p:cNvSpPr txBox="1"/>
          <p:nvPr/>
        </p:nvSpPr>
        <p:spPr>
          <a:xfrm>
            <a:off x="404664" y="251520"/>
            <a:ext cx="6048672" cy="9257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marR="8890" indent="457200" algn="ctr">
              <a:spcAft>
                <a:spcPts val="1000"/>
              </a:spcAft>
            </a:pPr>
            <a:r>
              <a:rPr lang="ru-RU" sz="1400" b="1" dirty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</a:rPr>
              <a:t>«Что дальше</a:t>
            </a:r>
            <a:r>
              <a:rPr lang="ru-RU" sz="1400" b="1" dirty="0" smtClean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</a:rPr>
              <a:t>?»</a:t>
            </a:r>
            <a:r>
              <a:rPr lang="ru-RU" sz="1400" b="1" dirty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solidFill>
                <a:srgbClr val="009900"/>
              </a:solidFill>
              <a:ea typeface="Times New Roman"/>
              <a:cs typeface="Times New Roman"/>
            </a:endParaRPr>
          </a:p>
          <a:p>
            <a:pPr marL="114300" marR="127635" algn="just">
              <a:spcAft>
                <a:spcPts val="1000"/>
              </a:spcAft>
            </a:pPr>
            <a:r>
              <a:rPr lang="ru-RU" sz="1400" b="1" i="1" dirty="0" smtClean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Цель</a:t>
            </a:r>
            <a:r>
              <a:rPr lang="ru-RU" sz="1400" b="1" i="1" spc="55" dirty="0" smtClean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ru-RU" sz="1400" spc="55" dirty="0" smtClean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spc="55" dirty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закреплять знания детей о частях су­</a:t>
            </a:r>
            <a:r>
              <a:rPr lang="ru-RU" sz="1400" spc="30" dirty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ток, о деятельности детей в разное время дня</a:t>
            </a:r>
            <a:r>
              <a:rPr lang="ru-RU" sz="1400" spc="30" dirty="0" smtClean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1400" i="1" spc="30" dirty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a typeface="Times New Roman"/>
              <a:cs typeface="Times New Roman"/>
            </a:endParaRPr>
          </a:p>
          <a:p>
            <a:pPr marL="114300" marR="127635" algn="just">
              <a:spcAft>
                <a:spcPts val="1000"/>
              </a:spcAft>
            </a:pPr>
            <a:r>
              <a:rPr lang="ru-RU" sz="1400" spc="30" dirty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 Дети садятся полукругом. Воспитатель </a:t>
            </a:r>
            <a:r>
              <a:rPr lang="ru-RU" sz="1400" spc="15" dirty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объясняет правила игры: «Помните, мы с вами говорили </a:t>
            </a:r>
            <a:r>
              <a:rPr lang="ru-RU" sz="1400" spc="5" dirty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на занятии, что мы делаем в детском саду в течение всего дня? А сейчас поиграем и узнаем, все ли вы запомнили. </a:t>
            </a:r>
            <a:r>
              <a:rPr lang="ru-RU" sz="1400" spc="25" dirty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Будем рассказывать по порядку о том, что мы делаем, </a:t>
            </a:r>
            <a:r>
              <a:rPr lang="ru-RU" sz="1400" spc="5" dirty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когда приходим в детский сад. Кто ошибется, сядет на </a:t>
            </a:r>
            <a:r>
              <a:rPr lang="ru-RU" sz="1400" dirty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последний стул, а мы все передвинемся». Можно ввести игровой момент. Воспитатель поет песенку: «Камешек у </a:t>
            </a:r>
            <a:r>
              <a:rPr lang="ru-RU" sz="1400" spc="35" dirty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меня. Кому дать? Кому дать? Тот и будет отвечать».</a:t>
            </a:r>
            <a:endParaRPr lang="ru-RU" sz="1400" dirty="0">
              <a:ea typeface="Times New Roman"/>
              <a:cs typeface="Times New Roman"/>
            </a:endParaRPr>
          </a:p>
          <a:p>
            <a:pPr marL="114300" marR="127635" indent="358140" algn="just">
              <a:spcAft>
                <a:spcPts val="1000"/>
              </a:spcAft>
            </a:pPr>
            <a:r>
              <a:rPr lang="ru-RU" sz="1400" spc="-5" dirty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Воспитатель говорит: «Мы пришли в детский сад. По­</a:t>
            </a:r>
            <a:r>
              <a:rPr lang="ru-RU" sz="1400" spc="20" dirty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играли на участке. А что было потом?» Передает каме­</a:t>
            </a:r>
            <a:r>
              <a:rPr lang="ru-RU" sz="1400" spc="5" dirty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шек кому-либо из играющих. «Делали гимнастику»,— </a:t>
            </a:r>
            <a:r>
              <a:rPr lang="ru-RU" sz="1400" spc="10" dirty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отвечает ребенок. «А потом?» (Воспитатель кладет ка­</a:t>
            </a:r>
            <a:r>
              <a:rPr lang="ru-RU" sz="1400" spc="15" dirty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мешек перед другим ребенком. И т.д.</a:t>
            </a:r>
            <a:endParaRPr lang="ru-RU" sz="1400" dirty="0">
              <a:ea typeface="Times New Roman"/>
              <a:cs typeface="Times New Roman"/>
            </a:endParaRPr>
          </a:p>
          <a:p>
            <a:pPr marR="127635" algn="just">
              <a:spcAft>
                <a:spcPts val="1000"/>
              </a:spcAft>
            </a:pPr>
            <a:r>
              <a:rPr lang="ru-RU" sz="1400" spc="-5" dirty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Игра продолжается, пока дети не назовут последнее— </a:t>
            </a:r>
            <a:r>
              <a:rPr lang="ru-RU" sz="1400" dirty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уход домой</a:t>
            </a:r>
            <a:r>
              <a:rPr lang="ru-RU" sz="1400" dirty="0" smtClean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1400" spc="30" dirty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a typeface="Times New Roman"/>
              <a:cs typeface="Times New Roman"/>
            </a:endParaRPr>
          </a:p>
          <a:p>
            <a:pPr marR="127635" algn="just">
              <a:spcAft>
                <a:spcPts val="1000"/>
              </a:spcAft>
            </a:pPr>
            <a:r>
              <a:rPr lang="ru-RU" sz="1400" spc="30" dirty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Примечание. Использовать камешек в подобных иг­</a:t>
            </a:r>
            <a:r>
              <a:rPr lang="ru-RU" sz="1400" spc="25" dirty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рах целесообразно, так как отвечает не тот, кому хочет­ся, а тот, кому достанется камешек. Это заставляет всех </a:t>
            </a:r>
            <a:r>
              <a:rPr lang="ru-RU" sz="1400" spc="15" dirty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детей быть внимательными и готовыми отвечать</a:t>
            </a:r>
            <a:r>
              <a:rPr lang="ru-RU" sz="1400" spc="15" dirty="0" smtClean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ctr">
              <a:spcAft>
                <a:spcPts val="1000"/>
              </a:spcAft>
            </a:pPr>
            <a:r>
              <a:rPr lang="ru-RU" sz="1400" b="1" dirty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</a:rPr>
              <a:t>«Что лишнее</a:t>
            </a:r>
            <a:r>
              <a:rPr lang="ru-RU" sz="1400" b="1" dirty="0" smtClean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</a:rPr>
              <a:t>?»</a:t>
            </a:r>
            <a:r>
              <a:rPr lang="ru-RU" sz="1400" b="1" dirty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solidFill>
                <a:srgbClr val="009900"/>
              </a:solidFill>
              <a:ea typeface="Times New Roman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ru-RU" sz="1400" b="1" dirty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i="1" dirty="0" smtClean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Цель: </a:t>
            </a:r>
            <a:r>
              <a:rPr lang="ru-RU" sz="1400" dirty="0" smtClean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помочь </a:t>
            </a:r>
            <a:r>
              <a:rPr lang="ru-RU" sz="1400" dirty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детям в овладении качественной характеристикой временных эталонов; формировать умение выделять «кусочки времени» одного звена системы временных эталонов, обосновывая свой выбор в развёрнутом, самостоятельном высказывании.</a:t>
            </a:r>
            <a:endParaRPr lang="ru-RU" sz="1400" dirty="0">
              <a:ea typeface="Times New Roman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ru-RU" sz="1400" dirty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400" i="1" dirty="0" smtClean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Игровое </a:t>
            </a:r>
            <a:r>
              <a:rPr lang="ru-RU" sz="1400" i="1" dirty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действие:</a:t>
            </a:r>
            <a:r>
              <a:rPr lang="ru-RU" sz="1400" b="1" dirty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   </a:t>
            </a:r>
            <a:r>
              <a:rPr lang="ru-RU" sz="1400" dirty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ребёнок, правильно выполнивший задание, становится ведущим</a:t>
            </a:r>
            <a:r>
              <a:rPr lang="ru-RU" sz="1400" dirty="0" smtClean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ea typeface="Times New Roman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ru-RU" sz="1400" i="1" dirty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Игровое правило:</a:t>
            </a:r>
            <a:r>
              <a:rPr lang="ru-RU" sz="1400" b="1" dirty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1400" dirty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в перечне временных эталонов должен быть только один лишний «кусочек времени</a:t>
            </a:r>
            <a:r>
              <a:rPr lang="ru-RU" sz="1400" dirty="0" smtClean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».</a:t>
            </a:r>
            <a:r>
              <a:rPr lang="ru-RU" sz="1400" i="1" dirty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a typeface="Times New Roman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ru-RU" sz="1400" dirty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Ведущий называет «кусочки времени» какого-либо звена системы временных эталонов, включая один кусочек из другого звена. Задача детей найти лишнее.</a:t>
            </a:r>
            <a:endParaRPr lang="ru-RU" sz="1400" dirty="0">
              <a:ea typeface="Times New Roman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ru-RU" sz="1400" dirty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Например: ночь, день, апрель, утро, полдень (лишний  – апрель, т.к. это месяц, а остальные кусочки – названия частей суток).</a:t>
            </a:r>
            <a:endParaRPr lang="ru-RU" sz="1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a typeface="Times New Roman"/>
                <a:cs typeface="Times New Roman"/>
              </a:rPr>
              <a:t> </a:t>
            </a:r>
          </a:p>
          <a:p>
            <a:pPr marR="127635" algn="just">
              <a:lnSpc>
                <a:spcPct val="90000"/>
              </a:lnSpc>
              <a:spcAft>
                <a:spcPts val="1000"/>
              </a:spcAft>
            </a:pPr>
            <a:endParaRPr lang="ru-RU" sz="14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380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644"/>
            <a:ext cx="6858000" cy="86118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4664" y="4110335"/>
            <a:ext cx="612068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54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Игры с цифрами и числами</a:t>
            </a:r>
            <a:endParaRPr lang="ru-RU" sz="5400" b="1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447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36" y="0"/>
            <a:ext cx="6985003" cy="9144000"/>
          </a:xfrm>
        </p:spPr>
      </p:pic>
      <p:sp>
        <p:nvSpPr>
          <p:cNvPr id="5" name="TextBox 4"/>
          <p:cNvSpPr txBox="1"/>
          <p:nvPr/>
        </p:nvSpPr>
        <p:spPr>
          <a:xfrm>
            <a:off x="0" y="467544"/>
            <a:ext cx="6669360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444444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31800" algn="ctr"/>
            <a:r>
              <a:rPr lang="ru-RU" sz="1400" b="1" i="0" dirty="0" smtClean="0">
                <a:solidFill>
                  <a:srgbClr val="009900"/>
                </a:solidFill>
                <a:effectLst/>
                <a:latin typeface="Arial"/>
              </a:rPr>
              <a:t> « Что изменилось?», « Исправь ошибку» </a:t>
            </a:r>
          </a:p>
          <a:p>
            <a:pPr indent="431800"/>
            <a:r>
              <a:rPr lang="ru-RU" sz="1400" b="1" dirty="0" smtClean="0">
                <a:latin typeface="Arial"/>
              </a:rPr>
              <a:t>Цель: </a:t>
            </a:r>
            <a:r>
              <a:rPr lang="ru-RU" sz="1400" b="0" i="0" dirty="0" smtClean="0">
                <a:solidFill>
                  <a:srgbClr val="444444"/>
                </a:solidFill>
                <a:effectLst/>
                <a:latin typeface="Arial"/>
              </a:rPr>
              <a:t> </a:t>
            </a:r>
            <a:r>
              <a:rPr lang="ru-RU" sz="1400" b="0" i="0" dirty="0" smtClean="0">
                <a:effectLst/>
                <a:latin typeface="Arial"/>
              </a:rPr>
              <a:t>способствуют закреплению умения пересчитывать предметы, обозначать их количество соответствующей цифрой. </a:t>
            </a:r>
          </a:p>
          <a:p>
            <a:pPr indent="431800"/>
            <a:r>
              <a:rPr lang="ru-RU" sz="1400" b="0" i="0" dirty="0" smtClean="0">
                <a:effectLst/>
                <a:latin typeface="Arial"/>
              </a:rPr>
              <a:t>Несколько групп предметов размещают на доске или </a:t>
            </a:r>
            <a:r>
              <a:rPr lang="ru-RU" sz="1400" b="0" i="0" dirty="0" err="1" smtClean="0">
                <a:effectLst/>
                <a:latin typeface="Arial"/>
              </a:rPr>
              <a:t>фланелеграфе</a:t>
            </a:r>
            <a:r>
              <a:rPr lang="ru-RU" sz="1400" b="0" i="0" dirty="0" smtClean="0">
                <a:effectLst/>
                <a:latin typeface="Arial"/>
              </a:rPr>
              <a:t>, рядом ставят цифры . Ведущий просит играющих закрыть глаза, а сам  меняет местами или убирает из какой-либо группы один предмет, оставляя цифры без изменения, т.е. нарушает соответствие между количеством предметов и цифрой. Дети открывают глаза. Они обнаружили ошибку и исправляют ее разными способами: «восстановлением» цифры, которая будет соответствовать количеству предметов, добавляют  или убирают предметы, т. е. изменяют количество предметов в группах. Тот кто работает у доски, сопровождает свои действия объяснением. Если он хорошо справился с заданием (найти и исправить ошибку), то он становится ведущим.</a:t>
            </a:r>
          </a:p>
          <a:p>
            <a:pPr indent="431800"/>
            <a:r>
              <a:rPr lang="ru-RU" sz="1400" b="0" i="0" dirty="0" smtClean="0">
                <a:solidFill>
                  <a:srgbClr val="444444"/>
                </a:solidFill>
                <a:effectLst/>
                <a:latin typeface="Arial"/>
              </a:rPr>
              <a:t> </a:t>
            </a:r>
          </a:p>
          <a:p>
            <a:pPr indent="431800" algn="ctr"/>
            <a:r>
              <a:rPr lang="ru-RU" sz="1400" b="0" i="0" dirty="0" smtClean="0">
                <a:solidFill>
                  <a:srgbClr val="444444"/>
                </a:solidFill>
                <a:effectLst/>
                <a:latin typeface="Arial"/>
              </a:rPr>
              <a:t>  </a:t>
            </a:r>
            <a:r>
              <a:rPr lang="ru-RU" sz="1400" b="1" i="0" dirty="0" smtClean="0">
                <a:solidFill>
                  <a:srgbClr val="008000"/>
                </a:solidFill>
                <a:effectLst/>
                <a:latin typeface="Arial"/>
              </a:rPr>
              <a:t>«Чудесный мешочек»</a:t>
            </a:r>
            <a:r>
              <a:rPr lang="ru-RU" sz="1400" b="0" i="0" dirty="0" smtClean="0">
                <a:solidFill>
                  <a:srgbClr val="444444"/>
                </a:solidFill>
                <a:effectLst/>
                <a:latin typeface="Arial"/>
              </a:rPr>
              <a:t> </a:t>
            </a:r>
          </a:p>
          <a:p>
            <a:pPr indent="431800"/>
            <a:r>
              <a:rPr lang="ru-RU" sz="1400" b="1" dirty="0" smtClean="0">
                <a:latin typeface="Arial"/>
              </a:rPr>
              <a:t>Цель: </a:t>
            </a:r>
            <a:r>
              <a:rPr lang="ru-RU" sz="1400" b="0" i="0" dirty="0" smtClean="0">
                <a:effectLst/>
                <a:latin typeface="Arial"/>
              </a:rPr>
              <a:t>упражнение детей в счете с помощью различных анализаторов, закрепление представлений о количественных отношениях между числами. В чудесном мешочке находятся: счетный материал, два-три вида мелких игрушек. Ведущий выбирает кого-то из детей водящим и просит отсчитать столько предметов, сколько то услышит ударов молоточка , бубна или столько предметов, сколько кружков на карточке. Дети сидящие за столами, считают количество ударов и показывают соответствующую цифру.</a:t>
            </a:r>
          </a:p>
          <a:p>
            <a:endParaRPr lang="ru-RU" sz="1400" b="0" i="0" dirty="0" smtClean="0">
              <a:effectLst/>
              <a:latin typeface="Arial"/>
            </a:endParaRPr>
          </a:p>
          <a:p>
            <a:pPr algn="ctr"/>
            <a:r>
              <a:rPr lang="ru-RU" sz="1400" b="1" i="0" dirty="0" smtClean="0">
                <a:solidFill>
                  <a:srgbClr val="008000"/>
                </a:solidFill>
                <a:effectLst/>
                <a:latin typeface="Arial"/>
              </a:rPr>
              <a:t>«</a:t>
            </a:r>
            <a:r>
              <a:rPr lang="ru-RU" sz="1400" b="1" i="0" dirty="0" smtClean="0">
                <a:solidFill>
                  <a:srgbClr val="008000"/>
                </a:solidFill>
                <a:effectLst/>
                <a:latin typeface="Arial"/>
              </a:rPr>
              <a:t>Сколько»</a:t>
            </a:r>
            <a:r>
              <a:rPr lang="ru-RU" sz="1400" b="1" i="0" dirty="0" smtClean="0">
                <a:solidFill>
                  <a:srgbClr val="444444"/>
                </a:solidFill>
                <a:effectLst/>
                <a:latin typeface="Arial"/>
              </a:rPr>
              <a:t> </a:t>
            </a:r>
          </a:p>
          <a:p>
            <a:r>
              <a:rPr lang="ru-RU" sz="1400" b="1" dirty="0" smtClean="0">
                <a:latin typeface="Arial"/>
              </a:rPr>
              <a:t>Цель: </a:t>
            </a:r>
            <a:r>
              <a:rPr lang="ru-RU" sz="1400" b="0" i="0" dirty="0" smtClean="0">
                <a:effectLst/>
                <a:latin typeface="Arial"/>
              </a:rPr>
              <a:t>упражнение детей в счете. </a:t>
            </a:r>
          </a:p>
          <a:p>
            <a:r>
              <a:rPr lang="ru-RU" sz="1400" b="0" i="0" dirty="0" smtClean="0">
                <a:effectLst/>
                <a:latin typeface="Arial"/>
              </a:rPr>
              <a:t>На доске закрепляется 6-8 карточек с различным количеством предметов.   Ведущий     говорит: «Сейчас я загадаю загадку. Тот, кто ее отгадает, пересчитает предметы на карточке и покажет цифру. Слушайте загадку. Сидит девица в       </a:t>
            </a:r>
          </a:p>
          <a:p>
            <a:r>
              <a:rPr lang="ru-RU" sz="1400" b="0" i="0" dirty="0" smtClean="0">
                <a:effectLst/>
                <a:latin typeface="Arial"/>
              </a:rPr>
              <a:t>темнице, а коса на улице ». Играющие догадавшиеся, что это морковь, пересчитывают сколько морковок нарисовано на карточке, и показывают цифру 4 . Кто быстрее поднял цифру становится ведущим. Вместо загадок можно давать описание предмета. Например: «Это животное ласковое и доброе, оно не разговаривает, но знает свое имя, любит играть с мячом, клубком ниток, пьет молоко и живет вместе с людьми. Кто это?  Сосчитайте сколько ».</a:t>
            </a:r>
          </a:p>
          <a:p>
            <a:pPr indent="431800"/>
            <a:endParaRPr lang="ru-RU" sz="1400" b="0" i="0" dirty="0" smtClean="0">
              <a:effectLst/>
              <a:latin typeface="Arial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99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838"/>
            <a:ext cx="6858000" cy="9313838"/>
          </a:xfrm>
        </p:spPr>
      </p:pic>
      <p:sp>
        <p:nvSpPr>
          <p:cNvPr id="13" name="TextBox 12"/>
          <p:cNvSpPr txBox="1"/>
          <p:nvPr/>
        </p:nvSpPr>
        <p:spPr>
          <a:xfrm>
            <a:off x="475568" y="467528"/>
            <a:ext cx="5904656" cy="7956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Считай -  не ошибись! »</a:t>
            </a:r>
            <a:r>
              <a:rPr lang="ru-RU" sz="1400" b="1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endParaRPr lang="ru-RU" sz="1400" b="1" dirty="0" smtClean="0">
              <a:solidFill>
                <a:srgbClr val="44444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усвоение порядка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следования чисел натурального ряда, упражнению в прямом и обратном счете.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игре используется мяч. Дети располагаются полукругом. Перед началом игры ведущий договаривается, в каком порядке (прямом или обратном) будет считать. Ведущий бросает кому-то из играющих мяч и называет число. Тот, кто поймал мяч, продолжает считать дальше. Игра должна проводится в быстром темпе, и задания повторяются много раз, чтобы дать возможность как большему количеству детей принять в ней участие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«Какое </a:t>
            </a: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число рядом»</a:t>
            </a:r>
            <a:endParaRPr lang="ru-RU" sz="1100" b="1" dirty="0">
              <a:solidFill>
                <a:srgbClr val="00B05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Times New Roman" pitchFamily="18" charset="0"/>
                <a:ea typeface="Times New Roman"/>
                <a:cs typeface="Times New Roman" pitchFamily="18" charset="0"/>
              </a:rPr>
              <a:t>Цель: 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упражнять в определении последующего и предыдущего числа к </a:t>
            </a: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названному.</a:t>
            </a:r>
            <a:endParaRPr lang="ru-RU" sz="11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Содержание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. Дети становятся в круг, в центре его - водящий. Он бросает мяч кому-нибудь и говорит любое число. Поймавший мяч называет предыдущее или последующее висло. Если ребенок ошибся, все хором называют это число.</a:t>
            </a:r>
            <a:endParaRPr lang="ru-RU" sz="11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«Живые </a:t>
            </a:r>
            <a:r>
              <a:rPr lang="ru-RU" sz="14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числа»</a:t>
            </a:r>
            <a:endParaRPr lang="ru-RU" sz="1050" dirty="0">
              <a:solidFill>
                <a:srgbClr val="00B05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Цель: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 упражнять в счете (прямом и обратном) в пределах 10.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Материал. Карточки с нарисованными на них кружками от 1 до 10.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Содержание. Дети получают карточки. Выбирается водящий. Дети ходят по комнате. По сигналу водящего: «Числа! Встаньте по порядку!»- они строятся в шеренгу, называя свое число. (Один, два, три и т. д.).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Дети меняются карточками. И игра продолжается. 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Вариант игры. «Числа» строятся в обратном порядке от 10 до 1, пересчитываются по порядку.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100" dirty="0">
              <a:ea typeface="Calibri"/>
              <a:cs typeface="Times New Roman"/>
            </a:endParaRPr>
          </a:p>
          <a:p>
            <a:endParaRPr lang="ru-RU" sz="1400" dirty="0" smtClean="0">
              <a:solidFill>
                <a:srgbClr val="444444"/>
              </a:solidFill>
              <a:latin typeface="Arial"/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8321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20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7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0" y="0"/>
            <a:ext cx="677093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4664" y="467544"/>
            <a:ext cx="6048672" cy="7453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ts val="13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dirty="0" smtClean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</a:rPr>
              <a:t>« Художники» </a:t>
            </a:r>
            <a:endParaRPr lang="ru-RU" sz="1400" b="1" dirty="0" smtClean="0">
              <a:solidFill>
                <a:srgbClr val="009900"/>
              </a:solidFill>
              <a:latin typeface="Times New Roman"/>
              <a:ea typeface="Times New Roman"/>
              <a:cs typeface="Times New Roman"/>
            </a:endParaRPr>
          </a:p>
          <a:p>
            <a:pPr indent="450215">
              <a:lnSpc>
                <a:spcPts val="13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b="1" dirty="0" smtClean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</a:rPr>
              <a:t>Цель: </a:t>
            </a:r>
            <a:r>
              <a:rPr lang="ru-RU" sz="1400" dirty="0" smtClean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</a:rPr>
              <a:t> развитие </a:t>
            </a:r>
            <a:r>
              <a:rPr lang="ru-RU" sz="1400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</a:rPr>
              <a:t>ориентировки в пространстве, закрепления терминов, определяющих пространственное расположение </a:t>
            </a:r>
            <a:r>
              <a:rPr lang="ru-RU" sz="1400" dirty="0" smtClean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</a:rPr>
              <a:t>предметов</a:t>
            </a:r>
            <a:r>
              <a:rPr lang="ru-RU" sz="1400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1400" dirty="0" smtClean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 indent="450215">
              <a:lnSpc>
                <a:spcPts val="13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dirty="0" smtClean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</a:rPr>
              <a:t>Проводится </a:t>
            </a:r>
            <a:r>
              <a:rPr lang="ru-RU" sz="1400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</a:rPr>
              <a:t>с группой или подгруппой детей. Роль ведущего выполняет воспитатель. Ведущий предлагает детям нарисовать картину. Все вместе продумывают ее сюжет: город, комната, зоопарк и т. д. Затем каждый рассказывает о задуманном элементе картины, поясняет, где он должен находиться относительно других предметов. Воспитатель заполняет картину предлагаемыми детьми элементами, рисуя ее мелом на доске или фломастером на  большом листе бумаги. В центре можно нарисовать избушку ( изображение должно быть большим и узнаваемым ) , вверху, - на крыше дома трубу. Из трубы вверх идет дым . Внизу перед избушкой сидит кот. В задании должны быть использованы слова: вверху, внизу, слева, справа от , за, перед , между, около, рядом и т. д. В этой же группе развивается у детей умение изменять направление во время движения. Этому так же помогают дидактические игры</a:t>
            </a:r>
            <a:r>
              <a:rPr lang="ru-RU" sz="1400" dirty="0" smtClean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indent="450215">
              <a:lnSpc>
                <a:spcPts val="13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2800" dirty="0" smtClean="0">
              <a:solidFill>
                <a:srgbClr val="444444"/>
              </a:solidFill>
              <a:latin typeface="Times New Roman"/>
              <a:ea typeface="Times New Roman"/>
              <a:cs typeface="Times New Roman"/>
            </a:endParaRPr>
          </a:p>
          <a:p>
            <a:pPr indent="450215" algn="ctr">
              <a:lnSpc>
                <a:spcPts val="13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b="1" dirty="0" smtClean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</a:rPr>
              <a:t>« Расскажи про свой узор</a:t>
            </a:r>
            <a:r>
              <a:rPr lang="ru-RU" sz="1400" b="1" dirty="0" smtClean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lang="ru-RU" sz="1400" b="1" dirty="0" smtClean="0">
              <a:solidFill>
                <a:srgbClr val="009900"/>
              </a:solidFill>
              <a:latin typeface="Times New Roman"/>
              <a:ea typeface="Times New Roman"/>
              <a:cs typeface="Times New Roman"/>
            </a:endParaRPr>
          </a:p>
          <a:p>
            <a:pPr indent="450215">
              <a:lnSpc>
                <a:spcPts val="13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b="1" dirty="0" smtClean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</a:rPr>
              <a:t>Цель: </a:t>
            </a:r>
            <a:r>
              <a:rPr lang="ru-RU" sz="1400" dirty="0" smtClean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</a:rPr>
              <a:t>развитие умения ориентироваться на листе бумаги</a:t>
            </a:r>
          </a:p>
          <a:p>
            <a:pPr indent="450215">
              <a:lnSpc>
                <a:spcPts val="13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dirty="0" smtClean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</a:rPr>
              <a:t>У </a:t>
            </a:r>
            <a:r>
              <a:rPr lang="ru-RU" sz="1400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</a:rPr>
              <a:t>каждого ребенка картинка ( коврик ) с узором . Дети должны рассказывать как располагаются элементы узора: В правом верхнем углу – круг , в левом верхнем углу- квадрат , в левом нижнем углу- прямоугольник , в середине –треугольник.</a:t>
            </a:r>
            <a:endParaRPr lang="ru-RU" sz="1400" dirty="0">
              <a:ea typeface="Calibri"/>
              <a:cs typeface="Times New Roman"/>
            </a:endParaRPr>
          </a:p>
          <a:p>
            <a:pPr indent="450215">
              <a:lnSpc>
                <a:spcPts val="13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</a:rPr>
              <a:t>Можно дать задание рассказать об узоре, который они рисовали на занятии по рисованию. Например, в середине – большой круг, от него отходят лучи, в каждом углу-цветы, вверху и внизу – волнистые линии, справа и слева- по одной волнистой линии с листочками и т. д.</a:t>
            </a:r>
            <a:endParaRPr lang="ru-RU" sz="1400" dirty="0">
              <a:ea typeface="Calibri"/>
              <a:cs typeface="Times New Roman"/>
            </a:endParaRPr>
          </a:p>
          <a:p>
            <a:pPr indent="450215">
              <a:lnSpc>
                <a:spcPts val="13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2800" dirty="0">
              <a:solidFill>
                <a:srgbClr val="444444"/>
              </a:solidFill>
              <a:latin typeface="Times New Roman"/>
              <a:ea typeface="Calibri"/>
              <a:cs typeface="Times New Roman"/>
            </a:endParaRPr>
          </a:p>
          <a:p>
            <a:pPr indent="450215" algn="ctr">
              <a:lnSpc>
                <a:spcPts val="13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b="1" dirty="0" smtClean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1400" b="1" dirty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</a:rPr>
              <a:t>Что изменилось? </a:t>
            </a:r>
            <a:r>
              <a:rPr lang="ru-RU" sz="1400" b="1" dirty="0" smtClean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lang="ru-RU" sz="1400" dirty="0" smtClean="0">
              <a:solidFill>
                <a:srgbClr val="009900"/>
              </a:solidFill>
              <a:latin typeface="Times New Roman"/>
              <a:ea typeface="Times New Roman"/>
              <a:cs typeface="Times New Roman"/>
            </a:endParaRPr>
          </a:p>
          <a:p>
            <a:pPr indent="450215">
              <a:lnSpc>
                <a:spcPts val="13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Цель: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активизация умственной деятельности, произвольного внимания, запоминания, припоминания, связной речи. </a:t>
            </a:r>
          </a:p>
          <a:p>
            <a:pPr indent="450215">
              <a:lnSpc>
                <a:spcPts val="13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На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столе лежит несколько предметов.</a:t>
            </a:r>
            <a:endParaRPr lang="ru-RU" sz="1400" dirty="0">
              <a:ea typeface="Calibri"/>
              <a:cs typeface="Times New Roman"/>
            </a:endParaRPr>
          </a:p>
          <a:p>
            <a:pPr indent="450215">
              <a:lnSpc>
                <a:spcPts val="13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Дети запоминают, как расположены  предметы по отношению друг к другу . Затем  закрывают глаза, в это время ведущий меняет местами один-два предмета. Открыв глаза дети рассказывают об изменениях , которые произошли ,где предметы стояли раньше и где теперь. Например, заяц стоял справа от кошки , а теперь стоит слева от нее. Или кукла стояла справа от медведя, а теперь стоит впереди медведя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indent="450215">
              <a:lnSpc>
                <a:spcPts val="13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1400" dirty="0">
              <a:solidFill>
                <a:srgbClr val="444444"/>
              </a:solidFill>
              <a:latin typeface="Times New Roman"/>
              <a:ea typeface="Calibri"/>
              <a:cs typeface="Times New Roman"/>
            </a:endParaRPr>
          </a:p>
          <a:p>
            <a:pPr indent="450215">
              <a:lnSpc>
                <a:spcPts val="13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1400" dirty="0">
              <a:ea typeface="Calibri"/>
              <a:cs typeface="Times New Roman"/>
            </a:endParaRPr>
          </a:p>
          <a:p>
            <a:pPr indent="450215">
              <a:lnSpc>
                <a:spcPts val="135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942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838"/>
            <a:ext cx="6858000" cy="9313838"/>
          </a:xfrm>
        </p:spPr>
      </p:pic>
      <p:sp>
        <p:nvSpPr>
          <p:cNvPr id="2" name="TextBox 1"/>
          <p:cNvSpPr txBox="1"/>
          <p:nvPr/>
        </p:nvSpPr>
        <p:spPr>
          <a:xfrm>
            <a:off x="476672" y="107504"/>
            <a:ext cx="5832648" cy="8864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</a:rPr>
              <a:t>«Три шага»</a:t>
            </a:r>
            <a:endParaRPr lang="ru-RU" sz="1400" b="1" dirty="0">
              <a:solidFill>
                <a:srgbClr val="009900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400" b="1" i="1" dirty="0" smtClean="0">
                <a:latin typeface="Times New Roman"/>
                <a:ea typeface="Times New Roman"/>
                <a:cs typeface="Times New Roman"/>
              </a:rPr>
              <a:t>Цель:</a:t>
            </a: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ориентировка в пространстве,  умение  слушать и выполнять инструкции </a:t>
            </a:r>
            <a:endParaRPr lang="ru-RU" sz="1400" dirty="0"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Игроки разбиваются на две равные команды, встают друг за другом. Задача каждой команды – полным  составом, ровно, строго следуя правилам, как можно быстрее достичь финиша: произносят хором правила: три шага влево, три шага вправо, шаг вперед, один назад и четыре прямо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</a:rPr>
              <a:t>«Какой игрушки не стало</a:t>
            </a:r>
            <a:r>
              <a:rPr lang="ru-RU" sz="1400" b="1" dirty="0" smtClean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</a:rPr>
              <a:t>?»</a:t>
            </a:r>
            <a:endParaRPr lang="ru-RU" sz="1400" dirty="0">
              <a:solidFill>
                <a:srgbClr val="009900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i="1" dirty="0" smtClean="0">
                <a:latin typeface="Times New Roman"/>
                <a:ea typeface="Times New Roman"/>
                <a:cs typeface="Times New Roman"/>
              </a:rPr>
              <a:t>Цель: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закрепить умение ориентироваться в пространстве, счет до 5 (10). </a:t>
            </a:r>
            <a:r>
              <a:rPr lang="ru-RU" sz="1400" i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Дети закрывают глаза, ведущий убирает игрушку. Дети открывают глаза и определяют, какой игрушки не стало. Например, не стало мяча, он был третьим справа или вторым слева. </a:t>
            </a:r>
            <a:endParaRPr lang="ru-RU" sz="1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Кто первым назовет. Детям показывают картинку, на которой в ряд изображены разнородные предметы. Договариваются, откуда ведут счет. Ведущий ударяет в молоточек, дети подсчитывают удары и находят игрушку. </a:t>
            </a:r>
            <a:endParaRPr lang="ru-RU" sz="1400" dirty="0">
              <a:ea typeface="Times New Roman"/>
              <a:cs typeface="Times New Roman"/>
            </a:endParaRPr>
          </a:p>
          <a:p>
            <a:pPr algn="ctr"/>
            <a:r>
              <a:rPr lang="ru-RU" sz="1400" b="1" dirty="0">
                <a:solidFill>
                  <a:srgbClr val="009900"/>
                </a:solidFill>
                <a:latin typeface="Times New Roman"/>
                <a:ea typeface="Times New Roman"/>
              </a:rPr>
              <a:t>«Робот»</a:t>
            </a:r>
            <a:endParaRPr lang="ru-RU" sz="1400" dirty="0">
              <a:solidFill>
                <a:srgbClr val="009900"/>
              </a:solidFill>
              <a:latin typeface="Times New Roman"/>
              <a:ea typeface="Times New Roman"/>
            </a:endParaRPr>
          </a:p>
          <a:p>
            <a:pPr algn="just"/>
            <a:r>
              <a:rPr lang="ru-RU" sz="1400" b="1" i="1" dirty="0" smtClean="0">
                <a:latin typeface="Times New Roman"/>
                <a:ea typeface="Times New Roman"/>
              </a:rPr>
              <a:t>Цель:</a:t>
            </a:r>
            <a:r>
              <a:rPr lang="ru-RU" sz="1400" b="1" dirty="0" smtClean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закреплять умение  ориентироваться в пространстве, четко формулировать задания.  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Число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участников - не меньше 6-8 человек. Робот - двигается только по команде и только тогда, когда задание четко сформулировано. Если Робот понял команду, он должен сказать: "Задание понял, выполняю". Когда выполнил, должен не забыть сказать: "Задание выполнил". Если задание сформулировано не четко, Робот должен сказать: "Уточните задание, я задание не понял".</a:t>
            </a:r>
            <a:endParaRPr lang="ru-RU" sz="1400" dirty="0"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Дети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по очереди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формулируют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различной сложности задания. Педагог следит за ходом игры. На роль Робота ребенок либо назначается, либо вызывается по желанию. Когда Робот выбран, он отходит в сторону или выходит за дверь. Педагог вместе с детьми определяет путь Робота (направление движения и количество шагов, например, не менее 2 и не более 5), темы вопросов. Затем дети прячут какой-либо предмет: игрушку, книги и т.д. Руководя Роботом, дети должны привести Робота к месту, где спрятан предмет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6311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56" y="1143188"/>
            <a:ext cx="6547904" cy="64149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6672" y="827584"/>
            <a:ext cx="583264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ИГРЫ С ГЕОМЕТРИЧЕСКИМИ ФИГУРАМИ</a:t>
            </a:r>
            <a:endParaRPr lang="ru-RU" sz="40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636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838"/>
            <a:ext cx="6858000" cy="9313838"/>
          </a:xfrm>
        </p:spPr>
      </p:pic>
      <p:sp>
        <p:nvSpPr>
          <p:cNvPr id="4" name="TextBox 3"/>
          <p:cNvSpPr txBox="1"/>
          <p:nvPr/>
        </p:nvSpPr>
        <p:spPr>
          <a:xfrm>
            <a:off x="332656" y="179512"/>
            <a:ext cx="6192688" cy="7814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31800" algn="ctr">
              <a:lnSpc>
                <a:spcPts val="135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 </a:t>
            </a:r>
            <a:r>
              <a:rPr lang="ru-RU" sz="1400" b="1" dirty="0">
                <a:solidFill>
                  <a:srgbClr val="0099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Чудесный мешочек»  </a:t>
            </a:r>
            <a:endParaRPr lang="ru-RU" sz="1400" b="1" dirty="0" smtClean="0">
              <a:solidFill>
                <a:srgbClr val="0099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31800">
              <a:lnSpc>
                <a:spcPts val="1350"/>
              </a:lnSpc>
              <a:spcAft>
                <a:spcPts val="0"/>
              </a:spcAft>
            </a:pPr>
            <a:r>
              <a:rPr lang="ru-RU" sz="1400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Цель: </a:t>
            </a: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развитие умения обследовать 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геометрическую форму предметов, упражняться в различении форм . </a:t>
            </a:r>
            <a:endParaRPr lang="ru-RU" sz="1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31800">
              <a:lnSpc>
                <a:spcPts val="1350"/>
              </a:lnSpc>
              <a:spcAft>
                <a:spcPts val="0"/>
              </a:spcAft>
            </a:pP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мешочке находятся предметы разных геометрических фигур. Ребенок обследует их, ощупывает и называет фигуру которую хочет показать. Усложнить задание можно , если ведущий дает задание найти в мешочке какую-то конкретную фигуру. При этом ребенок последовательно обследует несколько фигур, пока не отыщет нужную. Этот вариант задания выполняется медленнее. Поэтому целесообразно, чтобы чудесный мешочек был у каждого ребенка</a:t>
            </a: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indent="431800">
              <a:lnSpc>
                <a:spcPts val="1350"/>
              </a:lnSpc>
              <a:spcAft>
                <a:spcPts val="0"/>
              </a:spcAft>
            </a:pP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31800" algn="ctr">
              <a:lnSpc>
                <a:spcPts val="1350"/>
              </a:lnSpc>
              <a:spcAft>
                <a:spcPts val="0"/>
              </a:spcAft>
            </a:pP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1400" b="1" dirty="0">
                <a:solidFill>
                  <a:srgbClr val="0099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«Посмотри вокруг » </a:t>
            </a:r>
            <a:endParaRPr lang="ru-RU" sz="1400" b="1" dirty="0" smtClean="0">
              <a:solidFill>
                <a:srgbClr val="0099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31800">
              <a:lnSpc>
                <a:spcPts val="1350"/>
              </a:lnSpc>
              <a:spcAft>
                <a:spcPts val="0"/>
              </a:spcAft>
            </a:pPr>
            <a:r>
              <a:rPr lang="ru-RU" sz="1400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Цель: </a:t>
            </a:r>
            <a:r>
              <a:rPr lang="ru-RU" sz="1400" b="1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закрепление 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представления о геометрических фигурах, учит находить предметы определенной формы . </a:t>
            </a:r>
            <a:endParaRPr lang="ru-RU" sz="1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31800">
              <a:lnSpc>
                <a:spcPts val="1350"/>
              </a:lnSpc>
              <a:spcAft>
                <a:spcPts val="0"/>
              </a:spcAft>
            </a:pP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Игра 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проводится в виде соревнования  на личное или командное первенство. В этом случае группа делится на команды. Ведущий  ( им может быть воспитатель или ребенок) предлагает назвать предметы круглой, прямоугольной, квадратной, четырехугольной формы, форму предметов , не имеющих углов , и . т.д. За каждый правильный ответ играющий или команда получает  фишку, кружок. Правилами предусматривается , что нельзя называть два раза один и тот же предмет. Игра проводится в быстром темпе. В конце игры подводятся итоги, называется победитель, набравший наибольшее количество очков.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31800" algn="ctr">
              <a:lnSpc>
                <a:spcPts val="1350"/>
              </a:lnSpc>
              <a:spcAft>
                <a:spcPts val="0"/>
              </a:spcAft>
            </a:pPr>
            <a:r>
              <a:rPr lang="ru-RU" sz="1400" dirty="0">
                <a:solidFill>
                  <a:srgbClr val="0099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1400" b="1" dirty="0">
                <a:solidFill>
                  <a:srgbClr val="0099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«Геометрическая мозаика »  </a:t>
            </a:r>
            <a:endParaRPr lang="ru-RU" sz="1400" b="1" dirty="0" smtClean="0">
              <a:solidFill>
                <a:srgbClr val="0099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31800">
              <a:lnSpc>
                <a:spcPts val="1350"/>
              </a:lnSpc>
              <a:spcAft>
                <a:spcPts val="0"/>
              </a:spcAft>
            </a:pPr>
            <a:r>
              <a:rPr lang="ru-RU" sz="1400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Цель: </a:t>
            </a: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закрепление 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у детей </a:t>
            </a: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знаний 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о геометрических фигурах , </a:t>
            </a: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формирование  умения 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преобразовывать их , </a:t>
            </a: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развитие воображения 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и </a:t>
            </a: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творческого мышления,, учить 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анализировать способ расположения частей, составлять фигуру, ориентироваться на образец. </a:t>
            </a:r>
            <a:endParaRPr lang="ru-RU" sz="1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31800">
              <a:lnSpc>
                <a:spcPts val="1350"/>
              </a:lnSpc>
              <a:spcAft>
                <a:spcPts val="0"/>
              </a:spcAft>
            </a:pP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Организуя 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игру, воспитатель заботится об объединении детей в одну команду в соответствии с уровнем их умений и навыков. Команды получают задания разной трудности. На составление изображения предмета из геометрических фигур: работа по готовому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31800">
              <a:lnSpc>
                <a:spcPts val="1350"/>
              </a:lnSpc>
              <a:spcAft>
                <a:spcPts val="0"/>
              </a:spcAft>
            </a:pP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расчлененному образцу , работа по нерасчлененному образцу , работа по условиям (собрать фигуру человека – девочка в платье) , работа по собственному замыслу ( просто человека). Каждая команда получает одинаковые наборы геометрических фигур. Дети должны самостоятельно договориться о способах выполнения задания, о порядке работы, выбрать исходный материал. Каждый играющий в команде по очереди участвует в преобразовании геометрической фигуры, добавляя свой элемент, составляя отдельные элементы предмета из нескольких фигур. В заключении игры дети анализируют свои фигуры , находят сходства и различия в решении конструктивного замысла.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31800">
              <a:lnSpc>
                <a:spcPts val="1350"/>
              </a:lnSpc>
              <a:spcAft>
                <a:spcPts val="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058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140</Words>
  <Application>Microsoft Office PowerPoint</Application>
  <PresentationFormat>Экран (4:3)</PresentationFormat>
  <Paragraphs>109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DNA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user</cp:lastModifiedBy>
  <cp:revision>14</cp:revision>
  <dcterms:created xsi:type="dcterms:W3CDTF">2014-10-26T07:41:21Z</dcterms:created>
  <dcterms:modified xsi:type="dcterms:W3CDTF">2014-10-27T07:50:21Z</dcterms:modified>
</cp:coreProperties>
</file>