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B81100-6549-4219-BAF4-59DC89FD360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05EC2-1B88-410E-8CFE-EF5F983555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Особенности </a:t>
            </a:r>
            <a:r>
              <a:rPr lang="ru-RU" sz="4900" b="1" dirty="0"/>
              <a:t>ребенка 6-7 </a:t>
            </a:r>
            <a:r>
              <a:rPr lang="ru-RU" sz="4900" b="1" dirty="0" smtClean="0"/>
              <a:t>лет</a:t>
            </a:r>
            <a:r>
              <a:rPr lang="ru-RU" sz="4900" dirty="0"/>
              <a:t/>
            </a:r>
            <a:br>
              <a:rPr lang="ru-RU" sz="4900" dirty="0"/>
            </a:br>
            <a:endParaRPr lang="ru-RU" sz="4900" dirty="0"/>
          </a:p>
        </p:txBody>
      </p:sp>
      <p:pic>
        <p:nvPicPr>
          <p:cNvPr id="12292" name="Picture 4" descr="http://im8-tub-ru.yandex.net/i?id=141903655-4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71810"/>
            <a:ext cx="2409825" cy="1428750"/>
          </a:xfrm>
          <a:prstGeom prst="rect">
            <a:avLst/>
          </a:prstGeom>
          <a:noFill/>
        </p:spPr>
      </p:pic>
      <p:pic>
        <p:nvPicPr>
          <p:cNvPr id="12294" name="Picture 6" descr="http://im4-tub-ru.yandex.net/i?id=516451181-5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786058"/>
            <a:ext cx="2217436" cy="1714512"/>
          </a:xfrm>
          <a:prstGeom prst="rect">
            <a:avLst/>
          </a:prstGeom>
          <a:noFill/>
        </p:spPr>
      </p:pic>
      <p:pic>
        <p:nvPicPr>
          <p:cNvPr id="12296" name="Picture 8" descr="http://im3-tub-ru.yandex.net/i?id=119207832-2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786322"/>
            <a:ext cx="2064069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Потеря детской непосредственности и импульсивности</a:t>
            </a:r>
            <a:endParaRPr lang="ru-RU" dirty="0"/>
          </a:p>
        </p:txBody>
      </p:sp>
      <p:pic>
        <p:nvPicPr>
          <p:cNvPr id="1030" name="Picture 6" descr="http://im3-tub-ru.yandex.net/i?id=119207832-2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3596" y="2285992"/>
            <a:ext cx="2157904" cy="1643074"/>
          </a:xfrm>
          <a:prstGeom prst="rect">
            <a:avLst/>
          </a:prstGeom>
          <a:noFill/>
        </p:spPr>
      </p:pic>
      <p:pic>
        <p:nvPicPr>
          <p:cNvPr id="8194" name="Picture 2" descr="http://im4-tub-ru.yandex.net/i?id=104935285-0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1370181" cy="2118836"/>
          </a:xfrm>
          <a:prstGeom prst="rect">
            <a:avLst/>
          </a:prstGeom>
          <a:noFill/>
        </p:spPr>
      </p:pic>
      <p:pic>
        <p:nvPicPr>
          <p:cNvPr id="8196" name="Picture 4" descr="http://im6-tub-ru.yandex.net/i?id=191248390-0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245178"/>
            <a:ext cx="2571768" cy="2352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ребенок </a:t>
            </a:r>
            <a:r>
              <a:rPr lang="ru-RU" b="1" dirty="0" smtClean="0"/>
              <a:t>способен </a:t>
            </a:r>
            <a:r>
              <a:rPr lang="ru-RU" b="1" dirty="0"/>
              <a:t>сознательно управлять своим поведением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357430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+mj-lt"/>
              </a:rPr>
              <a:t>Правда, получается это не сразу и не всегда, но с каждым днем все лучше и лучше. По крайней мере, он усиленно учится </a:t>
            </a:r>
            <a:r>
              <a:rPr lang="ru-RU" sz="2800" dirty="0" smtClean="0">
                <a:latin typeface="+mj-lt"/>
              </a:rPr>
              <a:t>этому.</a:t>
            </a:r>
            <a:endParaRPr lang="ru-RU" sz="2800" dirty="0">
              <a:latin typeface="+mj-lt"/>
            </a:endParaRPr>
          </a:p>
        </p:txBody>
      </p:sp>
      <p:pic>
        <p:nvPicPr>
          <p:cNvPr id="15364" name="Picture 4" descr="http://im5-tub-ru.yandex.net/i?id=126859779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643446"/>
            <a:ext cx="1857388" cy="1857388"/>
          </a:xfrm>
          <a:prstGeom prst="rect">
            <a:avLst/>
          </a:prstGeom>
          <a:noFill/>
        </p:spPr>
      </p:pic>
      <p:pic>
        <p:nvPicPr>
          <p:cNvPr id="15366" name="Picture 6" descr="http://im8-tub-ru.yandex.net/i?id=342010274-3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786190"/>
            <a:ext cx="1905000" cy="1428750"/>
          </a:xfrm>
          <a:prstGeom prst="rect">
            <a:avLst/>
          </a:prstGeom>
          <a:noFill/>
        </p:spPr>
      </p:pic>
      <p:pic>
        <p:nvPicPr>
          <p:cNvPr id="15368" name="Picture 8" descr="http://im8-tub-ru.yandex.net/i?id=194714326-0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7541" y="3929066"/>
            <a:ext cx="260034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Растущий ребенок начинает обобщать свои переживания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2143116"/>
            <a:ext cx="2692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+mj-lt"/>
              </a:rPr>
              <a:t>"</a:t>
            </a:r>
            <a:r>
              <a:rPr lang="ru-RU" sz="3200" dirty="0" smtClean="0">
                <a:latin typeface="+mj-lt"/>
              </a:rPr>
              <a:t>какой я????»</a:t>
            </a:r>
            <a:endParaRPr lang="ru-RU" sz="32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429132"/>
            <a:ext cx="49110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</a:t>
            </a:r>
            <a:r>
              <a:rPr lang="ru-RU" sz="3200" dirty="0">
                <a:latin typeface="+mj-lt"/>
              </a:rPr>
              <a:t>как ко мне </a:t>
            </a:r>
            <a:r>
              <a:rPr lang="ru-RU" sz="3200" dirty="0" smtClean="0">
                <a:latin typeface="+mj-lt"/>
              </a:rPr>
              <a:t>относятся???»</a:t>
            </a:r>
            <a:endParaRPr lang="ru-RU" sz="3200" dirty="0">
              <a:latin typeface="+mj-lt"/>
            </a:endParaRPr>
          </a:p>
        </p:txBody>
      </p:sp>
      <p:pic>
        <p:nvPicPr>
          <p:cNvPr id="17410" name="Picture 2" descr="http://im6-tub-ru.yandex.net/i?id=50084645-5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2143140" cy="1615432"/>
          </a:xfrm>
          <a:prstGeom prst="rect">
            <a:avLst/>
          </a:prstGeom>
          <a:noFill/>
        </p:spPr>
      </p:pic>
      <p:pic>
        <p:nvPicPr>
          <p:cNvPr id="17412" name="Picture 4" descr="http://im8-tub-ru.yandex.net/i?id=52139257-5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714752"/>
            <a:ext cx="2594613" cy="1714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Взгляд на </a:t>
            </a:r>
            <a:r>
              <a:rPr lang="ru-RU" b="1" dirty="0" smtClean="0"/>
              <a:t>мир  становится </a:t>
            </a:r>
            <a:r>
              <a:rPr lang="ru-RU" b="1" dirty="0"/>
              <a:t>более реалистичным</a:t>
            </a:r>
            <a:endParaRPr lang="ru-RU" dirty="0"/>
          </a:p>
        </p:txBody>
      </p:sp>
      <p:pic>
        <p:nvPicPr>
          <p:cNvPr id="16386" name="Picture 2" descr="http://im0-tub-ru.yandex.net/i?id=550587334-6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2947041" cy="2000254"/>
          </a:xfrm>
          <a:prstGeom prst="rect">
            <a:avLst/>
          </a:prstGeom>
          <a:noFill/>
        </p:spPr>
      </p:pic>
      <p:pic>
        <p:nvPicPr>
          <p:cNvPr id="16388" name="Picture 4" descr="http://im7-tub-ru.yandex.net/i?id=390069903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929066"/>
            <a:ext cx="2798465" cy="1857388"/>
          </a:xfrm>
          <a:prstGeom prst="rect">
            <a:avLst/>
          </a:prstGeom>
          <a:noFill/>
        </p:spPr>
      </p:pic>
      <p:pic>
        <p:nvPicPr>
          <p:cNvPr id="16390" name="Picture 6" descr="http://im6-tub-ru.yandex.net/i?id=118994100-2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5000636"/>
            <a:ext cx="2514602" cy="15716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35729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Ребенок уже не поверит, что камень живой, а из-за угла дома выглядывает не тетя Маруся, а </a:t>
            </a:r>
            <a:r>
              <a:rPr lang="ru-RU" sz="3200" dirty="0" smtClean="0"/>
              <a:t>баба-яга.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http://im3-tub-ru.yandex.net/i?id=482971096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3214710" cy="20965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Ребенок </a:t>
            </a:r>
            <a:r>
              <a:rPr lang="ru-RU" b="1" dirty="0"/>
              <a:t>начинает осознавать свое место в системе человеческих </a:t>
            </a:r>
            <a:r>
              <a:rPr lang="ru-RU" b="1" dirty="0" smtClean="0"/>
              <a:t>отношений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214554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"</a:t>
            </a:r>
            <a:r>
              <a:rPr lang="ru-RU" sz="3200" dirty="0">
                <a:latin typeface="+mj-lt"/>
              </a:rPr>
              <a:t>хочу, но не могу</a:t>
            </a:r>
            <a:r>
              <a:rPr lang="ru-RU" sz="3200" dirty="0" smtClean="0">
                <a:latin typeface="+mj-lt"/>
              </a:rPr>
              <a:t>" </a:t>
            </a:r>
            <a:endParaRPr lang="ru-RU" sz="3200" dirty="0">
              <a:latin typeface="+mj-lt"/>
            </a:endParaRPr>
          </a:p>
        </p:txBody>
      </p:sp>
      <p:pic>
        <p:nvPicPr>
          <p:cNvPr id="32770" name="Picture 2" descr="http://im4-tub-ru.yandex.net/i?id=45873883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857760"/>
            <a:ext cx="2559847" cy="1785940"/>
          </a:xfrm>
          <a:prstGeom prst="rect">
            <a:avLst/>
          </a:prstGeom>
          <a:noFill/>
        </p:spPr>
      </p:pic>
      <p:pic>
        <p:nvPicPr>
          <p:cNvPr id="32772" name="Picture 4" descr="http://im7-tub-ru.yandex.net/i?id=136828114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143116"/>
            <a:ext cx="2786067" cy="185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кризис </a:t>
            </a:r>
            <a:r>
              <a:rPr lang="ru-RU" dirty="0">
                <a:solidFill>
                  <a:srgbClr val="FF0000"/>
                </a:solidFill>
              </a:rPr>
              <a:t>6-7 лет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643050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Кризис у всех детей начинается примерно одинаково: 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меняется</a:t>
            </a:r>
            <a:r>
              <a:rPr lang="ru-RU" dirty="0" smtClean="0"/>
              <a:t> </a:t>
            </a:r>
            <a:r>
              <a:rPr lang="ru-RU" b="1" dirty="0"/>
              <a:t>поведение любимой </a:t>
            </a:r>
            <a:r>
              <a:rPr lang="ru-RU" b="1" dirty="0" smtClean="0"/>
              <a:t>детки</a:t>
            </a:r>
          </a:p>
          <a:p>
            <a:r>
              <a:rPr lang="ru-RU" b="1" dirty="0" smtClean="0"/>
              <a:t>Девочки </a:t>
            </a:r>
            <a:r>
              <a:rPr lang="ru-RU" b="1" dirty="0"/>
              <a:t>манерничают, мальчишки кривляются, и те и другие словно бы дружно забывают привычно-правильные нормы поведения.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Дети </a:t>
            </a:r>
            <a:r>
              <a:rPr lang="ru-RU" b="1" dirty="0"/>
              <a:t>выкидывают фокусы по очень простой причине. Появляется новая потребность - в активной умственной </a:t>
            </a:r>
            <a:r>
              <a:rPr lang="ru-RU" b="1" dirty="0" smtClean="0"/>
              <a:t>деятельности.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На </a:t>
            </a:r>
            <a:r>
              <a:rPr lang="ru-RU" b="1" dirty="0"/>
              <a:t>смену игровой мотивации пришла другая - познавательная. И ведущей деятельностью в этот период становится учебная деятельность</a:t>
            </a:r>
            <a:r>
              <a:rPr lang="ru-RU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/>
              <a:t>Одно маленькое, но важное уточнение: учебную деятельность здесь следует понимать в самом широком смысле. Учиться - это получать знания, развивать свои способности, приобретать практические навыки, учиться мастерству; в общем, заниматься осмысленной работой.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Wingdings" pitchFamily="2" charset="2"/>
              <a:buChar char="v"/>
            </a:pP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3600" b="1" dirty="0" smtClean="0"/>
              <a:t>Чтобы </a:t>
            </a:r>
            <a:r>
              <a:rPr lang="ru-RU" sz="3600" b="1" dirty="0"/>
              <a:t>прийти в равновесие, в гармонию с миром.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b="1" dirty="0" smtClean="0"/>
              <a:t>ребенок  может:</a:t>
            </a:r>
            <a:r>
              <a:rPr lang="ru-RU" sz="3100" b="1" u="sng" dirty="0" smtClean="0"/>
              <a:t/>
            </a:r>
            <a:br>
              <a:rPr lang="ru-RU" sz="3100" b="1" u="sng" dirty="0" smtClean="0"/>
            </a:br>
            <a:r>
              <a:rPr lang="ru-RU" sz="3100" b="1" dirty="0" smtClean="0"/>
              <a:t> </a:t>
            </a:r>
            <a:r>
              <a:rPr lang="ru-RU" sz="3100" b="1" dirty="0"/>
              <a:t>научиться учиться и получать от этого удовольствие</a:t>
            </a:r>
            <a:r>
              <a:rPr lang="ru-RU" sz="3100" b="1" dirty="0" smtClean="0"/>
              <a:t>;</a:t>
            </a:r>
            <a:br>
              <a:rPr lang="ru-RU" sz="3100" b="1" dirty="0" smtClean="0"/>
            </a:br>
            <a:r>
              <a:rPr lang="ru-RU" sz="3100" b="1" dirty="0" smtClean="0"/>
              <a:t> </a:t>
            </a:r>
            <a:r>
              <a:rPr lang="ru-RU" sz="3100" b="1" dirty="0"/>
              <a:t>научиться дружить (то есть завязывать, поддерживать отношения с людьми); обрести уверенность в себе, в своих способностях и возможностях (поверить в себя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195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 Особенности ребенка 6-7 лет </vt:lpstr>
      <vt:lpstr>Потеря детской непосредственности и импульсивности</vt:lpstr>
      <vt:lpstr>  ребенок способен сознательно управлять своим поведением</vt:lpstr>
      <vt:lpstr>Растущий ребенок начинает обобщать свои переживания</vt:lpstr>
      <vt:lpstr>Взгляд на мир  становится более реалистичным</vt:lpstr>
      <vt:lpstr> Ребенок начинает осознавать свое место в системе человеческих отношений </vt:lpstr>
      <vt:lpstr> кризис 6-7 лет</vt:lpstr>
      <vt:lpstr>          Чтобы прийти в равновесие, в гармонию с миром.   ребенок  может:  научиться учиться и получать от этого удовольствие;  научиться дружить (то есть завязывать, поддерживать отношения с людьми); обрести уверенность в себе, в своих способностях и возможностях (поверить в себя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ребенка 6-7 лет. </dc:title>
  <dc:creator>Admin</dc:creator>
  <cp:lastModifiedBy>Admin</cp:lastModifiedBy>
  <cp:revision>11</cp:revision>
  <dcterms:created xsi:type="dcterms:W3CDTF">2013-09-29T06:43:51Z</dcterms:created>
  <dcterms:modified xsi:type="dcterms:W3CDTF">2013-10-14T16:16:03Z</dcterms:modified>
</cp:coreProperties>
</file>