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B102-7EA2-4C04-9C3B-01F3FB2A058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FE3C-03D4-4914-A23C-4E0D0139DE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326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B102-7EA2-4C04-9C3B-01F3FB2A058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FE3C-03D4-4914-A23C-4E0D0139DE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45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B102-7EA2-4C04-9C3B-01F3FB2A058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FE3C-03D4-4914-A23C-4E0D0139DE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829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B102-7EA2-4C04-9C3B-01F3FB2A058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FE3C-03D4-4914-A23C-4E0D0139DE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29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B102-7EA2-4C04-9C3B-01F3FB2A058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FE3C-03D4-4914-A23C-4E0D0139DE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91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B102-7EA2-4C04-9C3B-01F3FB2A058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FE3C-03D4-4914-A23C-4E0D0139DE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27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B102-7EA2-4C04-9C3B-01F3FB2A058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FE3C-03D4-4914-A23C-4E0D0139DE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06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B102-7EA2-4C04-9C3B-01F3FB2A058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FE3C-03D4-4914-A23C-4E0D0139DE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407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B102-7EA2-4C04-9C3B-01F3FB2A058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FE3C-03D4-4914-A23C-4E0D0139DE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70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B102-7EA2-4C04-9C3B-01F3FB2A058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FE3C-03D4-4914-A23C-4E0D0139DE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65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4B102-7EA2-4C04-9C3B-01F3FB2A058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FE3C-03D4-4914-A23C-4E0D0139DE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39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4B102-7EA2-4C04-9C3B-01F3FB2A0580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BFE3C-03D4-4914-A23C-4E0D0139DE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12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Картинки и фоны\картинки и фоны\0_676ce_1bda72ad_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0295" y="1052736"/>
            <a:ext cx="8424936" cy="48013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ИСПОЛЬЗОВАНИЕ ИГРОВЫХ ТЕХНОЛОГИЙ В ПРОФИЛАКТИКЕ ДИСГРАФИИ </a:t>
            </a:r>
            <a:endParaRPr lang="ru-RU" sz="5400" b="1" dirty="0" smtClean="0">
              <a:solidFill>
                <a:srgbClr val="00B050"/>
              </a:solidFill>
            </a:endParaRPr>
          </a:p>
          <a:p>
            <a:pPr algn="ctr"/>
            <a:r>
              <a:rPr lang="ru-RU" sz="5400" b="1" dirty="0" smtClean="0">
                <a:solidFill>
                  <a:srgbClr val="00B050"/>
                </a:solidFill>
              </a:rPr>
              <a:t>У </a:t>
            </a:r>
            <a:r>
              <a:rPr lang="ru-RU" sz="5400" b="1" dirty="0">
                <a:solidFill>
                  <a:srgbClr val="00B050"/>
                </a:solidFill>
              </a:rPr>
              <a:t>ДОШКОЛЬНИКОВ С </a:t>
            </a:r>
            <a:r>
              <a:rPr lang="ru-RU" sz="5400" b="1" dirty="0" smtClean="0">
                <a:solidFill>
                  <a:srgbClr val="00B050"/>
                </a:solidFill>
              </a:rPr>
              <a:t>ОНР</a:t>
            </a:r>
            <a:endParaRPr lang="ru-RU" sz="5400" b="1" dirty="0">
              <a:solidFill>
                <a:srgbClr val="00B050"/>
              </a:solidFill>
            </a:endParaRPr>
          </a:p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Учитель-логопед </a:t>
            </a:r>
            <a:r>
              <a:rPr lang="ru-RU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Ремезкова</a:t>
            </a:r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С.А.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304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Картинки и фоны\картинки и фоны\0_676ce_1bda72ad_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369" y="0"/>
            <a:ext cx="923636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292510"/>
            <a:ext cx="90364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Буквы из проволоки.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Взрослый может научить малыша делать буквы, изгибая тонкую проволоку в разных направлениях. Буквы из проволоки сразу оживают: они могут шевелить «ручками» и «ножками», кланяться и даже ходить по дорожке. Вместе с ребёнком можно сочинять забавные истории из жизни букв.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Играя в эту сказочную игру, ребёнок будет с интересом учиться читать, складывая свои первые буквы в слоги.</a:t>
            </a:r>
          </a:p>
        </p:txBody>
      </p:sp>
      <p:pic>
        <p:nvPicPr>
          <p:cNvPr id="6146" name="Picture 2" descr="C:\Users\сергей\Desktop\1239903470145614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789040"/>
            <a:ext cx="3333750" cy="277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50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Картинки и фоны\картинки и фоны\0_676ce_1bda72ad_XL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233"/>
            <a:ext cx="9144000" cy="695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2968"/>
            <a:ext cx="8892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Рисование букв по ассоциации.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«На что похожа буква?»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Например, «П» - ворота, перекладина, «Г» - вешалка, «Ч» - стул, «О» - похожа на обруч, «Ж» на жука и т.д. </a:t>
            </a:r>
          </a:p>
          <a:p>
            <a:pPr algn="ctr"/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Игра с красками, водой и крупой.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Предложить ребёнку поиграть в художника и кистью нарисовать большие яркие буквы (можно в виде бордюра). Или насыпать манку на поднос и написать букву. Не забывайте также о цветных мелках, которыми можно рисовать на доске или асфальте. Большое удовольствие доставляет детям рисование на запотевшем окне.</a:t>
            </a:r>
          </a:p>
        </p:txBody>
      </p:sp>
      <p:pic>
        <p:nvPicPr>
          <p:cNvPr id="7170" name="Picture 2" descr="C:\Users\сергей\Desktop\8f81de5ec96dff5e6efc314ee5b1ff2b.jp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19288"/>
            <a:ext cx="3244577" cy="343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сергей\Desktop\ededc13ff5a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417" y="3419288"/>
            <a:ext cx="3817416" cy="343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03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Картинки и фоны\картинки и фоны\0_676ce_1bda72ad_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233"/>
            <a:ext cx="9144000" cy="695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143054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Работа со слогами.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595" y="708889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Придумывание слов, содержащих заданный слог в определённой позиции (начало, середина, конец слова).</a:t>
            </a:r>
          </a:p>
          <a:p>
            <a:pPr lvl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Составление слоговых схем.</a:t>
            </a:r>
          </a:p>
          <a:p>
            <a:pPr lvl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Составление слога по картинкам (например, при изображении мака 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облака слог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образуется из первых звуков этих слов «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»).</a:t>
            </a:r>
          </a:p>
          <a:p>
            <a:pPr lvl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Составление слогов их разрезной азбуки.</a:t>
            </a:r>
          </a:p>
          <a:p>
            <a:pPr lvl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Изменение порядка звуков в слоге (назвать получившийся слог).</a:t>
            </a:r>
          </a:p>
          <a:p>
            <a:pPr lvl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Выбор из слогового ряда только тех слогов, которые начинаются на гласный звук.</a:t>
            </a:r>
          </a:p>
          <a:p>
            <a:pPr lvl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Выбор из предложенного ряда только слогов, заканчивающихся гласным звуком.</a:t>
            </a:r>
          </a:p>
          <a:p>
            <a:pPr algn="ctr"/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Работа со словами.</a:t>
            </a:r>
          </a:p>
          <a:p>
            <a:pPr lvl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Отгадывание ребусов.</a:t>
            </a:r>
          </a:p>
          <a:p>
            <a:pPr lvl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Деление слов на слоги с выделением ударного слога.</a:t>
            </a:r>
          </a:p>
          <a:p>
            <a:pPr lvl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Подбор слов к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звукослоговым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схемам.</a:t>
            </a:r>
          </a:p>
          <a:p>
            <a:pPr lvl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Составление слова по начальным (по последним) звукам. «Цепочки слов».</a:t>
            </a:r>
          </a:p>
          <a:p>
            <a:pPr lvl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Составление из двух слов одного («пар и воз – паровоз») и т.д.</a:t>
            </a:r>
          </a:p>
          <a:p>
            <a:pPr algn="ctr"/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Работа со словосочетаниями.</a:t>
            </a:r>
          </a:p>
          <a:p>
            <a:pPr lvl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Подбор прилагательных (признаков предмета) к заданному слову.</a:t>
            </a:r>
          </a:p>
          <a:p>
            <a:pPr lvl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Подбор предметов к прилагательному.</a:t>
            </a:r>
          </a:p>
          <a:p>
            <a:pPr lvl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Сочетания предметов и действий предметов: подбор глаголов к заданному существительному («Что можно сделать с морковью?» - «Съесть, посадить, выкопать, порезать, потереть и т.д.»).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Сочетание существительного с числительным</a:t>
            </a:r>
          </a:p>
        </p:txBody>
      </p:sp>
    </p:spTree>
    <p:extLst>
      <p:ext uri="{BB962C8B-B14F-4D97-AF65-F5344CB8AC3E}">
        <p14:creationId xmlns:p14="http://schemas.microsoft.com/office/powerpoint/2010/main" val="275099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Картинки и фоны\картинки и фоны\0_676ce_1bda72ad_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233"/>
            <a:ext cx="9144000" cy="695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92" y="54868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Работа с предложением.</a:t>
            </a: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Составление схем предложений.</a:t>
            </a: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Составление предложений по схемам.</a:t>
            </a: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Составление предложений с заданным количеством слов.</a:t>
            </a: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Распространение предложений.</a:t>
            </a: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Работа с деформированным предложением.</a:t>
            </a:r>
          </a:p>
          <a:p>
            <a:pPr algn="ctr"/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Работа с текстом.</a:t>
            </a: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Составление рассказа по сюжетной картине, по серии картин, по началу или концу текста, по опорным словам.</a:t>
            </a: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Работа с деформированным текстом.</a:t>
            </a: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Пересказ текста.</a:t>
            </a: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Сочинение сказок, рассказов.</a:t>
            </a:r>
          </a:p>
        </p:txBody>
      </p:sp>
      <p:pic>
        <p:nvPicPr>
          <p:cNvPr id="8194" name="Picture 2" descr="C:\Users\сергей\Desktop\i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056" y="4041870"/>
            <a:ext cx="2512885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27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Картинки и фоны\картинки и фоны\0_676ce_1bda72ad_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233"/>
            <a:ext cx="9144000" cy="695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61764" y="188640"/>
            <a:ext cx="88204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Помимо традиционных методов и приёмов коррекции и профилактики </a:t>
            </a:r>
            <a:r>
              <a:rPr lang="ru-RU" sz="20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дисграфии</a:t>
            </a:r>
            <a:r>
              <a:rPr lang="ru-RU" sz="20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здесь полезны занятия по фонетической ритмике.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Это система двигательных упражнений, в которых различные движения (корпуса, головы, рук, ног) сочетаются с произнесением определённого речевого материала (фраз, слов, слогов, звуков). Занятия по фонетической ритмике помогают не только исправить недостатки звукопроизношения и нормализовать речевое дыхание, ритм, темп и слитность речи, голос, интонацию, но и обогатить словарный запас, расширить кругозор ребёнка, развить межанализаторные связи, что в совокупности способствует преодолению и профилактике возможных затруднений в чтении и письме.</a:t>
            </a:r>
          </a:p>
        </p:txBody>
      </p:sp>
      <p:pic>
        <p:nvPicPr>
          <p:cNvPr id="9218" name="Picture 2" descr="C:\Users\сергей\Desktop\2-300x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66515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сергей\Desktop\401_00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637706"/>
            <a:ext cx="4064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70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Картинки и фоны\картинки и фоны\0_676ce_1bda72ad_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233"/>
            <a:ext cx="9144000" cy="695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95536" y="476672"/>
            <a:ext cx="8568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Таким образом, своевременное выявление детей </a:t>
            </a:r>
            <a:r>
              <a:rPr lang="ru-RU" sz="3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 недоразвитием речи, </a:t>
            </a:r>
            <a:r>
              <a:rPr lang="ru-RU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выбор оптимальной стратегии коррекционного процесса, проведение специально организованного обучения в условиях детского сада позволяет не только исправить речевое нарушение, но и полностью подготовить </a:t>
            </a:r>
            <a:r>
              <a:rPr lang="ru-RU" sz="3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 обучению в школе.</a:t>
            </a:r>
          </a:p>
        </p:txBody>
      </p:sp>
    </p:spTree>
    <p:extLst>
      <p:ext uri="{BB962C8B-B14F-4D97-AF65-F5344CB8AC3E}">
        <p14:creationId xmlns:p14="http://schemas.microsoft.com/office/powerpoint/2010/main" val="321344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Картинки и фоны\картинки и фоны\0_676ce_1bda72ad_XL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" y="1278"/>
            <a:ext cx="9138529" cy="685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60387" y="1213009"/>
            <a:ext cx="787901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внимание!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Успехов в работе ,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уважаемые коллеги!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42" name="Picture 2" descr="F:\Картинки и фоны\аниме\detia-86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05064"/>
            <a:ext cx="316835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45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:\Картинки и фоны\картинки и фоны\0_676ce_1bda72ad_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21526"/>
            <a:ext cx="8784976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Дисграфия</a:t>
            </a:r>
            <a:r>
              <a:rPr lang="ru-RU" sz="3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это частичное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нарушение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процесса письма, проявляющееся в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стойких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, повторяющихся ошибках, обусловленных </a:t>
            </a:r>
            <a:r>
              <a:rPr lang="ru-RU" sz="3600" b="1" i="1" dirty="0" err="1">
                <a:latin typeface="Times New Roman" pitchFamily="18" charset="0"/>
                <a:cs typeface="Times New Roman" pitchFamily="18" charset="0"/>
              </a:rPr>
              <a:t>несформированностью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 высших психических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функций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, участвующих в процессе письма.</a:t>
            </a:r>
          </a:p>
          <a:p>
            <a:r>
              <a:rPr lang="ru-RU" sz="3600" b="1" u="sng" dirty="0">
                <a:latin typeface="Times New Roman" pitchFamily="18" charset="0"/>
                <a:cs typeface="Times New Roman" pitchFamily="18" charset="0"/>
              </a:rPr>
              <a:t>Нарушения чтения и письма (</a:t>
            </a:r>
            <a:r>
              <a:rPr lang="ru-RU" sz="3600" b="1" u="sng" dirty="0" err="1">
                <a:latin typeface="Times New Roman" pitchFamily="18" charset="0"/>
                <a:cs typeface="Times New Roman" pitchFamily="18" charset="0"/>
              </a:rPr>
              <a:t>дислексия</a:t>
            </a:r>
            <a:r>
              <a:rPr lang="ru-RU" sz="3600" b="1" u="sng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600" b="1" u="sng" dirty="0" err="1">
                <a:latin typeface="Times New Roman" pitchFamily="18" charset="0"/>
                <a:cs typeface="Times New Roman" pitchFamily="18" charset="0"/>
              </a:rPr>
              <a:t>дисграфия</a:t>
            </a:r>
            <a:r>
              <a:rPr lang="ru-RU" sz="3600" b="1" u="sng" dirty="0">
                <a:latin typeface="Times New Roman" pitchFamily="18" charset="0"/>
                <a:cs typeface="Times New Roman" pitchFamily="18" charset="0"/>
              </a:rPr>
              <a:t>) являются самыми распространенными 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формами </a:t>
            </a:r>
            <a:r>
              <a:rPr lang="ru-RU" sz="3600" b="1" u="sng" dirty="0">
                <a:latin typeface="Times New Roman" pitchFamily="18" charset="0"/>
                <a:cs typeface="Times New Roman" pitchFamily="18" charset="0"/>
              </a:rPr>
              <a:t>речевой патологии у младших школьников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0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:\Картинки и фоны\картинки и фоны\0_676ce_1bda72ad_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369" y="0"/>
            <a:ext cx="923636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92369" y="317655"/>
            <a:ext cx="9128865" cy="63709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Причины </a:t>
            </a:r>
            <a:r>
              <a:rPr lang="ru-RU" sz="36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дислексии</a:t>
            </a:r>
            <a:r>
              <a:rPr lang="ru-RU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6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дисграфии</a:t>
            </a:r>
            <a:r>
              <a:rPr lang="ru-RU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могут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быть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органические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 функциональные, биологические и социальные.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1) органическое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повреждение корковых зон головного мозга, участвующих 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процессе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чтения и письма, запаздывание созревания этих систем мозга, нарушение их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функциониро­вания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2)  длительные соматические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заболевания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детей в ранний период их развития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3) неблагоприятные внешние факторы (неправильная речь окружающих, двуязычие,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недостаточное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внимание к развитию речи ребенка в семье, недостаточность речевых контактов, небла­гоприятная семейная обстановка).</a:t>
            </a:r>
          </a:p>
          <a:p>
            <a:pPr algn="ctr"/>
            <a:endParaRPr lang="ru-RU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47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Картинки и фоны\картинки и фоны\0_676ce_1bda72ad_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366623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Письмо включает ряд специальных операций: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 анализ звукового состава слова, подлежащего записи, затем превращение слышимых звуков в фонемы;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 перевод фонемы в графему с учетом пространственного расположения их элементов;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 далее происходит «перешифровка» зрительных схем букв в кинетическую систему последовательных движений, необходимых для записи (графемы переводятся в кинемы)</a:t>
            </a:r>
          </a:p>
          <a:p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Учитывая эти механизмы, начальный период обучения грамоте имеет целью воспитание сложного единства, включающие в себя представление об акустическом, артикуляторном, оптическом и кинестетическом образе слова.</a:t>
            </a:r>
          </a:p>
        </p:txBody>
      </p:sp>
    </p:spTree>
    <p:extLst>
      <p:ext uri="{BB962C8B-B14F-4D97-AF65-F5344CB8AC3E}">
        <p14:creationId xmlns:p14="http://schemas.microsoft.com/office/powerpoint/2010/main" val="319757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Картинки и фоны\картинки и фоны\0_676ce_1bda72ad_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369" y="0"/>
            <a:ext cx="923636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92370" y="30724"/>
            <a:ext cx="923636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 дошкольников с ОНР часто возникают трудности в овладении письменной формой речи, </a:t>
            </a:r>
            <a:endParaRPr lang="ru-RU" sz="3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т.к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у таких детей имеет место совокупность нарушений (недостаточная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речи, ручной умелости, телесной схемы, чувства ритма).</a:t>
            </a:r>
          </a:p>
          <a:p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Основным симптомом </a:t>
            </a:r>
            <a:r>
              <a:rPr lang="ru-RU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дисграфии</a:t>
            </a:r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считается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наличие стойких специфических ошибок: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на уровне буквы и слога: пропуски, замены, перестановки.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на уровне слова: раздельное написание частей слова; слитное написание       слов; грамматические ошибки.</a:t>
            </a:r>
          </a:p>
          <a:p>
            <a:r>
              <a:rPr lang="ru-RU" sz="24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Именно эти ошибки и позволяют установить у ребенка </a:t>
            </a:r>
            <a:r>
              <a:rPr lang="ru-RU" sz="24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дисграфию</a:t>
            </a:r>
            <a:r>
              <a:rPr lang="ru-RU" sz="24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636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Картинки и фоны\картинки и фоны\0_676ce_1bda72ad_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369" y="0"/>
            <a:ext cx="923636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92369" y="58847"/>
            <a:ext cx="923636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4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Работу по предупреждению специфических ошибок на письме важно начинать с 5-6 лет и проводить её регулярно и целенаправленно,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охватывая все стороны речевого развития, развивать пространственно-временные представления, зрительную и слуховую память, зрительное и слуховое внимание, общую и мелкую моторику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Вместе с этим важно развивать графические навыки, формировать умение ориентироваться на листе бумаги. Параллельно ведется работа над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звуко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-буквенным анализом слов, развитием фонематического восприятия, расширением словарного запаса ребенка, проводится работа по слоговому анализу и синтезу слов, словообразованию и согласованию слов. Необходимо развивать связную речь, тренировать в правильном употреблении предлогов и падежных окончаний.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Раннее </a:t>
            </a:r>
            <a:r>
              <a:rPr lang="ru-RU" sz="24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обучение чтению, письмо печатных букв, слов и предложений поможет ребенку с ОНР предотвратить </a:t>
            </a:r>
            <a:r>
              <a:rPr lang="ru-RU" sz="24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дисграфические</a:t>
            </a:r>
            <a:r>
              <a:rPr lang="ru-RU" sz="24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ошибки.</a:t>
            </a:r>
          </a:p>
        </p:txBody>
      </p:sp>
    </p:spTree>
    <p:extLst>
      <p:ext uri="{BB962C8B-B14F-4D97-AF65-F5344CB8AC3E}">
        <p14:creationId xmlns:p14="http://schemas.microsoft.com/office/powerpoint/2010/main" val="329176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Картинки и фоны\картинки и фоны\0_676ce_1bda72ad_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369" y="0"/>
            <a:ext cx="923636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612845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Вся коррекционная работа проводится на основе с учетом основных </a:t>
            </a:r>
            <a:r>
              <a:rPr lang="ru-RU" sz="24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общедидактических</a:t>
            </a:r>
            <a:r>
              <a:rPr lang="ru-RU" sz="24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принципов, </a:t>
            </a:r>
            <a:endParaRPr lang="ru-RU" sz="24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принципа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опережающего развития устной речи по отношению к письменной, с учетом психологических особенностей детей-дошкольников и индивидуальных качеств каждого ребенка.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образовательной деятельности используется эмоциональный речевой материал, игровые приемы, а также многократность и многочисленность различных упражнений.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Основное занятие ребёнка дошкольного возраста – игра.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логопедическую коррекцию включается множество занимательных заданий и игр, которые развивают речь и мышление у детей и помогают лучше запомнить начертание букв.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логопедическую коррекцию включаются задания разных уровней.</a:t>
            </a:r>
          </a:p>
        </p:txBody>
      </p:sp>
    </p:spTree>
    <p:extLst>
      <p:ext uri="{BB962C8B-B14F-4D97-AF65-F5344CB8AC3E}">
        <p14:creationId xmlns:p14="http://schemas.microsoft.com/office/powerpoint/2010/main" val="271121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Картинки и фоны\картинки и фоны\0_676ce_1bda72ad_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369" y="0"/>
            <a:ext cx="923636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40293"/>
            <a:ext cx="84249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Работа с буквами.</a:t>
            </a:r>
          </a:p>
          <a:p>
            <a:r>
              <a:rPr lang="ru-RU" sz="20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Игра с пластилином.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Слепите вместе с детьми буквы из пластилина, а затем прикрепите их на гладкие дощечки, которые можно позже использовать для тактильного исследования. Попросите ребёнка закрыть глаза и попытаться на ощупь определить, какая это буква. Дома ребёнок может вместе с мамой вылепить буквы из теста, а потом испечь из них печенье.</a:t>
            </a:r>
          </a:p>
          <a:p>
            <a:r>
              <a:rPr lang="ru-RU" sz="20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Игра со счётными палочками или мозаикой.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Дети с удовольствием выкладывают буквы из счётных палочек или мозаики.</a:t>
            </a:r>
          </a:p>
        </p:txBody>
      </p:sp>
      <p:pic>
        <p:nvPicPr>
          <p:cNvPr id="4098" name="Picture 2" descr="C:\Users\сергей\Desktop\1259747079_letters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399656"/>
            <a:ext cx="4762500" cy="3140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сергей\Desktop\i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448" y="3429000"/>
            <a:ext cx="5027792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866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Картинки и фоны\картинки и фоны\0_676ce_1bda72ad_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369" y="0"/>
            <a:ext cx="923636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3528" y="332656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Ниткография</a:t>
            </a:r>
            <a:r>
              <a:rPr lang="ru-RU" sz="24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 помощью толстой шерстяной ниткой или верёвочки можно изобразить букву на кусочке фланели. Этот метод называется «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ниткография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  <p:pic>
        <p:nvPicPr>
          <p:cNvPr id="5122" name="Picture 2" descr="C:\Users\сергей\Desktop\1312035600_imgp1526medium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15" y="2204864"/>
            <a:ext cx="3981450" cy="4274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сергей\Desktop\f10d48b346bc376ac9bfaca868be417f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865" y="2204865"/>
            <a:ext cx="4536504" cy="4274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53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1229</Words>
  <Application>Microsoft Office PowerPoint</Application>
  <PresentationFormat>Экран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Сергей</cp:lastModifiedBy>
  <cp:revision>13</cp:revision>
  <dcterms:created xsi:type="dcterms:W3CDTF">2013-04-14T08:49:51Z</dcterms:created>
  <dcterms:modified xsi:type="dcterms:W3CDTF">2015-02-20T17:51:24Z</dcterms:modified>
</cp:coreProperties>
</file>