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2" r:id="rId3"/>
    <p:sldId id="271" r:id="rId4"/>
    <p:sldId id="258" r:id="rId5"/>
    <p:sldId id="268" r:id="rId6"/>
    <p:sldId id="265" r:id="rId7"/>
    <p:sldId id="273" r:id="rId8"/>
    <p:sldId id="261" r:id="rId9"/>
    <p:sldId id="274" r:id="rId10"/>
    <p:sldId id="277" r:id="rId11"/>
    <p:sldId id="270" r:id="rId12"/>
    <p:sldId id="275" r:id="rId13"/>
    <p:sldId id="276" r:id="rId14"/>
    <p:sldId id="257" r:id="rId15"/>
    <p:sldId id="262" r:id="rId16"/>
    <p:sldId id="279" r:id="rId17"/>
    <p:sldId id="281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18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45ED-FA04-477E-82D6-992E34C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BC9F-6710-429B-90D8-BF1912FC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1846-92B3-4D2C-8718-3A5F535E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A3F8-74FE-4FA1-9957-585F3765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7CE7-7232-428A-BA40-28C19B5C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81B1-83EB-4147-BED5-7365829B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7464-531B-4399-B774-3792E968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F33D-8806-458F-BAD1-0A7C0653B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0BD1-A1C1-4ED2-A5C2-CB398AE41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72CB-33BD-44B5-AF41-AF0AF4E30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D5E2-23B5-4D0A-BECC-18B818952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63DB-08BA-4777-A99E-530C28C80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07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07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08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08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08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0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8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8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9647A5-07EF-455C-AD82-EBAFD8839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ww1.uralpress.ru/show_image_photoset.php?id=2323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liveinternet.ru/app/fotograf/index.php?s=photo_viewer&amp;ev=photo_view&amp;uid=4263169&amp;bid=4263169&amp;pid=1230094&amp;id=4335727&amp;mode=this" TargetMode="Externa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hyperlink" Target="http://www1.uralpress.ru/show_image_photoset.php?id=2323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J:\&#1047;&#1072;&#1097;&#1080;&#1090;&#1072;%20&#1087;&#1088;&#1086;&#1077;&#1082;&#1090;&#1086;&#1074;\&#1087;&#1088;&#1086;&#1077;&#1082;&#1090;&#1099;%201%20&#1075;&#1088;&#1091;&#1087;&#1087;&#1099;%202%20&#1087;&#1086;&#1090;&#1086;&#1082;\&#1055;&#1088;&#1086;&#1077;&#1082;&#1090;%20%201-3\&#1089;&#1077;&#1084;&#1100;&#1103;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u="sng" smtClean="0"/>
              <a:t>Нравственно – патриотическое воспитание дошкольников.</a:t>
            </a:r>
          </a:p>
        </p:txBody>
      </p:sp>
      <p:pic>
        <p:nvPicPr>
          <p:cNvPr id="4100" name="Picture 4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2800"/>
            <a:ext cx="4114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Духовные и культурные традиции</a:t>
            </a:r>
          </a:p>
        </p:txBody>
      </p:sp>
      <p:pic>
        <p:nvPicPr>
          <p:cNvPr id="12291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4495800"/>
            <a:ext cx="213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26654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Пользователь\Desktop\фото\елка 2015\DSC027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4343400"/>
            <a:ext cx="5791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Пользователь\Desktop\фото\елка 2015\DSC027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4600" y="914400"/>
            <a:ext cx="2286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C:\работа\День матери ст гр\фото День Матери старшая граппа\DSC027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0" y="1143000"/>
            <a:ext cx="2740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:\Мои документы\Делопроизводство\Прочее\Иллюстрации\Картинки для компа\картинки\зима\225743-140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86738" cy="6556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0" y="85725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Дети – будущее нашей Родины, им беречь и охранять ее просторы, ее красоты, ее богатства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14339" name="Содержимое 3" descr="церков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1828800"/>
            <a:ext cx="3214688" cy="2411413"/>
          </a:xfrm>
        </p:spPr>
      </p:pic>
      <p:pic>
        <p:nvPicPr>
          <p:cNvPr id="14340" name="Рисунок 4" descr="CIMG4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86600" y="22098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CIMG399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4876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дет сад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105400"/>
            <a:ext cx="2414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x_290c1b5c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48006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CIMG400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24400" y="1676400"/>
            <a:ext cx="20383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Содержимое 3" descr="x_402f82f0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4987925" cy="3311525"/>
          </a:xfrm>
          <a:effectLst>
            <a:softEdge rad="112500"/>
          </a:effectLst>
        </p:spPr>
      </p:pic>
      <p:pic>
        <p:nvPicPr>
          <p:cNvPr id="17412" name="Picture 5" descr="C:\Users\Пользователь\Desktop\iD1S36RJ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3602038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6" descr="C:\Users\Пользователь\Desktop\iLA3HJ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5814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6" descr="DSCN184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6858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ставка военной техники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Государственная символика.</a:t>
            </a:r>
          </a:p>
        </p:txBody>
      </p:sp>
      <p:pic>
        <p:nvPicPr>
          <p:cNvPr id="5126" name="Picture 6" descr="00005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647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м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6558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5319933_fla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4343400"/>
            <a:ext cx="2667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http://img1.liveinternet.ru/images/foto/c/0/apps/4/335/4335727_0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371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46482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/>
              <a:t>РОССИЯ.</a:t>
            </a:r>
          </a:p>
          <a:p>
            <a:pPr algn="ctr">
              <a:spcBef>
                <a:spcPct val="50000"/>
              </a:spcBef>
            </a:pPr>
            <a:endParaRPr lang="ru-RU" sz="5400"/>
          </a:p>
        </p:txBody>
      </p:sp>
      <p:pic>
        <p:nvPicPr>
          <p:cNvPr id="17411" name="Picture 10" descr="19033_news_ng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16063"/>
            <a:ext cx="3810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0_87e14_a490a37e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524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 descr="009kreml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0" y="4343400"/>
            <a:ext cx="3124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vech_og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4538" y="3429000"/>
            <a:ext cx="45894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692525" cy="27701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3870325" cy="2971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105400" y="304800"/>
            <a:ext cx="327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Знакомство с историческим прошлым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1945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Живут в России разные           У каждого народа</a:t>
            </a:r>
          </a:p>
          <a:p>
            <a:r>
              <a:rPr lang="ru-RU" b="1"/>
              <a:t>Народы с давних пор.              Язык свой и наряд.</a:t>
            </a:r>
          </a:p>
          <a:p>
            <a:r>
              <a:rPr lang="ru-RU" b="1"/>
              <a:t>Одним – тайга по нраву,          Один – черкеску носит,</a:t>
            </a:r>
          </a:p>
          <a:p>
            <a:r>
              <a:rPr lang="ru-RU" b="1"/>
              <a:t>Другим – степной простор.     Другой надел халат.</a:t>
            </a:r>
          </a:p>
          <a:p>
            <a:endParaRPr lang="ru-RU"/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0483" name="Picture 7" descr="ist10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ist10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8600"/>
            <a:ext cx="4430713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68484540_121974078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676400"/>
            <a:ext cx="3155099" cy="306705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ussian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858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Нашим детям есть чем гордиться!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6461384" cy="48320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81000" y="381000"/>
            <a:ext cx="8001000" cy="61722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«ПАТРИОТИЗМ» - это «…преданность и любовь к своему Отечеству и своему народу» (С. И. Ожегов)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«ПАТРИОТИЗМ» - это «…не доблесть, не профессия, а естественное человеческое чувство» (Г. Бакланов)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«ПАТРИОТИЗМ» - это «…чувство ответственности перед обществом, чувство глубокой духовной привязанности к семье, дому, Родине, родной природе, толерантное отношение к другим людям (современный подход к понятию).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В  проекте «Национальной доктрины  образования в Российской Федерации»:  «Система образования призвана обеспечить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» воспитание патриотов России, граждан правового демократического, социального государства, уважающих права и свободу личности, обладающих высокой нравственностью, историческую </a:t>
            </a:r>
            <a:r>
              <a:rPr lang="ru-RU" dirty="0" err="1" smtClean="0"/>
              <a:t>приемственность</a:t>
            </a:r>
            <a:r>
              <a:rPr lang="ru-RU" dirty="0" smtClean="0"/>
              <a:t> поколений, сохранение, распространение и развитие национальной культуры.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5964" y="19050"/>
            <a:ext cx="9150439" cy="68389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176213" y="1341438"/>
            <a:ext cx="2089150" cy="3335337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11413" y="304800"/>
            <a:ext cx="6408737" cy="9906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стремление к познанию культурных традиций через творческую, познавательно-исследовательскую деятельность;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439988" y="1066800"/>
            <a:ext cx="6380162" cy="990600"/>
          </a:xfrm>
          <a:prstGeom prst="flowChartPunchedTap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уважительное отношение к наследиям других народов; </a:t>
            </a:r>
            <a:endParaRPr lang="ru-RU" alt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11413" y="1828800"/>
            <a:ext cx="6408737" cy="990600"/>
          </a:xfrm>
          <a:prstGeom prst="flowChartPunchedTap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патриотизм, уважение к культурному прошлому России; 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397125" y="2590800"/>
            <a:ext cx="6459538" cy="1066800"/>
          </a:xfrm>
          <a:prstGeom prst="flowChartPunchedTap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гражданско-патриотические чувства через изучение государственной символики России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411413" y="3352800"/>
            <a:ext cx="6459537" cy="12192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чувство любви к родному краю, своей малой родине на основе приобщения к родной природе, культуре и традициям; 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2422525" y="4343400"/>
            <a:ext cx="6434138" cy="762000"/>
          </a:xfrm>
          <a:prstGeom prst="flowChartPunchedTape">
            <a:avLst/>
          </a:prstGeom>
          <a:solidFill>
            <a:srgbClr val="7C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России как о родной стране; воспитывать любовь к Родине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439988" y="4876800"/>
            <a:ext cx="6434137" cy="12954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Стимулировать детскую активность через национальные подвижные игры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Система и последовательность работы по нравственно-патриотическому воспитанию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63" y="1571625"/>
            <a:ext cx="1946275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2428875" y="2143125"/>
            <a:ext cx="857250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352800" y="1600200"/>
            <a:ext cx="2017713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24600" y="1600200"/>
            <a:ext cx="2000250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 улица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57938" y="3714750"/>
            <a:ext cx="194786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86125" y="3714750"/>
            <a:ext cx="2160588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Страна, столица, символика</a:t>
            </a:r>
          </a:p>
        </p:txBody>
      </p:sp>
      <p:cxnSp>
        <p:nvCxnSpPr>
          <p:cNvPr id="49" name="Прямая со стрелкой 48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500063" y="3714750"/>
            <a:ext cx="201771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38400" y="2286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" idx="1"/>
            <a:endCxn id="41" idx="3"/>
          </p:cNvCxnSpPr>
          <p:nvPr/>
        </p:nvCxnSpPr>
        <p:spPr>
          <a:xfrm rot="10800000">
            <a:off x="5446713" y="4322763"/>
            <a:ext cx="9112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24384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4102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162800" y="28194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5410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2362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206500" y="349250"/>
            <a:ext cx="72390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lIns="45720" tIns="0" rIns="45720" bIns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Моя семья,</a:t>
            </a:r>
          </a:p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   как часть  РОССИИ</a:t>
            </a:r>
          </a:p>
        </p:txBody>
      </p:sp>
      <p:pic>
        <p:nvPicPr>
          <p:cNvPr id="9219" name="Picture 8" descr="K:\картинки\семья3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49688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724525" y="2133600"/>
            <a:ext cx="3024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Семья – поистине высокое творенье.</a:t>
            </a:r>
          </a:p>
          <a:p>
            <a:endParaRPr lang="ru-RU" sz="2000" b="1"/>
          </a:p>
          <a:p>
            <a:r>
              <a:rPr lang="ru-RU" sz="2000" b="1"/>
              <a:t>Она заслон </a:t>
            </a:r>
          </a:p>
          <a:p>
            <a:r>
              <a:rPr lang="ru-RU" sz="2000" b="1"/>
              <a:t>надёжный и причал.</a:t>
            </a:r>
          </a:p>
          <a:p>
            <a:endParaRPr lang="ru-RU" sz="2000" b="1"/>
          </a:p>
          <a:p>
            <a:r>
              <a:rPr lang="ru-RU" sz="2000" b="1"/>
              <a:t>Она даёт</a:t>
            </a:r>
          </a:p>
          <a:p>
            <a:r>
              <a:rPr lang="ru-RU" sz="2000" b="1"/>
              <a:t>призванье и рожденье.</a:t>
            </a:r>
          </a:p>
          <a:p>
            <a:endParaRPr lang="ru-RU" sz="2000" b="1"/>
          </a:p>
          <a:p>
            <a:r>
              <a:rPr lang="ru-RU" sz="2000" b="1"/>
              <a:t>Семья для всех – основа всех начал.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0535799_30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3048000"/>
            <a:ext cx="2667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9464811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32766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1234366109_posuda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448199179954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211763"/>
            <a:ext cx="2438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d1vmr8y45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" y="3124200"/>
            <a:ext cx="2743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dsc_3495-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5178425"/>
            <a:ext cx="11255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img_260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10000" y="5086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457200" y="3048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Знакомство с народно-прикладным искусством, литературой, устно- народным творчеством, играми</a:t>
            </a:r>
          </a:p>
        </p:txBody>
      </p:sp>
      <p:pic>
        <p:nvPicPr>
          <p:cNvPr id="10250" name="Рисунок 2" descr="scanimg53.bmp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72200" y="1143000"/>
            <a:ext cx="2341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43eec2cdddf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3400" y="1066800"/>
            <a:ext cx="2486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[3]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0" y="1066800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с трудом взрослых и привлечение к труду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DSCN327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6008688" cy="3230563"/>
          </a:xfrm>
        </p:spPr>
      </p:pic>
      <p:pic>
        <p:nvPicPr>
          <p:cNvPr id="5" name="Рисунок 4" descr="DSC026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1752600"/>
            <a:ext cx="32067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269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4572000"/>
            <a:ext cx="2968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DC125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069180"/>
            <a:ext cx="2238396" cy="278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1" descr="16092013140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5867400" y="4572000"/>
            <a:ext cx="2989138" cy="20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337</TotalTime>
  <Words>440</Words>
  <Application>Microsoft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Круги</vt:lpstr>
      <vt:lpstr>Нравственно – патриотическое воспитание дошкольников.</vt:lpstr>
      <vt:lpstr>Слайд 2</vt:lpstr>
      <vt:lpstr>Слайд 3</vt:lpstr>
      <vt:lpstr>Слайд 4</vt:lpstr>
      <vt:lpstr>Слайд 5</vt:lpstr>
      <vt:lpstr>Система и последовательность работы по нравственно-патриотическому воспитанию</vt:lpstr>
      <vt:lpstr>Слайд 7</vt:lpstr>
      <vt:lpstr>Слайд 8</vt:lpstr>
      <vt:lpstr>Знакомство с трудом взрослых и привлечение к труду</vt:lpstr>
      <vt:lpstr>Слайд 10</vt:lpstr>
      <vt:lpstr>Моя малая Родина</vt:lpstr>
      <vt:lpstr>Моя малая Родина</vt:lpstr>
      <vt:lpstr>Слайд 13</vt:lpstr>
      <vt:lpstr>Государственная символика.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25</cp:revision>
  <cp:lastPrinted>1601-01-01T00:00:00Z</cp:lastPrinted>
  <dcterms:created xsi:type="dcterms:W3CDTF">1601-01-01T00:00:00Z</dcterms:created>
  <dcterms:modified xsi:type="dcterms:W3CDTF">2015-03-02T10:59:44Z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