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3" r:id="rId1"/>
  </p:sldMasterIdLst>
  <p:notesMasterIdLst>
    <p:notesMasterId r:id="rId25"/>
  </p:notesMasterIdLst>
  <p:sldIdLst>
    <p:sldId id="312" r:id="rId2"/>
    <p:sldId id="313" r:id="rId3"/>
    <p:sldId id="314" r:id="rId4"/>
    <p:sldId id="315" r:id="rId5"/>
    <p:sldId id="316" r:id="rId6"/>
    <p:sldId id="317" r:id="rId7"/>
    <p:sldId id="256" r:id="rId8"/>
    <p:sldId id="258" r:id="rId9"/>
    <p:sldId id="263" r:id="rId10"/>
    <p:sldId id="260" r:id="rId11"/>
    <p:sldId id="264" r:id="rId12"/>
    <p:sldId id="300" r:id="rId13"/>
    <p:sldId id="302" r:id="rId14"/>
    <p:sldId id="303" r:id="rId15"/>
    <p:sldId id="304" r:id="rId16"/>
    <p:sldId id="305" r:id="rId17"/>
    <p:sldId id="306" r:id="rId18"/>
    <p:sldId id="318" r:id="rId19"/>
    <p:sldId id="307" r:id="rId20"/>
    <p:sldId id="309" r:id="rId21"/>
    <p:sldId id="310" r:id="rId22"/>
    <p:sldId id="311" r:id="rId23"/>
    <p:sldId id="29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7635"/>
    <a:srgbClr val="49247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42" autoAdjust="0"/>
  </p:normalViewPr>
  <p:slideViewPr>
    <p:cSldViewPr>
      <p:cViewPr>
        <p:scale>
          <a:sx n="100" d="100"/>
          <a:sy n="100" d="100"/>
        </p:scale>
        <p:origin x="-51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443F95-10D3-4E28-9801-28536BC2C652}" type="datetimeFigureOut">
              <a:rPr lang="ru-RU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6EB28C-2650-4F8E-A57A-B9002054F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81575-9A2D-4DD8-8C9E-EB322607F88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CAB984F-61A2-4FB6-9DAD-C80621FECD55}" type="datetimeFigureOut">
              <a:rPr lang="ru-RU" smtClean="0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4B6716F-537F-4ADB-9031-DA75B0F61A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0488E3-67B3-4CE3-9DD5-269D4836E900}" type="datetime1">
              <a:rPr lang="ru-RU" smtClean="0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279652-62FB-48F5-8F99-0ECF7905FB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461717-F157-420B-A492-3B4401790BE0}" type="datetime1">
              <a:rPr lang="ru-RU" smtClean="0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5FE6A5-4ED9-42FA-8471-9E60954311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4C246B4-2907-4C97-87AE-83FE38D64FF4}" type="datetime1">
              <a:rPr lang="ru-RU" smtClean="0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04646A5-6F73-4F06-A942-B015BEDBDE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DF778E-741A-4736-A39A-272BFEEF11C3}" type="datetime1">
              <a:rPr lang="ru-RU" smtClean="0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F1F61B-423B-4B3D-A045-10F9D4574D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FB0F47-9231-49DF-AA63-C02D6688C0BA}" type="datetime1">
              <a:rPr lang="ru-RU" smtClean="0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B55A71-912D-4768-AD7E-AD95E68460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5C272E-DE6D-45B4-B90A-26EB9B540EE7}" type="datetime1">
              <a:rPr lang="ru-RU" smtClean="0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E52A2A8-BF5D-4FAC-BE72-98287401A5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5EA94F2-0B8F-476B-BE12-BB9A919BDB57}" type="datetime1">
              <a:rPr lang="ru-RU" smtClean="0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CAB7FB-4C1B-4644-992D-9A1DB803A0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ACD0B5-68A4-42CA-8F39-C2798DB8045A}" type="datetime1">
              <a:rPr lang="ru-RU" smtClean="0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AFC3FB-9324-4DEF-804E-C979AB5A90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8E2A17B5-87F0-41FB-B2E1-4307DD1A77B2}" type="datetime1">
              <a:rPr lang="ru-RU" smtClean="0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E0D561-66ED-4D77-A1DB-485CED52EA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777569B-BE51-43DD-851A-325DB9915BD7}" type="datetime1">
              <a:rPr lang="ru-RU" smtClean="0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6EC01C8-133B-4366-B186-9DCE46DF96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3C86FFB-D552-40C6-956B-A6C7151121B1}" type="datetime1">
              <a:rPr lang="ru-RU" smtClean="0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8D9A8E0-E738-4EF5-ACD0-4DAFD8FD81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872208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Социально-личностное развитие дошкольников в контексте ФГТ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293095"/>
            <a:ext cx="7772400" cy="51821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457200" y="1916113"/>
            <a:ext cx="8686800" cy="3732212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формирование представлений об опасных  для человека и окружающего мира природы ситуациях и способах поведения в них;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приобщение к  правилам безопасного для человека и окружающего мира природы поведения;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передачу детям знаний о правилах безопасности дорожного движения в качестве пешехода и пассажира транспортного средства;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формирование осторожного и осмотрительного отношения к потенциально опасным для человека и окружающего мира природы ситуациям.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 smtClean="0"/>
          </a:p>
        </p:txBody>
      </p:sp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4360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Безопасность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трудовой деятельности;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ценностного отношения к собственному труду, труду других людей и его результатам;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первичных представлений о труде взрослых, его роли в обществе и жизни каждого человека</a:t>
            </a:r>
          </a:p>
        </p:txBody>
      </p:sp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положительного отношения ребёнка к себе, другим людям, окружающему миру, коммуникативной и социальной компетентности детей;</a:t>
            </a:r>
          </a:p>
          <a:p>
            <a:pPr lvl="0"/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формирования у ребёнка положительного самоощущения – уверенности в своих возможностях, в том, что он хороший, что его любят;</a:t>
            </a:r>
          </a:p>
          <a:p>
            <a:pPr lvl="0"/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 ребёнка чувства собственного достоинства, осознания своих прав и свобод (право иметь собственное мнение, выбирать друзей, игрушки, виды деятельности, иметь личные вещи, по собственному усмотрению использовать личное время);</a:t>
            </a:r>
          </a:p>
          <a:p>
            <a:pPr lvl="0"/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положительного отношения ребёнка к окружающим людям – уважения и терпимости к детям и взрослым независимо от социального происхождения, расовой и национальной принадлежности, языка, вероисповедания, пола, возраста, личностного и поведенческого своеобразия, уважения к чувству собственного достоинства других людей, их мнениям, желаниям, взглядам;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Требования к социально-личностному развитию дошкольников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приобщение детей к ценностям сотрудничества с другими людьми: оказание помощи при осознании необходимости людей друг в друге, планировании совместной работы, соподчинении и контроле своих желаний, согласовании с партнёрами по деятельности мнений и действий;</a:t>
            </a:r>
          </a:p>
          <a:p>
            <a:pPr lvl="0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у детей чувства ответственности за другого человека, общее дело, данное слово;</a:t>
            </a:r>
          </a:p>
          <a:p>
            <a:pPr lvl="0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коммуникативной компетентности ребёнка – распознавание эмоциональных переживаний и состояний окружающих, выражение собственных переживаний;</a:t>
            </a:r>
          </a:p>
          <a:p>
            <a:pPr lvl="0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 детей социальных навыков: освоение различных способов разрешения конфликтных ситуаций, умений договариваться, соблюдать очерёдность, устанавливать новые контакты.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(продолжение)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3953412" cy="296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341890" cy="175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509120"/>
            <a:ext cx="2186867" cy="1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149080"/>
            <a:ext cx="2462498" cy="200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6632"/>
            <a:ext cx="219573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Индивидуальная помощь в ликвидации конфликтных и критических ситуаций в социальном взаимодействии личности, ценностном становлении ее жизненных отношений;</a:t>
            </a:r>
          </a:p>
          <a:p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в человеке способностей и потребностей открывать и творить самого себя в основных формах человеческой деятельности;</a:t>
            </a:r>
          </a:p>
          <a:p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способности познавать себя в единстве с миром, в диалоге с ним;</a:t>
            </a:r>
          </a:p>
          <a:p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способности самоопределения, </a:t>
            </a:r>
            <a:r>
              <a:rPr lang="ru-RU" sz="22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самоактуализации</a:t>
            </a: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основе воспроизведения, освоения, присвоения культурного опыта саморазвития человечества;</a:t>
            </a:r>
          </a:p>
          <a:p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Становление потребности и способности общения с миром на основе гуманистических ценностей и идеалов, прав свободного человека.</a:t>
            </a:r>
            <a:endParaRPr lang="ru-RU" sz="2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организвции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процесса социального воспитания: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способствование своевременному социальному развитию, формированию социальной компетентности дошкольников в условиях ДОУ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340768"/>
          <a:ext cx="8496944" cy="5303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88232"/>
                <a:gridCol w="6408712"/>
              </a:tblGrid>
              <a:tr h="11357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Младший дошкольный возраст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развивать у детей доброжелательное отношение к близким людям; 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пробуждать эмоциональную отзывчивость на состояние близких людей, сверстников, героев сказок и др.; 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помогать осваивать способы взаимодействия со взрослыми и сверстниками в игре, в повседневном общении; 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приучать к выполнению элементарных правил поведения; 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развивать умение передавать разные эмоциональные состояния в играх, сопереживать настроению сверстников; 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обогащать представления детей о людях (внешнем виде, половых различиях и др.), о семье.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493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 дошкольный возраст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развивать у дошкольников умение понимать окружающих людей, проявлять к ним доброжелательное отношение, стремиться к общению и взаимодействию; 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расширять представления об окружающем мире; 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учить ориентироваться в правилах и нормах культуры поведения и общения; 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развивать эмоциональную отзывчивость.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819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Старший дошкольный возраст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обогащать представления о людях, их взаимоотношениях, эмоциональных и физических состояниях; 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учить «прочитывать» эмоции в мимике, жестах, интонации; 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побуждать к активному проявлению эмоциональной отзывчивости (пожалеть, утешить, угостить и др.); 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воспитывать культуру поведения и общения; 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углублять представления о семье, родственных отношениях; 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активно выражать доброе отношение к близким; 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знакомить с формами приветствия, прощания, выражения признательности, обращения с просьбой; 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развивать самоконтроль над своими действиями; 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углублять представления о себе, своём организме, личностных качествах, возможностях, достижениях; 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развивать чувство самоуважения, собственного достоинства; 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направлять сознание, чувства и действия детей на совершение гуманных и справедливых поступков.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Задачи по социально-личностному развитию дошкольников: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sz="4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дает ребенку почувствовать себя равноправным членом человеческого общества. В игре у ребенка появляется уверенность в собственных силах, в способности получать реальный результат.</a:t>
            </a:r>
          </a:p>
          <a:p>
            <a:pPr lvl="0"/>
            <a:r>
              <a:rPr lang="ru-RU" sz="4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Исследовательская деятельность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дает возможность ребенку самостоятельно находить решение или опровержение собственных представлений.</a:t>
            </a:r>
          </a:p>
          <a:p>
            <a:pPr lvl="0"/>
            <a:r>
              <a:rPr lang="ru-RU" sz="4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Изобразительная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позволяет ребенку с помощью работы, фантазии вжиться в мир взрослых, познать его и принять в нем участие.</a:t>
            </a:r>
          </a:p>
          <a:p>
            <a:pPr lvl="0"/>
            <a:r>
              <a:rPr lang="ru-RU" sz="4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Предметная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удовлетворяет познавательные интересы ребенка в определенный период, помогает ориентировать в окружающем мире.</a:t>
            </a:r>
          </a:p>
          <a:p>
            <a:pPr lvl="0"/>
            <a:r>
              <a:rPr lang="ru-RU" sz="4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Наблюдение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обогащает опыт ребенка, стимулирует развитие познавательных интересов, рождает и закрепляет социальные чувства.</a:t>
            </a:r>
          </a:p>
          <a:p>
            <a:pPr lvl="0"/>
            <a:r>
              <a:rPr lang="ru-RU" sz="4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Коммуникативная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объединяет взрослого и ребенка, удовлетворяет разнообразные потребности ребенка в эмоциональной близости с взрослым, в его поддержке и оценке.</a:t>
            </a:r>
          </a:p>
          <a:p>
            <a:pPr lvl="0"/>
            <a:r>
              <a:rPr lang="ru-RU" sz="4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Проектная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активизирует самостоятельную деятельность ребенка, обеспечивает объединение и интеграцию разных видов деятельности.</a:t>
            </a:r>
          </a:p>
          <a:p>
            <a:pPr lvl="0"/>
            <a:r>
              <a:rPr lang="ru-RU" sz="4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Конструктивная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дает возможность формировать сложные мыслительные действия, творческое воображение, механизмы управления собственным поведением.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Виды деятельности, используемые в процессе социально-личностного развития дошкольников: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016224" cy="332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0"/>
            <a:ext cx="263176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32656"/>
            <a:ext cx="23812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075420"/>
            <a:ext cx="2448272" cy="378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2924944"/>
            <a:ext cx="2373015" cy="36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989138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457200" indent="-457200" algn="just" eaLnBrk="1" hangingPunct="1"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Федеральные государственные требования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 структуре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основной общеобразовательной программы дошкольного образования (приказ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РФ №655 от 23.11.2009 года).</a:t>
            </a:r>
          </a:p>
          <a:p>
            <a:pPr marL="457200" indent="-457200" algn="just"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Федеральные государственные требования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 условиям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реализации основной общеобразовательной программы дошкольного образования (проходят согласование).</a:t>
            </a:r>
          </a:p>
          <a:p>
            <a:pPr marL="457200" indent="-457200" algn="just"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Примерная основная общеобразовательная программа дошкольного образования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(разрабатывается уполномоченным федеральным государственным органом на основе ФГТ).</a:t>
            </a:r>
          </a:p>
          <a:p>
            <a:pPr marL="457200" indent="-457200" algn="just"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Примерная основная общеобразовательная программа дошкольного образования для детей с ограниченными возможностями здоровья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(разрабатывается уполномоченным федеральным государственным органом на основе ФГТ).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28588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Документы, обеспечивающие содержание </a:t>
            </a:r>
            <a:r>
              <a:rPr lang="ru-RU" sz="31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едеральных государственных требований </a:t>
            </a:r>
            <a:b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(ФГТ) по ДОУ: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sz="27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Autofit/>
          </a:bodyPr>
          <a:lstStyle/>
          <a:p>
            <a:pPr lvl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Изучение отношения педагогов и родителей к различным вопросам обучения, воспитания, развития детей, условий организации разнообразной деятельности в детском саду и семье;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Знакомство педагогов и родителей с лучшим опытом воспитания детей дошкольного возраста в детском саду и семье;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Информирование друг друга об актуальных задачах воспитания и обучения детей на разных возрастных этапах их развития и о возможностях детского сада и семьи в решении данных задач;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в детском саду условий для разнообразного по содержанию формам сотрудничества, способствующего развитию конструктивного взаимодействия педагогов и родителей с детьми;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Привлечение семей воспитанников к участию в совместных с педагогами мероприятиях;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Поощрение родителей за внимательное отношение к разнообразным стремлениям и потребностям ребенка и создание необходимых условий для их удовлетворения в семье.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задачи взаимодействия детского сада с семьей: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5172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/>
                <a:gridCol w="2664296"/>
                <a:gridCol w="34667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взаимодействия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Виды взаимодействия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Взаимопознание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Разностороннее знакомство педагогов с семьями и семей воспитанников между собой, знакомство семей с педагогами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Встречи - собрания, анкетирование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Взаимообщение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Обмен информацией о психологических особенностях детей, уровне развития социальных компетентностей, эмоционального интеллекта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Индивидуальные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групповые консультации, родительские собрания, оформление информационных стендов, организация выставок детского творчества, приглашение родителей на детские праздники, создание памяток,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интернет-журналов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переписка по электронной почте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Непрерывное образование воспитывающих взрослых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Просвещение родителей по вопросам развития ребенка,  обучение способом взаимоотношений с детьми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родительской школы (лекции, семинары, семинары-практикумы), тренинги, создание библиотеки.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Совместная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Привлечение родителей к созданию детских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портфолио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конкурсов, семейных объединений, семейных праздников, к участию в детской исследовательской и проектной деятельности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формы взаимодействия с семьей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Представление о себе как о личности,  любознательность, активность;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Эмоциональная отзывчивость к другим людям;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Адекватное использование вербальных и невербальных средств общения, владение диалогической речью и конструктивными способами взаимодействия с детьми и взрослыми (договариваться, обмениваться предметами, распределять действия при сотрудничестве); способность изменять стиль общения со взрослым или сверстником, в зависимости от ситуации;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Представление о собственной принадлежности и принадлежности других людей к определенному полу; о составе своей семьи, родственных отношениях и взаимосвязях, распределении семейных обязанностей, семейных традициях; об обществе, его культурных ценностях; о государстве и принадлежности к нему; о мире.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Социальный портрет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выпускника ДОУ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703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572000" y="928670"/>
            <a:ext cx="4214810" cy="250033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857232"/>
            <a:ext cx="3929090" cy="25003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714752"/>
            <a:ext cx="4071966" cy="228601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4876" y="3714752"/>
            <a:ext cx="4143404" cy="22860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Блок-схема: ИЛИ 7"/>
          <p:cNvSpPr/>
          <p:nvPr/>
        </p:nvSpPr>
        <p:spPr>
          <a:xfrm>
            <a:off x="2000232" y="2000240"/>
            <a:ext cx="4929222" cy="3071834"/>
          </a:xfrm>
          <a:prstGeom prst="flowChar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00375" y="2571750"/>
            <a:ext cx="1285875" cy="842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714625"/>
            <a:ext cx="1643063" cy="700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Познавательно-речевое развитие</a:t>
            </a:r>
            <a:endParaRPr lang="ru-RU" sz="1600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500" y="3643313"/>
            <a:ext cx="1643063" cy="7858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sz="1600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3714750"/>
            <a:ext cx="1571625" cy="785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Социально-личностное развитие</a:t>
            </a:r>
            <a:endParaRPr lang="ru-RU" sz="1600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500" y="1500188"/>
            <a:ext cx="2786063" cy="642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«Физическая культура»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«Здоровье»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00192" y="1124744"/>
            <a:ext cx="2232099" cy="17275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632523"/>
              </a:solidFill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632523"/>
              </a:solidFill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«Коммуникация»</a:t>
            </a: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b="1" dirty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художественной литературы»</a:t>
            </a:r>
            <a:r>
              <a:rPr lang="ru-RU" dirty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«Познание»</a:t>
            </a:r>
            <a:r>
              <a:rPr lang="ru-RU" dirty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63252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632523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632523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4213" y="4724400"/>
            <a:ext cx="2128837" cy="10493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632523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«Музыка»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«Художественное творчество»</a:t>
            </a:r>
            <a:r>
              <a:rPr lang="ru-RU" dirty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632523"/>
              </a:solidFill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00813" y="4508500"/>
            <a:ext cx="2143125" cy="11922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632523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632523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«Социализация»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«Труд»</a:t>
            </a:r>
            <a:r>
              <a:rPr lang="ru-RU" dirty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«Безопасность»</a:t>
            </a:r>
            <a:r>
              <a:rPr lang="ru-RU" dirty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632523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632523"/>
              </a:solidFill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632523"/>
              </a:solidFill>
              <a:cs typeface="Times New Roman" pitchFamily="18" charset="0"/>
            </a:endParaRPr>
          </a:p>
        </p:txBody>
      </p:sp>
      <p:pic>
        <p:nvPicPr>
          <p:cNvPr id="13337" name="Picture 15" descr="D:\Макатрова\Коллекция картинок (Microsoft)\j042841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2286000"/>
            <a:ext cx="85725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12" descr="D:\Макатрова\Коллекция картинок (Microsoft)\j039670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1214438"/>
            <a:ext cx="7143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9" descr="j0404263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2571750"/>
            <a:ext cx="642938" cy="619125"/>
          </a:xfrm>
          <a:prstGeom prst="rect">
            <a:avLst/>
          </a:prstGeom>
          <a:noFill/>
          <a:effectLst>
            <a:outerShdw dist="99190" dir="2388334" algn="ctr" rotWithShape="0">
              <a:srgbClr val="4D4D4D">
                <a:alpha val="50000"/>
              </a:srgbClr>
            </a:outerShdw>
          </a:effectLst>
        </p:spPr>
      </p:pic>
      <p:pic>
        <p:nvPicPr>
          <p:cNvPr id="13340" name="Picture 38" descr="Безымянный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4021138"/>
            <a:ext cx="214313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35" descr="002[1]"/>
          <p:cNvPicPr>
            <a:picLocks noChangeAspect="1" noChangeArrowheads="1"/>
          </p:cNvPicPr>
          <p:nvPr/>
        </p:nvPicPr>
        <p:blipFill>
          <a:blip r:embed="rId7" cstate="print"/>
          <a:srcRect t="3944" b="23695"/>
          <a:stretch>
            <a:fillRect/>
          </a:stretch>
        </p:blipFill>
        <p:spPr bwMode="auto">
          <a:xfrm>
            <a:off x="5786438" y="5000625"/>
            <a:ext cx="6540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1" descr="C:\Users\Любовь\Pictures\Книги ИЗО и символы\bg-header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25" y="3857625"/>
            <a:ext cx="16430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3" name="Picture 2" descr="C:\Users\Любовь\Pictures\Книги ИЗО и символы\DS6688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2138" y="5084763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4" name="TextBox 25"/>
          <p:cNvSpPr txBox="1">
            <a:spLocks noChangeArrowheads="1"/>
          </p:cNvSpPr>
          <p:nvPr/>
        </p:nvSpPr>
        <p:spPr bwMode="auto">
          <a:xfrm>
            <a:off x="1785938" y="428625"/>
            <a:ext cx="321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2322" name="TextBox 26"/>
          <p:cNvSpPr txBox="1">
            <a:spLocks noChangeArrowheads="1"/>
          </p:cNvSpPr>
          <p:nvPr/>
        </p:nvSpPr>
        <p:spPr bwMode="auto">
          <a:xfrm>
            <a:off x="857250" y="0"/>
            <a:ext cx="77152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  ДОШКОЛЬНОГО  ОБРАЗОВАНИЯ (ФГТ)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ведущая деятельность ребенка, посредством которой он органично развивается, познает очень важный пласт человеческой культуры – взаимоотношение между взрослыми людьми – в семье, их профессиональной деятельности и т.д.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08720"/>
            <a:ext cx="8219256" cy="5760640"/>
          </a:xfrm>
        </p:spPr>
        <p:txBody>
          <a:bodyPr>
            <a:noAutofit/>
          </a:bodyPr>
          <a:lstStyle/>
          <a:p>
            <a:r>
              <a:rPr lang="ru-RU" sz="21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Игровая</a:t>
            </a:r>
            <a:r>
              <a:rPr lang="ru-RU" sz="2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(сюжетные игры; игры с правилами);</a:t>
            </a:r>
          </a:p>
          <a:p>
            <a:r>
              <a:rPr lang="ru-RU" sz="21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Коммуникативная</a:t>
            </a:r>
            <a:r>
              <a:rPr lang="ru-RU" sz="2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(беседа, ситуативный разговор; речевая ситуация; составление, отгадывание загадок и др.);</a:t>
            </a:r>
          </a:p>
          <a:p>
            <a:r>
              <a:rPr lang="ru-RU" sz="21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Двигательная</a:t>
            </a:r>
            <a:r>
              <a:rPr lang="ru-RU" sz="2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(подвижные дидактические игры; подвижные игры с правилами; игровые упражнения; соревнования);</a:t>
            </a:r>
          </a:p>
          <a:p>
            <a:r>
              <a:rPr lang="ru-RU" sz="21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Продуктивная</a:t>
            </a:r>
            <a:r>
              <a:rPr lang="ru-RU" sz="2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(мастерская по изготовлению продуктов детского творчества; реализация проектов);</a:t>
            </a:r>
          </a:p>
          <a:p>
            <a:r>
              <a:rPr lang="ru-RU" sz="21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Трудовая</a:t>
            </a:r>
            <a:r>
              <a:rPr lang="ru-RU" sz="2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(совместные действия; дежурство; поручения);</a:t>
            </a:r>
          </a:p>
          <a:p>
            <a:r>
              <a:rPr lang="ru-RU" sz="21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Познавательно-исследовательская</a:t>
            </a:r>
            <a:r>
              <a:rPr lang="ru-RU" sz="2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(наблюдение; экскурсии; решение проблемных ситуаций; экспериментирование; коллекционирование; моделирование; реализация проекта);</a:t>
            </a:r>
          </a:p>
          <a:p>
            <a:r>
              <a:rPr lang="ru-RU" sz="21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Музыкально-художественная</a:t>
            </a:r>
            <a:r>
              <a:rPr lang="ru-RU" sz="2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(слушание; исполнение; импровизация; экспериментирование; музыкально-дидактические игры);</a:t>
            </a:r>
          </a:p>
          <a:p>
            <a:r>
              <a:rPr lang="ru-RU" sz="21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Восприятие художественной литературы</a:t>
            </a:r>
            <a:r>
              <a:rPr lang="ru-RU" sz="2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(чтение; обсуждение; разучивание)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i="1" dirty="0" smtClean="0">
                <a:latin typeface="Times New Roman" pitchFamily="18" charset="0"/>
              </a:rPr>
              <a:t>Виды детской деятельности:</a:t>
            </a:r>
            <a:br>
              <a:rPr lang="ru-RU" sz="4400" i="1" dirty="0" smtClean="0">
                <a:latin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86375"/>
          </a:xfrm>
        </p:spPr>
        <p:txBody>
          <a:bodyPr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Развивающее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образование: единство воспитательных, развивающих и обучающих  задач;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Научная обоснованность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практическая применимость (соответствие фундаментальным основам возрастной психологии и дошкольной педагогики; культурно-исторический,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личностно-ориентирован-ный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подходы к развитию ребенка);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Интеграция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образовательных областей (взаимодействие содержания образовательных областей для обеспечения целостности образовательного процесса);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Комплексно-тематический принцип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построения образовательного процесса (доступность тем, мотивация);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образовательного процесса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адекватных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возрасту формах и видах деятельности (ведущий вид деятельности – игра).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Концептуальные основы ФГТ</a:t>
            </a:r>
            <a:r>
              <a:rPr lang="ru-RU" b="1" dirty="0" smtClean="0"/>
              <a:t>:</a:t>
            </a:r>
            <a:endParaRPr lang="ru-RU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143250"/>
            <a:ext cx="8458200" cy="271145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СОЦИАЛЬНО-ЛИЧНОСТНОЕ  РАЗВИТИЕ ДОШКОЛЬНИКОВ</a:t>
            </a:r>
          </a:p>
          <a:p>
            <a:pPr eaLnBrk="1" hangingPunct="1">
              <a:buFont typeface="Wingdings 2" pitchFamily="18" charset="2"/>
              <a:buNone/>
            </a:pPr>
            <a:endParaRPr lang="ru-RU" sz="2000" b="1" dirty="0" smtClean="0"/>
          </a:p>
        </p:txBody>
      </p:sp>
      <p:pic>
        <p:nvPicPr>
          <p:cNvPr id="10243" name="Picture 6" descr="3f0610f3362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7653" cy="315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8" descr="kid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64578">
            <a:off x="5028499" y="148051"/>
            <a:ext cx="3729038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684213" y="404813"/>
            <a:ext cx="7920037" cy="79216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339" name="Прямоугольник 7"/>
          <p:cNvSpPr>
            <a:spLocks noChangeArrowheads="1"/>
          </p:cNvSpPr>
          <p:nvPr/>
        </p:nvSpPr>
        <p:spPr bwMode="auto">
          <a:xfrm>
            <a:off x="755650" y="620713"/>
            <a:ext cx="806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СОЦИАЛЬНО-ЛИЧНОСТНОЕ  РАЗВИТИЕ ДОШКОЛЬНИКОВ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64163" y="1628775"/>
            <a:ext cx="3529012" cy="31686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основ безопасности собственной жизнедеятельности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предпосылок экологического сознания (безопасности окружающего мира)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43213" y="4724400"/>
            <a:ext cx="3529012" cy="1873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положительного отношения к труду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950" y="1989138"/>
            <a:ext cx="3527425" cy="27352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освоение первоначальных представлений социального характера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включение детей в систему социальных отношений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13" name="Прямая со стрелкой 12"/>
          <p:cNvCxnSpPr>
            <a:stCxn id="6" idx="2"/>
          </p:cNvCxnSpPr>
          <p:nvPr/>
        </p:nvCxnSpPr>
        <p:spPr>
          <a:xfrm rot="5400000">
            <a:off x="2879725" y="225425"/>
            <a:ext cx="792163" cy="273526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2"/>
            <a:endCxn id="11" idx="0"/>
          </p:cNvCxnSpPr>
          <p:nvPr/>
        </p:nvCxnSpPr>
        <p:spPr>
          <a:xfrm rot="5400000">
            <a:off x="2861469" y="207169"/>
            <a:ext cx="792163" cy="277177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2"/>
            <a:endCxn id="10" idx="0"/>
          </p:cNvCxnSpPr>
          <p:nvPr/>
        </p:nvCxnSpPr>
        <p:spPr>
          <a:xfrm rot="5400000">
            <a:off x="2862263" y="2943225"/>
            <a:ext cx="3527425" cy="3492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TextBox 13"/>
          <p:cNvSpPr txBox="1">
            <a:spLocks noChangeArrowheads="1"/>
          </p:cNvSpPr>
          <p:nvPr/>
        </p:nvSpPr>
        <p:spPr bwMode="auto">
          <a:xfrm>
            <a:off x="684213" y="2133600"/>
            <a:ext cx="2232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990000"/>
                </a:solidFill>
                <a:latin typeface="Franklin Gothic Book" pitchFamily="34" charset="0"/>
              </a:rPr>
              <a:t>«Социализация» </a:t>
            </a:r>
          </a:p>
          <a:p>
            <a:endParaRPr lang="ru-RU" b="1">
              <a:solidFill>
                <a:srgbClr val="990000"/>
              </a:solidFill>
              <a:latin typeface="Franklin Gothic Book" pitchFamily="34" charset="0"/>
            </a:endParaRPr>
          </a:p>
        </p:txBody>
      </p:sp>
      <p:sp>
        <p:nvSpPr>
          <p:cNvPr id="14347" name="TextBox 15"/>
          <p:cNvSpPr txBox="1">
            <a:spLocks noChangeArrowheads="1"/>
          </p:cNvSpPr>
          <p:nvPr/>
        </p:nvSpPr>
        <p:spPr bwMode="auto">
          <a:xfrm>
            <a:off x="6011863" y="1773238"/>
            <a:ext cx="18732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b="1">
                <a:solidFill>
                  <a:srgbClr val="990000"/>
                </a:solidFill>
                <a:latin typeface="Franklin Gothic Book" pitchFamily="34" charset="0"/>
              </a:rPr>
              <a:t>«Безопасность» </a:t>
            </a:r>
          </a:p>
        </p:txBody>
      </p:sp>
      <p:sp>
        <p:nvSpPr>
          <p:cNvPr id="14348" name="TextBox 17"/>
          <p:cNvSpPr txBox="1">
            <a:spLocks noChangeArrowheads="1"/>
          </p:cNvSpPr>
          <p:nvPr/>
        </p:nvSpPr>
        <p:spPr bwMode="auto">
          <a:xfrm>
            <a:off x="3708400" y="4868863"/>
            <a:ext cx="1120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990000"/>
                </a:solidFill>
                <a:latin typeface="Franklin Gothic Book" pitchFamily="34" charset="0"/>
              </a:rPr>
              <a:t>«Труд» </a:t>
            </a:r>
            <a:endParaRPr lang="ru-RU">
              <a:solidFill>
                <a:srgbClr val="990000"/>
              </a:solidFill>
              <a:latin typeface="Franklin Gothic Book" pitchFamily="34" charset="0"/>
            </a:endParaRPr>
          </a:p>
        </p:txBody>
      </p:sp>
      <p:cxnSp>
        <p:nvCxnSpPr>
          <p:cNvPr id="28" name="Прямая со стрелкой 27"/>
          <p:cNvCxnSpPr>
            <a:stCxn id="6" idx="2"/>
            <a:endCxn id="9" idx="0"/>
          </p:cNvCxnSpPr>
          <p:nvPr/>
        </p:nvCxnSpPr>
        <p:spPr>
          <a:xfrm rot="16200000" flipH="1">
            <a:off x="5669757" y="170656"/>
            <a:ext cx="431800" cy="248443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игровой деятельности детей;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приобщение к элементарным общепринятым  нормам и правилам взаимоотношения со сверстниками и взрослыми (в том числе моральным);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гендерной, семейной, гражданской принадлежности, патриотических чувств, чувства принадлежности к мировому сообществу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Социализация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2555</TotalTime>
  <Words>1708</Words>
  <Application>Microsoft Office PowerPoint</Application>
  <PresentationFormat>Экран (4:3)</PresentationFormat>
  <Paragraphs>152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Социально-личностное развитие дошкольников в контексте ФГТ</vt:lpstr>
      <vt:lpstr>Документы, обеспечивающие содержание Федеральных государственных требований  (ФГТ) по ДОУ: </vt:lpstr>
      <vt:lpstr>Слайд 3</vt:lpstr>
      <vt:lpstr>Слайд 4</vt:lpstr>
      <vt:lpstr>Виды детской деятельности: </vt:lpstr>
      <vt:lpstr>Концептуальные основы ФГТ:</vt:lpstr>
      <vt:lpstr>Слайд 7</vt:lpstr>
      <vt:lpstr>Слайд 8</vt:lpstr>
      <vt:lpstr>Социализация</vt:lpstr>
      <vt:lpstr>Безопасность</vt:lpstr>
      <vt:lpstr>Труд</vt:lpstr>
      <vt:lpstr>Требования к социально-личностному развитию дошкольников</vt:lpstr>
      <vt:lpstr>(продолжение)</vt:lpstr>
      <vt:lpstr>Слайд 14</vt:lpstr>
      <vt:lpstr>Принципы организвции процесса социального воспитания:</vt:lpstr>
      <vt:lpstr>Слайд 16</vt:lpstr>
      <vt:lpstr>Задачи по социально-личностному развитию дошкольников: </vt:lpstr>
      <vt:lpstr>Виды деятельности, используемые в процессе социально-личностного развития дошкольников:</vt:lpstr>
      <vt:lpstr>Слайд 19</vt:lpstr>
      <vt:lpstr>Основные задачи взаимодействия детского сада с семьей: </vt:lpstr>
      <vt:lpstr>Основные формы взаимодействия с семьей</vt:lpstr>
      <vt:lpstr>Социальный портрет  выпускника ДОУ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user228</dc:creator>
  <cp:lastModifiedBy>асель</cp:lastModifiedBy>
  <cp:revision>149</cp:revision>
  <dcterms:created xsi:type="dcterms:W3CDTF">2010-10-13T12:46:11Z</dcterms:created>
  <dcterms:modified xsi:type="dcterms:W3CDTF">2013-04-12T17:14:54Z</dcterms:modified>
</cp:coreProperties>
</file>