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sldIdLst>
    <p:sldId id="256" r:id="rId2"/>
    <p:sldId id="278" r:id="rId3"/>
    <p:sldId id="279" r:id="rId4"/>
    <p:sldId id="277" r:id="rId5"/>
    <p:sldId id="258" r:id="rId6"/>
    <p:sldId id="257" r:id="rId7"/>
    <p:sldId id="259" r:id="rId8"/>
    <p:sldId id="261" r:id="rId9"/>
    <p:sldId id="281" r:id="rId10"/>
    <p:sldId id="265" r:id="rId11"/>
    <p:sldId id="280" r:id="rId12"/>
    <p:sldId id="269" r:id="rId13"/>
    <p:sldId id="270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4" d="100"/>
          <a:sy n="34" d="100"/>
        </p:scale>
        <p:origin x="-1723" y="-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pPr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1245476" y="15766"/>
            <a:ext cx="6794937" cy="5249917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Игровой проект</a:t>
            </a:r>
            <a:br>
              <a:rPr lang="ru-RU" sz="4000" i="1" dirty="0" smtClean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</a:br>
            <a:r>
              <a:rPr lang="ru-RU" sz="4000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4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Использование фольклора в формировании культурно-гигиенических навыков у детей младшего дошкольного возраста.</a:t>
            </a:r>
            <a:br>
              <a:rPr lang="ru-RU" sz="4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lang="en-US" sz="4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ru-RU" sz="4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Водичка, водичка, умой мое личико</a:t>
            </a:r>
            <a:r>
              <a:rPr lang="en-US" sz="40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”</a:t>
            </a:r>
            <a:endParaRPr lang="ru-RU" sz="4000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52254" y="553656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Воспитатель МБДОУ № </a:t>
            </a:r>
            <a:r>
              <a:rPr lang="ru-RU" dirty="0" smtClean="0">
                <a:latin typeface="Arial Narrow" pitchFamily="34" charset="0"/>
              </a:rPr>
              <a:t>107</a:t>
            </a:r>
          </a:p>
          <a:p>
            <a:pPr algn="ctr"/>
            <a:r>
              <a:rPr lang="ru-RU" dirty="0" err="1" smtClean="0">
                <a:latin typeface="Arial Narrow" pitchFamily="34" charset="0"/>
              </a:rPr>
              <a:t>Вылигжанина</a:t>
            </a:r>
            <a:r>
              <a:rPr lang="ru-RU" dirty="0" smtClean="0">
                <a:latin typeface="Arial Narrow" pitchFamily="34" charset="0"/>
              </a:rPr>
              <a:t> С.А.</a:t>
            </a:r>
          </a:p>
          <a:p>
            <a:pPr algn="ctr"/>
            <a:r>
              <a:rPr lang="ru-RU" dirty="0" smtClean="0">
                <a:latin typeface="Arial Narrow" pitchFamily="34" charset="0"/>
              </a:rPr>
              <a:t>Кемерово 2013г.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89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45140" y="4102699"/>
            <a:ext cx="2782111" cy="45719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7599" y="592187"/>
            <a:ext cx="84046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/>
                <a:cs typeface="Times New Roman"/>
              </a:rPr>
              <a:t>С </a:t>
            </a:r>
            <a:r>
              <a:rPr lang="ru-RU" sz="3200" dirty="0" smtClean="0">
                <a:latin typeface="Times New Roman"/>
                <a:cs typeface="Times New Roman"/>
              </a:rPr>
              <a:t>помощью художественного </a:t>
            </a:r>
            <a:r>
              <a:rPr lang="ru-RU" sz="3200" dirty="0">
                <a:latin typeface="Times New Roman"/>
                <a:cs typeface="Times New Roman"/>
              </a:rPr>
              <a:t>слова  повысить уровень </a:t>
            </a:r>
            <a:r>
              <a:rPr lang="ru-RU" sz="3200" dirty="0" smtClean="0">
                <a:latin typeface="Times New Roman"/>
                <a:cs typeface="Times New Roman"/>
              </a:rPr>
              <a:t>владения культурно гигиеническими навыками у детей.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42747" y="2800055"/>
            <a:ext cx="370125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/>
                <a:cs typeface="Times New Roman"/>
              </a:rPr>
              <a:t>«Руки с мылом надо мыть,</a:t>
            </a:r>
          </a:p>
          <a:p>
            <a:r>
              <a:rPr lang="ru-RU" sz="2800" dirty="0">
                <a:latin typeface="Times New Roman"/>
                <a:cs typeface="Times New Roman"/>
              </a:rPr>
              <a:t>Рукава нельзя мочить.</a:t>
            </a:r>
          </a:p>
          <a:p>
            <a:r>
              <a:rPr lang="ru-RU" sz="2800" dirty="0">
                <a:latin typeface="Times New Roman"/>
                <a:cs typeface="Times New Roman"/>
              </a:rPr>
              <a:t>Кто рукавчик не засучит,</a:t>
            </a:r>
          </a:p>
          <a:p>
            <a:r>
              <a:rPr lang="ru-RU" sz="2800" dirty="0">
                <a:latin typeface="Times New Roman"/>
                <a:cs typeface="Times New Roman"/>
              </a:rPr>
              <a:t>Тот водички не получит».</a:t>
            </a:r>
          </a:p>
          <a:p>
            <a:endParaRPr lang="ru-RU" sz="2200" dirty="0">
              <a:latin typeface="Times New Roman"/>
              <a:cs typeface="Times New Roman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12" y="2440792"/>
            <a:ext cx="5075148" cy="38063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790085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7"/>
            <a:ext cx="4328810" cy="363055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проснулись, потянулись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сон ушел, зевнули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Головой слегка тряхнули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крану побежали вместе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Умывались и плескались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Причесались, приоделись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хотим мы больше спать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Будем весело играть!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370531"/>
            <a:ext cx="3193419" cy="212063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293" y="4319081"/>
            <a:ext cx="3270897" cy="21720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0" t="2380" r="15592" b="2553"/>
          <a:stretch/>
        </p:blipFill>
        <p:spPr>
          <a:xfrm>
            <a:off x="5390071" y="758757"/>
            <a:ext cx="3172672" cy="28891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994063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765125" y="653818"/>
            <a:ext cx="361227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/>
                <a:cs typeface="Times New Roman"/>
              </a:rPr>
              <a:t>П</a:t>
            </a:r>
            <a:r>
              <a:rPr lang="ru-RU" sz="2200" dirty="0" smtClean="0">
                <a:latin typeface="Times New Roman"/>
                <a:cs typeface="Times New Roman"/>
              </a:rPr>
              <a:t>аша </a:t>
            </a:r>
            <a:r>
              <a:rPr lang="ru-RU" sz="2200" dirty="0">
                <a:latin typeface="Times New Roman"/>
                <a:cs typeface="Times New Roman"/>
              </a:rPr>
              <a:t>у нас зайчик,</a:t>
            </a:r>
          </a:p>
          <a:p>
            <a:r>
              <a:rPr lang="ru-RU" sz="2200" dirty="0">
                <a:latin typeface="Times New Roman"/>
                <a:cs typeface="Times New Roman"/>
              </a:rPr>
              <a:t>Зайчик - </a:t>
            </a:r>
            <a:r>
              <a:rPr lang="ru-RU" sz="2200" dirty="0" err="1">
                <a:latin typeface="Times New Roman"/>
                <a:cs typeface="Times New Roman"/>
              </a:rPr>
              <a:t>побегайчик</a:t>
            </a:r>
            <a:r>
              <a:rPr lang="ru-RU" sz="2200" dirty="0">
                <a:latin typeface="Times New Roman"/>
                <a:cs typeface="Times New Roman"/>
              </a:rPr>
              <a:t>!</a:t>
            </a:r>
          </a:p>
          <a:p>
            <a:r>
              <a:rPr lang="ru-RU" sz="2200" dirty="0">
                <a:latin typeface="Times New Roman"/>
                <a:cs typeface="Times New Roman"/>
              </a:rPr>
              <a:t>Зайчик </a:t>
            </a:r>
            <a:r>
              <a:rPr lang="ru-RU" sz="2200" dirty="0" smtClean="0">
                <a:latin typeface="Times New Roman"/>
                <a:cs typeface="Times New Roman"/>
              </a:rPr>
              <a:t>Паша </a:t>
            </a:r>
            <a:r>
              <a:rPr lang="ru-RU" sz="2200" dirty="0">
                <a:latin typeface="Times New Roman"/>
                <a:cs typeface="Times New Roman"/>
              </a:rPr>
              <a:t>– скок-поскок,</a:t>
            </a:r>
          </a:p>
          <a:p>
            <a:r>
              <a:rPr lang="ru-RU" sz="2200" dirty="0">
                <a:latin typeface="Times New Roman"/>
                <a:cs typeface="Times New Roman"/>
              </a:rPr>
              <a:t>Подберет штаны, носок.</a:t>
            </a:r>
          </a:p>
          <a:p>
            <a:r>
              <a:rPr lang="ru-RU" sz="2200" dirty="0">
                <a:latin typeface="Times New Roman"/>
                <a:cs typeface="Times New Roman"/>
              </a:rPr>
              <a:t>Свои вещи не теряет</a:t>
            </a:r>
          </a:p>
          <a:p>
            <a:r>
              <a:rPr lang="ru-RU" sz="2200" dirty="0">
                <a:latin typeface="Times New Roman"/>
                <a:cs typeface="Times New Roman"/>
              </a:rPr>
              <a:t>И на место убирает.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6981" y="4239702"/>
            <a:ext cx="3979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latin typeface="Times New Roman"/>
                <a:cs typeface="Times New Roman"/>
              </a:rPr>
              <a:t>Одеваемся мы быстро</a:t>
            </a:r>
          </a:p>
          <a:p>
            <a:r>
              <a:rPr lang="ru-RU" sz="2200" dirty="0">
                <a:latin typeface="Times New Roman"/>
                <a:cs typeface="Times New Roman"/>
              </a:rPr>
              <a:t>Умываемся мы чисто.</a:t>
            </a:r>
          </a:p>
          <a:p>
            <a:r>
              <a:rPr lang="ru-RU" sz="2200" dirty="0">
                <a:latin typeface="Times New Roman"/>
                <a:cs typeface="Times New Roman"/>
              </a:rPr>
              <a:t>Так опрятны, аккуратны! </a:t>
            </a:r>
          </a:p>
          <a:p>
            <a:r>
              <a:rPr lang="ru-RU" sz="2200" dirty="0">
                <a:latin typeface="Times New Roman"/>
                <a:cs typeface="Times New Roman"/>
              </a:rPr>
              <a:t>Всем смотреть на нас приятно!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20" y="359764"/>
            <a:ext cx="4357140" cy="326785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0" r="14445" b="7759"/>
          <a:stretch/>
        </p:blipFill>
        <p:spPr>
          <a:xfrm>
            <a:off x="5130107" y="2878129"/>
            <a:ext cx="3247295" cy="38052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953618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32063" y="4481349"/>
            <a:ext cx="309429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latin typeface="Times New Roman"/>
                <a:cs typeface="Times New Roman"/>
              </a:rPr>
              <a:t>Куклу? Кормили.</a:t>
            </a:r>
            <a:r>
              <a:rPr lang="ru-RU" sz="2500" b="1" dirty="0">
                <a:latin typeface="Times New Roman"/>
                <a:cs typeface="Times New Roman"/>
              </a:rPr>
              <a:t> </a:t>
            </a:r>
            <a:endParaRPr lang="ru-RU" sz="2500" dirty="0">
              <a:latin typeface="Times New Roman"/>
              <a:cs typeface="Times New Roman"/>
            </a:endParaRPr>
          </a:p>
          <a:p>
            <a:r>
              <a:rPr lang="ru-RU" sz="2500" dirty="0">
                <a:latin typeface="Times New Roman"/>
                <a:cs typeface="Times New Roman"/>
              </a:rPr>
              <a:t>Зайку? Кормили. </a:t>
            </a:r>
          </a:p>
          <a:p>
            <a:r>
              <a:rPr lang="ru-RU" sz="2500" dirty="0">
                <a:latin typeface="Times New Roman"/>
                <a:cs typeface="Times New Roman"/>
              </a:rPr>
              <a:t>Мишку? Кормили</a:t>
            </a:r>
          </a:p>
          <a:p>
            <a:r>
              <a:rPr lang="ru-RU" sz="2500" dirty="0">
                <a:latin typeface="Times New Roman"/>
                <a:cs typeface="Times New Roman"/>
              </a:rPr>
              <a:t>А </a:t>
            </a:r>
            <a:r>
              <a:rPr lang="ru-RU" sz="2500" dirty="0" smtClean="0">
                <a:latin typeface="Times New Roman"/>
                <a:cs typeface="Times New Roman"/>
              </a:rPr>
              <a:t>Ваню? </a:t>
            </a:r>
            <a:r>
              <a:rPr lang="ru-RU" sz="2500" dirty="0">
                <a:latin typeface="Times New Roman"/>
                <a:cs typeface="Times New Roman"/>
              </a:rPr>
              <a:t>Забыли.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3401" y="505566"/>
            <a:ext cx="30441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latin typeface="Times New Roman"/>
                <a:cs typeface="Times New Roman"/>
              </a:rPr>
              <a:t>Супчик </a:t>
            </a:r>
            <a:r>
              <a:rPr lang="ru-RU" sz="2500" dirty="0">
                <a:latin typeface="Times New Roman"/>
                <a:cs typeface="Times New Roman"/>
              </a:rPr>
              <a:t>жиденький, </a:t>
            </a:r>
            <a:br>
              <a:rPr lang="ru-RU" sz="2500" dirty="0">
                <a:latin typeface="Times New Roman"/>
                <a:cs typeface="Times New Roman"/>
              </a:rPr>
            </a:br>
            <a:r>
              <a:rPr lang="ru-RU" sz="2500" dirty="0">
                <a:latin typeface="Times New Roman"/>
                <a:cs typeface="Times New Roman"/>
              </a:rPr>
              <a:t>Но питательный!</a:t>
            </a:r>
            <a:br>
              <a:rPr lang="ru-RU" sz="2500" dirty="0">
                <a:latin typeface="Times New Roman"/>
                <a:cs typeface="Times New Roman"/>
              </a:rPr>
            </a:br>
            <a:r>
              <a:rPr lang="ru-RU" sz="2500" dirty="0">
                <a:latin typeface="Times New Roman"/>
                <a:cs typeface="Times New Roman"/>
              </a:rPr>
              <a:t>Будешь худенький, </a:t>
            </a:r>
            <a:br>
              <a:rPr lang="ru-RU" sz="2500" dirty="0">
                <a:latin typeface="Times New Roman"/>
                <a:cs typeface="Times New Roman"/>
              </a:rPr>
            </a:br>
            <a:r>
              <a:rPr lang="ru-RU" sz="2500" dirty="0">
                <a:latin typeface="Times New Roman"/>
                <a:cs typeface="Times New Roman"/>
              </a:rPr>
              <a:t>Но пузатенький!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86" b="2132"/>
          <a:stretch/>
        </p:blipFill>
        <p:spPr>
          <a:xfrm rot="5400000">
            <a:off x="150086" y="765032"/>
            <a:ext cx="4095813" cy="32567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3" t="1938" r="4344" b="14339"/>
          <a:stretch/>
        </p:blipFill>
        <p:spPr>
          <a:xfrm rot="5400000">
            <a:off x="4824770" y="2929686"/>
            <a:ext cx="4121431" cy="32670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13772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15111">
            <a:off x="3777914" y="3749013"/>
            <a:ext cx="4829222" cy="3853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1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8" y="2964874"/>
            <a:ext cx="4123426" cy="3893126"/>
          </a:xfrm>
          <a:prstGeom prst="rect">
            <a:avLst/>
          </a:prstGeom>
        </p:spPr>
      </p:pic>
      <p:pic>
        <p:nvPicPr>
          <p:cNvPr id="3" name="Рисунок 2" hidden="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1" y="1143000"/>
            <a:ext cx="5619750" cy="5715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288" y="2014728"/>
            <a:ext cx="8698039" cy="399213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 проекта: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 – игровой.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Долгосрочный(июнь-сентябрь-2013)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Проблема: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 уровень освоения детьми культурно-гигиенических навыков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культурно-гигиенических навыков в игровой форме через использование в воспитательно-образовательном процессе устное народное творчество.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проекта: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Учить детей с небольшой помощью взрослого мыть руки, ухаживать за своим внешнем видом, вещами, игрушками.</a:t>
            </a:r>
            <a:b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 проекта: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Активная помощь детям в освоении соответствующих возрасту умений. Воспитание культурно гигиенических навыков и навыков самообслуживания.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76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83" y="1489208"/>
            <a:ext cx="8734096" cy="435979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Ожидаемые результаты.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уровня освоения культурно-гигиенических навыков.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Эмоциональная отзывчивость в процессе применения практических умений.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Гипотеза: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самого рождения купание и игры с водой становятся любимым занятием детей. Поэтому во время любых водных процедур для лучшего усвоения и развития речи, памяти, слуха, ритма на помощь приходят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приговорки, пословицы, стихи, загадки, сказки. Все это помогает знакомить ребенка с окружающим миром.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Фольклор.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устное творчество.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адресован детям дошкольного возраста их родителям коллегам.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 реализации проекта: МБДОУ№107 ясельная группа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Гномики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88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17" y="204952"/>
            <a:ext cx="8718331" cy="619584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ПОЯСНИТЕЛЬНАЯ ЗАПИСКА.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Культурно-гигиенические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 в значительной степени формируются в дошкольном возрасте, так как нервная система ребенка в высшей степени пластична, а действия, связанные с принятием пищи, одеванием, умыванием, повторяются каждый день, систематически и неоднократно. В детском саду у детей воспитываются: навыки по соблюдению чистоты тела, культуры еды, поддержания порядка в окружающей обстановке, а также правильных взаимоотношений детей друг с другом 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взрослыми.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повседневной работы с детьми необходимо стремиться к тому, чтобы выполнение правил личной гигиены стало для них естественным, а гигиенические навыки с возрастом постоянно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совершенствовались.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облегчить ребенку освоение новых навыков, необходимо делать этот процесс доступным, интересным и увлекательным. И делать это надо педагогически тонко, ненавязчиво. При этом воспитателю важно учитывать возрастную особенность детей 3-го года жизни - стремление к самостоятельности.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265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419368" y="50442"/>
            <a:ext cx="4314359" cy="8090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Введение</a:t>
            </a:r>
            <a:endParaRPr lang="ru-RU" sz="3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8102" y="859454"/>
            <a:ext cx="8637884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i="1" dirty="0">
                <a:latin typeface="Times New Roman"/>
                <a:cs typeface="Times New Roman"/>
              </a:rPr>
              <a:t> </a:t>
            </a:r>
            <a:r>
              <a:rPr lang="ru-RU" sz="2300" b="1" dirty="0">
                <a:solidFill>
                  <a:srgbClr val="000000"/>
                </a:solidFill>
                <a:latin typeface="Times New Roman"/>
                <a:cs typeface="Times New Roman"/>
              </a:rPr>
              <a:t>Культурно-гигиенические навыки </a:t>
            </a:r>
            <a:r>
              <a:rPr lang="ru-RU" sz="2300" dirty="0">
                <a:solidFill>
                  <a:srgbClr val="000000"/>
                </a:solidFill>
                <a:latin typeface="Times New Roman"/>
                <a:cs typeface="Times New Roman"/>
              </a:rPr>
              <a:t>– важная составная часть культуры поведения. Необходимость опрятности, </a:t>
            </a:r>
            <a:r>
              <a:rPr lang="ru-RU" sz="23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содержания </a:t>
            </a:r>
            <a:r>
              <a:rPr lang="ru-RU" sz="2300" dirty="0">
                <a:solidFill>
                  <a:srgbClr val="000000"/>
                </a:solidFill>
                <a:latin typeface="Times New Roman"/>
                <a:cs typeface="Times New Roman"/>
              </a:rPr>
              <a:t>в чистоте лица, тела, прически, одежды, обуви, продиктована не только требованиями гигиены, но и нормами человеческих отношений. </a:t>
            </a:r>
            <a:endParaRPr lang="ru-RU" sz="23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102" y="5189860"/>
            <a:ext cx="890589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>
                <a:latin typeface="Times New Roman"/>
                <a:cs typeface="Times New Roman"/>
              </a:rPr>
              <a:t> </a:t>
            </a:r>
            <a:r>
              <a:rPr lang="ru-RU" sz="2300" dirty="0">
                <a:solidFill>
                  <a:srgbClr val="000000"/>
                </a:solidFill>
                <a:latin typeface="Times New Roman"/>
                <a:cs typeface="Times New Roman"/>
              </a:rPr>
              <a:t>Воспитание культурно-гигиенических навыков и навыков самообслуживания являются одним из важнейших направлений воспитательной работы в детском саду.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0"/>
          <a:stretch/>
        </p:blipFill>
        <p:spPr>
          <a:xfrm>
            <a:off x="5321670" y="2554014"/>
            <a:ext cx="2992984" cy="24751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58" y="2622382"/>
            <a:ext cx="3209091" cy="24068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7568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4952" y="241678"/>
            <a:ext cx="84837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Главное условие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cs typeface="Times New Roman"/>
              </a:rPr>
              <a:t>–Обязательным условием формирования гигиенических навыков у детей, воспитания привычки к здоровому образу жизни является – единство требований со стороны воспитателя и семьи. Обязанность родителей – постоянно закреплять гигиенические навыки, воспитываемые у ребенка в детском саду.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12" y="3350221"/>
            <a:ext cx="865632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69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227" y="210026"/>
            <a:ext cx="8601124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Критерии оценки уровня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сформированных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культурно-гигиенических навыков у детей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1.Навыки </a:t>
            </a:r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мытья рук и личной гигиены включают умение: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-Мыть лицо, руки 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-Закатать рукава;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Взять мыло, намыливать до появления пены и смыть мыло;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Сухо вытереть руки, аккуратно весить полотенце в свою ячейку;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-Пользоваться расческой;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-Пользоваться носовым платком.</a:t>
            </a:r>
          </a:p>
          <a:p>
            <a:endParaRPr lang="ru-RU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2.Навыки опрятной еды включают умение :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-Правильное пользование столовой и чайной ложками, салфеткой;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-Не крошить хлеб;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Пережевывать пищу с закрытым ртом;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Не разговаривать с полным ртом;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-Тихо выходить по окончании еды из-за стола;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 Говорить спасибо, выходя из за стола.</a:t>
            </a:r>
          </a:p>
          <a:p>
            <a:endParaRPr lang="ru-RU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3.Навыки снимания и надевания одежды в определенном порядке включают умение: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-Расстегнуть пуговицы, замок;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-Снять платье (рубашку, шорты);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-Аккуратно повесить;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  <a:cs typeface="Times New Roman"/>
              </a:rPr>
              <a:t>-Снять обувь, надеть в обратной последовательности.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8806884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2374" y="291830"/>
            <a:ext cx="86965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Формирование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культурно-гигиенических навыков имеет три уровня: высокий, средний и низкий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Низкий уровень – формирование навыка вызывает сильные затруднения;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Средний уровень формирование навыка вызывает незначительные затруднения;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Высокий уровень - формирование навыка не вызывает затруднения.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Главным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результатом при воспитании культурно-гигиенических навыков является овладение всеми навыками, характерными для младшего дошкольного возраста, которые являются основой для дальнейшего воспитания культурно-гигиенических навыков в среднем и старшем дошкольном возрасте.</a:t>
            </a:r>
          </a:p>
        </p:txBody>
      </p:sp>
    </p:spTree>
    <p:extLst>
      <p:ext uri="{BB962C8B-B14F-4D97-AF65-F5344CB8AC3E}">
        <p14:creationId xmlns:p14="http://schemas.microsoft.com/office/powerpoint/2010/main" val="4228559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1587"/>
            <a:ext cx="8229600" cy="5912570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722"/>
            <a:ext cx="5132659" cy="3403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572000" y="2513099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Вывод: </a:t>
            </a:r>
            <a:r>
              <a:rPr lang="ru-RU" dirty="0"/>
              <a:t>как видно из диаграммы, у детей преобладает низкий уровень освоения культурно-гигиенических навыков. Дети не последовательны и не самостоятельны в действиях, многие не умеют, есть самостоятельно жидкую пищу. Игровой проект по воспитанию культурно-гигиенических навыков необходимо внедрить и реализовать.</a:t>
            </a:r>
          </a:p>
          <a:p>
            <a:r>
              <a:rPr lang="ru-RU" dirty="0"/>
              <a:t>   </a:t>
            </a:r>
            <a:r>
              <a:rPr lang="ru-RU" dirty="0" err="1"/>
              <a:t>Потешки</a:t>
            </a:r>
            <a:r>
              <a:rPr lang="ru-RU" dirty="0"/>
              <a:t>, пословицы и поговорки, игры, которые вызывают доброжелательный смех детей, действуют на ребенка сильнее, чем замечания и наказания, способствуют установлению эмоционального контакта между детьми.</a:t>
            </a:r>
          </a:p>
        </p:txBody>
      </p:sp>
    </p:spTree>
    <p:extLst>
      <p:ext uri="{BB962C8B-B14F-4D97-AF65-F5344CB8AC3E}">
        <p14:creationId xmlns:p14="http://schemas.microsoft.com/office/powerpoint/2010/main" val="1249570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710</TotalTime>
  <Words>526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Игровой проект   Использование фольклора в формировании культурно-гигиенических навыков у детей младшего дошкольного возраста. “Водичка, водичка, умой мое личико”</vt:lpstr>
      <vt:lpstr>Вид проекта: Познавательно – игровой. Тип проекта: Долгосрочный(июнь-сентябрь-2013) Проблема: Низкий уровень освоения детьми культурно-гигиенических навыков Цель проекта: Формирование культурно-гигиенических навыков в игровой форме через использование в воспитательно-образовательном процессе устное народное творчество. Задачи проекта: Учить детей с небольшой помощью взрослого мыть руки, ухаживать за своим внешнем видом, вещами, игрушками. Актуальность проекта: Активная помощь детям в освоении соответствующих возрасту умений. Воспитание культурно гигиенических навыков и навыков самообслуживания.    </vt:lpstr>
      <vt:lpstr>Ожидаемые результаты.  Повышение уровня освоения культурно-гигиенических навыков. Эмоциональная отзывчивость в процессе применения практических умений. Гипотеза: С самого рождения купание и игры с водой становятся любимым занятием детей. Поэтому во время любых водных процедур для лучшего усвоения и развития речи, памяти, слуха, ритма на помощь приходят потешки, приговорки, пословицы, стихи, загадки, сказки. Все это помогает знакомить ребенка с окружающим миром.  Предмет исследования: Фольклор. Объект исследования: является устное творчество. Проект адресован детям дошкольного возраста их родителям коллегам. База реализации проекта: МБДОУ№107 ясельная группа “Гномики” </vt:lpstr>
      <vt:lpstr>ПОЯСНИТЕЛЬНАЯ ЗАПИСКА.           Культурно-гигиенические навыки в значительной степени формируются в дошкольном возрасте, так как нервная система ребенка в высшей степени пластична, а действия, связанные с принятием пищи, одеванием, умыванием, повторяются каждый день, систематически и неоднократно. В детском саду у детей воспитываются: навыки по соблюдению чистоты тела, культуры еды, поддержания порядка в окружающей обстановке, а также правильных взаимоотношений детей друг с другом и со взрослыми. В процессе повседневной работы с детьми необходимо стремиться к тому, чтобы выполнение правил личной гигиены стало для них естественным, а гигиенические навыки с возрастом постоянно совершенствовались.   Чтобы облегчить ребенку освоение новых навыков, необходимо делать этот процесс доступным, интересным и увлекательным. И делать это надо педагогически тонко, ненавязчиво. При этом воспитателю важно учитывать возрастную особенность детей 3-го года жизни - стремление к самостоятельности.  </vt:lpstr>
      <vt:lpstr>Введение</vt:lpstr>
      <vt:lpstr>Презентация PowerPoint</vt:lpstr>
      <vt:lpstr>Презентация PowerPoint</vt:lpstr>
      <vt:lpstr>Презентация PowerPoint</vt:lpstr>
      <vt:lpstr>  </vt:lpstr>
      <vt:lpstr>Презентация PowerPoint</vt:lpstr>
      <vt:lpstr>Мы проснулись, потянулись Чтобы сон ушел, зевнули Головой слегка тряхнули К крану побежали вместе Умывались и плескались Причесались, приоделись Не хотим мы больше спать Будем весело играть!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культурно-гигиенических навыков у детей младшего возраста с помощью литературного слова.</dc:title>
  <dc:creator>Вылигжанина</dc:creator>
  <cp:lastModifiedBy>1</cp:lastModifiedBy>
  <cp:revision>57</cp:revision>
  <dcterms:created xsi:type="dcterms:W3CDTF">2012-05-28T15:56:16Z</dcterms:created>
  <dcterms:modified xsi:type="dcterms:W3CDTF">2013-09-02T15:13:45Z</dcterms:modified>
</cp:coreProperties>
</file>