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3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5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E2FD94-50EF-4036-BE69-D1DD815C77B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F38019-5877-4172-B403-4437150E0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704c6e91e045c72378c71d940a59c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736" y="1475656"/>
            <a:ext cx="55538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Ходякова</a:t>
            </a:r>
            <a:r>
              <a:rPr lang="ru-RU" dirty="0" smtClean="0"/>
              <a:t>. </a:t>
            </a:r>
          </a:p>
          <a:p>
            <a:r>
              <a:rPr lang="ru-RU" sz="2400" b="1" dirty="0" smtClean="0"/>
              <a:t>Если на деревьях листья пожелтели, </a:t>
            </a:r>
          </a:p>
          <a:p>
            <a:r>
              <a:rPr lang="ru-RU" sz="2400" b="1" dirty="0" smtClean="0"/>
              <a:t>Если в край далекий птицы улетели, </a:t>
            </a:r>
          </a:p>
          <a:p>
            <a:r>
              <a:rPr lang="ru-RU" sz="2400" b="1" dirty="0" smtClean="0"/>
              <a:t>Если небо хмурое, если дождик льется, </a:t>
            </a:r>
          </a:p>
          <a:p>
            <a:r>
              <a:rPr lang="ru-RU" sz="2400" b="1" dirty="0" smtClean="0"/>
              <a:t>Это время года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осенью</a:t>
            </a:r>
            <a:r>
              <a:rPr lang="ru-RU" sz="2400" b="1" dirty="0" smtClean="0"/>
              <a:t> зовется.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141" y="467544"/>
            <a:ext cx="6083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«Еще раз про осень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744" y="5436096"/>
            <a:ext cx="49718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Унылая пора! Очей очарованье!</a:t>
            </a:r>
          </a:p>
          <a:p>
            <a:r>
              <a:rPr lang="ru-RU" sz="2000" b="1" dirty="0" smtClean="0"/>
              <a:t> Приятна мне твоя прощальная краса —</a:t>
            </a:r>
          </a:p>
          <a:p>
            <a:r>
              <a:rPr lang="ru-RU" sz="2000" b="1" dirty="0" smtClean="0"/>
              <a:t> Люблю я пышное природы увяданье,</a:t>
            </a:r>
          </a:p>
          <a:p>
            <a:r>
              <a:rPr lang="ru-RU" sz="2000" b="1" dirty="0" smtClean="0"/>
              <a:t> В багрец и в золото одетые леса,</a:t>
            </a:r>
          </a:p>
          <a:p>
            <a:r>
              <a:rPr lang="ru-RU" sz="2000" b="1" dirty="0" smtClean="0"/>
              <a:t> В их сенях ветра шум и свежее дыханье,</a:t>
            </a:r>
          </a:p>
          <a:p>
            <a:r>
              <a:rPr lang="ru-RU" sz="2000" b="1" dirty="0" smtClean="0"/>
              <a:t> И мглой волнистою покрыты небеса,</a:t>
            </a:r>
          </a:p>
          <a:p>
            <a:r>
              <a:rPr lang="ru-RU" sz="2000" b="1" dirty="0" smtClean="0"/>
              <a:t> И редкий солнца луч, и первые морозы,</a:t>
            </a:r>
          </a:p>
          <a:p>
            <a:r>
              <a:rPr lang="ru-RU" sz="2000" b="1" dirty="0" smtClean="0"/>
              <a:t> И отдаленные седой зимы угрозы.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321047e4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9080" y="1259632"/>
            <a:ext cx="2706521" cy="674030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ОСЕНЬ</a:t>
            </a:r>
          </a:p>
          <a:p>
            <a:r>
              <a:rPr lang="ru-RU" sz="2000" b="1" dirty="0" smtClean="0"/>
              <a:t>Осень наступила, </a:t>
            </a:r>
          </a:p>
          <a:p>
            <a:r>
              <a:rPr lang="ru-RU" sz="2000" b="1" dirty="0" smtClean="0"/>
              <a:t> Высохли цветы, </a:t>
            </a:r>
          </a:p>
          <a:p>
            <a:r>
              <a:rPr lang="ru-RU" sz="2000" b="1" dirty="0" smtClean="0"/>
              <a:t> И глядят уныло </a:t>
            </a:r>
          </a:p>
          <a:p>
            <a:r>
              <a:rPr lang="ru-RU" sz="2000" b="1" dirty="0" smtClean="0"/>
              <a:t> Голые кусты.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Вянет и желтеет </a:t>
            </a:r>
          </a:p>
          <a:p>
            <a:r>
              <a:rPr lang="ru-RU" sz="2000" b="1" dirty="0" smtClean="0"/>
              <a:t> Травка на лугах, </a:t>
            </a:r>
          </a:p>
          <a:p>
            <a:r>
              <a:rPr lang="ru-RU" sz="2000" b="1" dirty="0" smtClean="0"/>
              <a:t> Только зеленеет </a:t>
            </a:r>
          </a:p>
          <a:p>
            <a:r>
              <a:rPr lang="ru-RU" sz="2000" b="1" dirty="0" smtClean="0"/>
              <a:t> Озимь на полях. </a:t>
            </a:r>
          </a:p>
          <a:p>
            <a:endParaRPr lang="ru-RU" sz="3600" b="1" dirty="0" smtClean="0"/>
          </a:p>
          <a:p>
            <a:r>
              <a:rPr lang="ru-RU" sz="2000" b="1" dirty="0" smtClean="0"/>
              <a:t>Туча небо кроет, </a:t>
            </a:r>
          </a:p>
          <a:p>
            <a:r>
              <a:rPr lang="ru-RU" sz="2000" b="1" dirty="0" smtClean="0"/>
              <a:t> Солнце не блестит, </a:t>
            </a:r>
          </a:p>
          <a:p>
            <a:r>
              <a:rPr lang="ru-RU" sz="2000" b="1" dirty="0" smtClean="0"/>
              <a:t> Ветер в поле воет, </a:t>
            </a:r>
          </a:p>
          <a:p>
            <a:r>
              <a:rPr lang="ru-RU" sz="2000" b="1" dirty="0" smtClean="0"/>
              <a:t> Дождик моросит.. </a:t>
            </a:r>
          </a:p>
          <a:p>
            <a:r>
              <a:rPr lang="ru-RU" sz="3600" b="1" dirty="0" smtClean="0"/>
              <a:t> </a:t>
            </a:r>
            <a:r>
              <a:rPr lang="ru-RU" sz="2000" b="1" dirty="0" smtClean="0"/>
              <a:t>Зашумели воды </a:t>
            </a:r>
          </a:p>
          <a:p>
            <a:r>
              <a:rPr lang="ru-RU" sz="2000" b="1" dirty="0" smtClean="0"/>
              <a:t> Быстрого ручья, </a:t>
            </a:r>
          </a:p>
          <a:p>
            <a:r>
              <a:rPr lang="ru-RU" sz="2000" b="1" dirty="0" smtClean="0"/>
              <a:t> Птички улетели </a:t>
            </a:r>
          </a:p>
          <a:p>
            <a:r>
              <a:rPr lang="ru-RU" sz="2000" b="1" dirty="0" smtClean="0"/>
              <a:t> В теплые края.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21088" y="24837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124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8024"/>
            <a:ext cx="6858000" cy="4355975"/>
          </a:xfrm>
          <a:prstGeom prst="rect">
            <a:avLst/>
          </a:prstGeom>
        </p:spPr>
      </p:pic>
      <p:pic>
        <p:nvPicPr>
          <p:cNvPr id="3" name="Рисунок 2" descr="2b31a64543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858000" cy="1331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80" y="251520"/>
            <a:ext cx="56886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НОЯБРЬ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40" y="1115616"/>
            <a:ext cx="67253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Ноябрь — месяц становления зимы. </a:t>
            </a:r>
          </a:p>
          <a:p>
            <a:r>
              <a:rPr lang="ru-RU" sz="2400" b="1" dirty="0" smtClean="0"/>
              <a:t>Чаще дует верховой, порывистый сиверко, </a:t>
            </a:r>
          </a:p>
          <a:p>
            <a:r>
              <a:rPr lang="ru-RU" sz="2400" b="1" dirty="0" smtClean="0"/>
              <a:t>значительно похолодало. Поздно рассветает, </a:t>
            </a:r>
          </a:p>
          <a:p>
            <a:r>
              <a:rPr lang="ru-RU" sz="2400" b="1" dirty="0" smtClean="0"/>
              <a:t>рано смеркается. Днем то снег пойдет, то дождь </a:t>
            </a:r>
          </a:p>
          <a:p>
            <a:r>
              <a:rPr lang="ru-RU" sz="2400" b="1" dirty="0" smtClean="0"/>
              <a:t>заморосит. «Осень — на дню погод восемь!» — </a:t>
            </a:r>
          </a:p>
          <a:p>
            <a:r>
              <a:rPr lang="ru-RU" sz="2400" b="1" dirty="0" smtClean="0"/>
              <a:t>наставляет пословица.</a:t>
            </a:r>
          </a:p>
          <a:p>
            <a:r>
              <a:rPr lang="ru-RU" sz="2400" b="1" dirty="0" smtClean="0"/>
              <a:t>По народному календарю месяц ноябрь —</a:t>
            </a:r>
          </a:p>
          <a:p>
            <a:r>
              <a:rPr lang="ru-RU" sz="2400" b="1" dirty="0" smtClean="0"/>
              <a:t> ворота зимы, сумерки года. Месяц самых </a:t>
            </a:r>
          </a:p>
          <a:p>
            <a:r>
              <a:rPr lang="ru-RU" sz="2400" b="1" dirty="0" smtClean="0"/>
              <a:t>темных ночей, прилетающих зимних пернатых </a:t>
            </a:r>
          </a:p>
          <a:p>
            <a:r>
              <a:rPr lang="ru-RU" sz="2400" b="1" dirty="0" smtClean="0"/>
              <a:t>гостей, предзимье. Это месяц </a:t>
            </a:r>
            <a:r>
              <a:rPr lang="ru-RU" sz="2400" b="1" dirty="0" err="1" smtClean="0"/>
              <a:t>полузимник</a:t>
            </a:r>
            <a:r>
              <a:rPr lang="ru-RU" sz="2400" b="1" dirty="0" smtClean="0"/>
              <a:t>: и </a:t>
            </a:r>
          </a:p>
          <a:p>
            <a:r>
              <a:rPr lang="ru-RU" sz="2400" b="1" dirty="0" smtClean="0"/>
              <a:t>колесо, и полоз любит, ни зима, ни осень. </a:t>
            </a:r>
          </a:p>
          <a:p>
            <a:r>
              <a:rPr lang="ru-RU" sz="2400" b="1" dirty="0" smtClean="0"/>
              <a:t>Самый туманный месяц года. О ноябре говорят: </a:t>
            </a:r>
          </a:p>
          <a:p>
            <a:r>
              <a:rPr lang="ru-RU" sz="2400" b="1" dirty="0" smtClean="0"/>
              <a:t>«</a:t>
            </a:r>
            <a:r>
              <a:rPr lang="ru-RU" sz="2400" b="1" dirty="0" err="1" smtClean="0"/>
              <a:t>сентябрев</a:t>
            </a:r>
            <a:r>
              <a:rPr lang="ru-RU" sz="2400" b="1" dirty="0" smtClean="0"/>
              <a:t> внук, </a:t>
            </a:r>
            <a:r>
              <a:rPr lang="ru-RU" sz="2400" b="1" dirty="0" err="1" smtClean="0"/>
              <a:t>октябрев</a:t>
            </a:r>
            <a:r>
              <a:rPr lang="ru-RU" sz="2400" b="1" dirty="0" smtClean="0"/>
              <a:t> сын, зиме — </a:t>
            </a:r>
          </a:p>
          <a:p>
            <a:r>
              <a:rPr lang="ru-RU" sz="2400" b="1" dirty="0" smtClean="0"/>
              <a:t>родной батюшка».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ha_i_medved-multfilmy-14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864"/>
            <a:ext cx="6858000" cy="5796136"/>
          </a:xfrm>
          <a:prstGeom prst="rect">
            <a:avLst/>
          </a:prstGeom>
        </p:spPr>
      </p:pic>
      <p:pic>
        <p:nvPicPr>
          <p:cNvPr id="3" name="Рисунок 2" descr="2b31a64543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858000" cy="1331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59432" y="251520"/>
            <a:ext cx="73174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ОКТЯБРЬ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15616"/>
            <a:ext cx="40942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Месяц октябрь - середина осени, ее </a:t>
            </a:r>
          </a:p>
          <a:p>
            <a:r>
              <a:rPr lang="ru-RU" sz="2400" b="1" dirty="0" smtClean="0"/>
              <a:t>коренной месяц. Это месяц обложных дождей, </a:t>
            </a:r>
          </a:p>
          <a:p>
            <a:r>
              <a:rPr lang="ru-RU" sz="2400" b="1" dirty="0" smtClean="0"/>
              <a:t>мокрого снега, </a:t>
            </a:r>
            <a:r>
              <a:rPr lang="ru-RU" sz="2400" b="1" dirty="0" err="1" smtClean="0"/>
              <a:t>зазимник</a:t>
            </a:r>
            <a:r>
              <a:rPr lang="ru-RU" sz="2400" b="1" dirty="0" smtClean="0"/>
              <a:t>.    Древнерусское </a:t>
            </a:r>
          </a:p>
          <a:p>
            <a:r>
              <a:rPr lang="ru-RU" sz="2400" b="1" dirty="0" smtClean="0"/>
              <a:t>название месяца октября — листопад. </a:t>
            </a:r>
          </a:p>
          <a:p>
            <a:r>
              <a:rPr lang="ru-RU" sz="2400" b="1" dirty="0" smtClean="0"/>
              <a:t>Есть еще и второе — </a:t>
            </a:r>
            <a:r>
              <a:rPr lang="ru-RU" sz="2400" b="1" dirty="0" err="1" smtClean="0"/>
              <a:t>грязник</a:t>
            </a:r>
            <a:r>
              <a:rPr lang="ru-RU" sz="2400" b="1" dirty="0" smtClean="0"/>
              <a:t>. Оба они </a:t>
            </a:r>
          </a:p>
          <a:p>
            <a:r>
              <a:rPr lang="ru-RU" sz="2400" b="1" dirty="0" smtClean="0"/>
              <a:t>подчеркивают характерные особенности </a:t>
            </a:r>
          </a:p>
          <a:p>
            <a:r>
              <a:rPr lang="ru-RU" sz="2400" b="1" dirty="0" smtClean="0"/>
              <a:t>этого месяца: обильный листопад и большую грязь.</a:t>
            </a:r>
          </a:p>
          <a:p>
            <a:r>
              <a:rPr lang="ru-RU" sz="2400" b="1" dirty="0" smtClean="0"/>
              <a:t>Много разных примет и народных поговорок связано с этим месяцем. Он ни колеса, </a:t>
            </a:r>
          </a:p>
          <a:p>
            <a:r>
              <a:rPr lang="ru-RU" sz="2400" b="1" dirty="0" smtClean="0"/>
              <a:t>ни полоза не любит, землю покроет где листком, </a:t>
            </a:r>
          </a:p>
          <a:p>
            <a:r>
              <a:rPr lang="ru-RU" sz="2400" b="1" dirty="0" smtClean="0"/>
              <a:t>где снежком.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b31a64543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0" cy="1331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696" y="323528"/>
            <a:ext cx="57606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СЕНТЯБРЬ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masha-i-medved-1440x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48064"/>
            <a:ext cx="6858000" cy="3995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31640"/>
            <a:ext cx="67578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Наступил месяц сентябрь — пора молодой осени. </a:t>
            </a:r>
          </a:p>
          <a:p>
            <a:r>
              <a:rPr lang="ru-RU" sz="2400" b="1" dirty="0" smtClean="0"/>
              <a:t>Древнерусское название сентября — «</a:t>
            </a:r>
            <a:r>
              <a:rPr lang="ru-RU" sz="2400" b="1" dirty="0" err="1" smtClean="0"/>
              <a:t>вересень</a:t>
            </a:r>
            <a:r>
              <a:rPr lang="ru-RU" sz="2400" b="1" dirty="0" smtClean="0"/>
              <a:t>» </a:t>
            </a:r>
          </a:p>
          <a:p>
            <a:r>
              <a:rPr lang="ru-RU" sz="2400" b="1" dirty="0" smtClean="0"/>
              <a:t>— месяц первого инея (от слова «</a:t>
            </a:r>
            <a:r>
              <a:rPr lang="ru-RU" sz="2400" b="1" dirty="0" err="1" smtClean="0"/>
              <a:t>врасенец</a:t>
            </a:r>
            <a:r>
              <a:rPr lang="ru-RU" sz="2400" b="1" dirty="0" smtClean="0"/>
              <a:t>» — иней). </a:t>
            </a:r>
          </a:p>
          <a:p>
            <a:r>
              <a:rPr lang="ru-RU" sz="2400" b="1" dirty="0" smtClean="0"/>
              <a:t>Это месяц разноцветных листьев, прощальных </a:t>
            </a:r>
          </a:p>
          <a:p>
            <a:r>
              <a:rPr lang="ru-RU" sz="2400" b="1" dirty="0" smtClean="0"/>
              <a:t>песен, вечер года. За ранние сумерки и хмурое</a:t>
            </a:r>
          </a:p>
          <a:p>
            <a:r>
              <a:rPr lang="ru-RU" sz="2400" b="1" dirty="0" smtClean="0"/>
              <a:t>небо народ назвал этот месяц «</a:t>
            </a:r>
            <a:r>
              <a:rPr lang="ru-RU" sz="2400" b="1" dirty="0" err="1" smtClean="0"/>
              <a:t>хмуренем</a:t>
            </a:r>
            <a:r>
              <a:rPr lang="ru-RU" sz="2400" b="1" dirty="0" smtClean="0"/>
              <a:t>»; </a:t>
            </a:r>
          </a:p>
          <a:p>
            <a:r>
              <a:rPr lang="ru-RU" sz="2400" b="1" dirty="0" smtClean="0"/>
              <a:t>есть и другое название — «ревун». </a:t>
            </a:r>
          </a:p>
          <a:p>
            <a:r>
              <a:rPr lang="ru-RU" sz="2400" b="1" dirty="0" smtClean="0"/>
              <a:t>В народе сентябрь называют и «</a:t>
            </a:r>
            <a:r>
              <a:rPr lang="ru-RU" sz="2400" b="1" dirty="0" err="1" smtClean="0"/>
              <a:t>припасихой</a:t>
            </a:r>
            <a:r>
              <a:rPr lang="ru-RU" sz="2400" b="1" dirty="0" smtClean="0"/>
              <a:t>». </a:t>
            </a:r>
          </a:p>
          <a:p>
            <a:r>
              <a:rPr lang="ru-RU" sz="2400" b="1" dirty="0" smtClean="0"/>
              <a:t>Это верно: вовсю идет уборка картофеля, </a:t>
            </a:r>
          </a:p>
          <a:p>
            <a:r>
              <a:rPr lang="ru-RU" sz="2400" b="1" dirty="0" smtClean="0"/>
              <a:t>моркови, свеклы, лука, чеснока и </a:t>
            </a:r>
          </a:p>
          <a:p>
            <a:r>
              <a:rPr lang="ru-RU" sz="2400" b="1" dirty="0" smtClean="0"/>
              <a:t>других овощных культур, </a:t>
            </a:r>
          </a:p>
          <a:p>
            <a:r>
              <a:rPr lang="ru-RU" sz="2400" b="1" dirty="0" smtClean="0"/>
              <a:t>продолжается сбор фруктов.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5376600_o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648" y="899592"/>
            <a:ext cx="954224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Гром в сентябре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предвещает теплую осень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Осень прикажет,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 весна свое скажет.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Осень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запасиха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зима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подбериха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92D050"/>
                </a:solidFill>
              </a:rPr>
              <a:t>Осень хвастлива, </a:t>
            </a:r>
          </a:p>
          <a:p>
            <a:r>
              <a:rPr lang="ru-RU" sz="2000" b="1" dirty="0" smtClean="0">
                <a:solidFill>
                  <a:srgbClr val="92D050"/>
                </a:solidFill>
              </a:rPr>
              <a:t>а весна справедлива.</a:t>
            </a:r>
          </a:p>
          <a:p>
            <a:endParaRPr lang="ru-RU" sz="2000" b="1" dirty="0" smtClean="0">
              <a:solidFill>
                <a:srgbClr val="92D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Осенью и воробей богат</a:t>
            </a:r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B0F0"/>
                </a:solidFill>
              </a:rPr>
              <a:t>Весна говорит: </a:t>
            </a:r>
            <a:r>
              <a:rPr lang="ru-RU" sz="2000" b="1" dirty="0" err="1" smtClean="0">
                <a:solidFill>
                  <a:srgbClr val="00B0F0"/>
                </a:solidFill>
              </a:rPr>
              <a:t>уклочу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а осень говорит: как захочу.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Весна и осень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на пегой кобыле ездят.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Ты корми меня в весну,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осенью я и сам сыт буду.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   На будущую осень,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  годков через восемь.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606" y="0"/>
            <a:ext cx="5586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ПРИМЕТЫ ОСЕНИ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522</Words>
  <Application>Microsoft Office PowerPoint</Application>
  <PresentationFormat>Экран (4:3)</PresentationFormat>
  <Paragraphs>98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8</cp:revision>
  <dcterms:created xsi:type="dcterms:W3CDTF">2013-09-29T18:45:53Z</dcterms:created>
  <dcterms:modified xsi:type="dcterms:W3CDTF">2013-10-09T04:54:06Z</dcterms:modified>
</cp:coreProperties>
</file>