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7" r:id="rId6"/>
    <p:sldId id="261" r:id="rId7"/>
    <p:sldId id="262" r:id="rId8"/>
    <p:sldId id="263" r:id="rId9"/>
    <p:sldId id="259" r:id="rId10"/>
    <p:sldId id="269" r:id="rId11"/>
    <p:sldId id="264" r:id="rId12"/>
    <p:sldId id="265" r:id="rId13"/>
    <p:sldId id="266" r:id="rId14"/>
    <p:sldId id="268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4677D12-F56A-4509-8B48-D27D5A05C1C3}" type="datetimeFigureOut">
              <a:rPr lang="ru-RU"/>
              <a:pPr>
                <a:defRPr/>
              </a:pPr>
              <a:t>04.11.2013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A16D3AE-2C23-40C4-99A8-4DE74238D8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DAD0C-24A1-438E-AA3B-4F9A4A14DD3F}" type="datetimeFigureOut">
              <a:rPr lang="ru-RU"/>
              <a:pPr>
                <a:defRPr/>
              </a:pPr>
              <a:t>04.11.2013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D0EAD-5493-4600-A8A7-9952C9E79F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1475A-FD1E-4FA3-AAF3-5987C7F13FD6}" type="datetimeFigureOut">
              <a:rPr lang="ru-RU"/>
              <a:pPr>
                <a:defRPr/>
              </a:pPr>
              <a:t>04.11.2013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899D5-7A05-4AA3-B0B1-DCDDC18BE4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F675A-2440-40B9-A6DD-C690DDC2FC57}" type="datetimeFigureOut">
              <a:rPr lang="ru-RU"/>
              <a:pPr>
                <a:defRPr/>
              </a:pPr>
              <a:t>04.11.2013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ED41A-9093-465E-8C03-F8678FAC82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D797109-8974-417A-BFC7-8C96D0E50D33}" type="datetimeFigureOut">
              <a:rPr lang="ru-RU"/>
              <a:pPr>
                <a:defRPr/>
              </a:pPr>
              <a:t>04.11.2013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7EF83AB-F21C-4618-9CF5-D593B9FA15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130629C-A1E0-4993-B657-41AFF560DEBC}" type="datetimeFigureOut">
              <a:rPr lang="ru-RU"/>
              <a:pPr>
                <a:defRPr/>
              </a:pPr>
              <a:t>04.11.2013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4866C5A-EF43-4B39-B993-BAEA71978F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5D00C4E-4437-4D91-A290-33687D9D6F2C}" type="datetimeFigureOut">
              <a:rPr lang="ru-RU"/>
              <a:pPr>
                <a:defRPr/>
              </a:pPr>
              <a:t>04.11.2013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6617ECC-3C2A-4753-8B2A-7B5E1583F4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FE25E87-A902-4560-98B4-557054E1BF80}" type="datetimeFigureOut">
              <a:rPr lang="ru-RU"/>
              <a:pPr>
                <a:defRPr/>
              </a:pPr>
              <a:t>04.11.2013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1685800-E846-4757-820C-0E8CA977FC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1977E-263B-42DA-BA7E-FA31CBA918E6}" type="datetimeFigureOut">
              <a:rPr lang="ru-RU"/>
              <a:pPr>
                <a:defRPr/>
              </a:pPr>
              <a:t>04.11.2013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7B87C-8922-42C1-90BD-5E792781B9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2540B73-8069-487E-9043-0EAD984DC908}" type="datetimeFigureOut">
              <a:rPr lang="ru-RU"/>
              <a:pPr>
                <a:defRPr/>
              </a:pPr>
              <a:t>04.11.2013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5591F7A-6310-4517-B0E3-84FB1288C2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AC41CE3-C1C0-4DA9-9D38-D041FAE5112B}" type="datetimeFigureOut">
              <a:rPr lang="ru-RU"/>
              <a:pPr>
                <a:defRPr/>
              </a:pPr>
              <a:t>04.11.2013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B4F42B6-5DF0-4009-923B-F90171DB71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C89A6652-3F5F-49D1-A40E-3BF7E7233622}" type="datetimeFigureOut">
              <a:rPr lang="ru-RU"/>
              <a:pPr>
                <a:defRPr/>
              </a:pPr>
              <a:t>04.11.2013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1966BC0C-A862-4519-BBB0-97555EF76B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69" r:id="rId2"/>
    <p:sldLayoutId id="2147483774" r:id="rId3"/>
    <p:sldLayoutId id="2147483775" r:id="rId4"/>
    <p:sldLayoutId id="2147483776" r:id="rId5"/>
    <p:sldLayoutId id="2147483777" r:id="rId6"/>
    <p:sldLayoutId id="2147483770" r:id="rId7"/>
    <p:sldLayoutId id="2147483778" r:id="rId8"/>
    <p:sldLayoutId id="2147483779" r:id="rId9"/>
    <p:sldLayoutId id="2147483771" r:id="rId10"/>
    <p:sldLayoutId id="2147483772" r:id="rId11"/>
  </p:sldLayoutIdLst>
  <p:transition spd="med">
    <p:split orient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857232"/>
            <a:ext cx="7772400" cy="4044339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rgbClr val="0070C0"/>
                </a:solidFill>
              </a:rPr>
              <a:t>Интеграция народного искусства с различными видами </a:t>
            </a:r>
            <a:r>
              <a:rPr lang="ru-RU" dirty="0" smtClean="0">
                <a:solidFill>
                  <a:srgbClr val="0070C0"/>
                </a:solidFill>
              </a:rPr>
              <a:t>художественно- </a:t>
            </a:r>
            <a:r>
              <a:rPr lang="ru-RU" dirty="0">
                <a:solidFill>
                  <a:srgbClr val="0070C0"/>
                </a:solidFill>
              </a:rPr>
              <a:t>творческой деятельности </a:t>
            </a:r>
            <a:r>
              <a:rPr lang="ru-RU" dirty="0" smtClean="0">
                <a:solidFill>
                  <a:srgbClr val="0070C0"/>
                </a:solidFill>
              </a:rPr>
              <a:t>дошкольника</a:t>
            </a:r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92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5286375"/>
            <a:ext cx="6400800" cy="1752600"/>
          </a:xfrm>
        </p:spPr>
        <p:txBody>
          <a:bodyPr/>
          <a:lstStyle/>
          <a:p>
            <a:pPr marR="0" eaLnBrk="1" hangingPunct="1">
              <a:lnSpc>
                <a:spcPct val="90000"/>
              </a:lnSpc>
            </a:pPr>
            <a:r>
              <a:rPr lang="ru-RU" sz="2500" b="1" smtClean="0">
                <a:solidFill>
                  <a:schemeClr val="bg1"/>
                </a:solidFill>
              </a:rPr>
              <a:t>Подготовили: Попова Н.А</a:t>
            </a:r>
          </a:p>
          <a:p>
            <a:pPr marR="0" eaLnBrk="1" hangingPunct="1">
              <a:lnSpc>
                <a:spcPct val="90000"/>
              </a:lnSpc>
            </a:pPr>
            <a:r>
              <a:rPr lang="ru-RU" sz="2500" b="1" smtClean="0">
                <a:solidFill>
                  <a:schemeClr val="bg1"/>
                </a:solidFill>
              </a:rPr>
              <a:t>                             Зайферт Н.А</a:t>
            </a:r>
          </a:p>
          <a:p>
            <a:pPr marR="0" eaLnBrk="1" hangingPunct="1">
              <a:lnSpc>
                <a:spcPct val="90000"/>
              </a:lnSpc>
            </a:pPr>
            <a:endParaRPr lang="ru-RU" sz="2500" smtClean="0"/>
          </a:p>
          <a:p>
            <a:pPr marR="0" algn="l" eaLnBrk="1" hangingPunct="1">
              <a:lnSpc>
                <a:spcPct val="90000"/>
              </a:lnSpc>
            </a:pPr>
            <a:r>
              <a:rPr lang="ru-RU" sz="2500" b="1" smtClean="0"/>
              <a:t>г. Саяногорск - 2011</a:t>
            </a:r>
          </a:p>
        </p:txBody>
      </p:sp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Lucida Sans Unicode" pitchFamily="34" charset="0"/>
              </a:rPr>
              <a:t>Муниципальное дошкольное образовательное учреждение детский сад комбинированного вида №21 «Аленький цветочек» города Саяногорска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8435" name="Picture 2" descr="C:\Documents and Settings\1\Мои документы\Ндежда Алексеевна фото\IMGP35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9460" name="Picture 3" descr="C:\Documents and Settings\Администратор\Рабочий стол\Ндежда Алексеевна фото\IMGP352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1275"/>
            <a:ext cx="9144000" cy="689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0484" name="Picture 2" descr="C:\Documents and Settings\Администратор\Рабочий стол\Ндежда Алексеевна фото\IMGP114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2"/>
          <p:cNvSpPr>
            <a:spLocks noGrp="1"/>
          </p:cNvSpPr>
          <p:nvPr>
            <p:ph idx="1"/>
          </p:nvPr>
        </p:nvSpPr>
        <p:spPr>
          <a:xfrm>
            <a:off x="457200" y="428625"/>
            <a:ext cx="8229600" cy="6143625"/>
          </a:xfrm>
        </p:spPr>
        <p:txBody>
          <a:bodyPr/>
          <a:lstStyle/>
          <a:p>
            <a:pPr algn="ctr" eaLnBrk="1" hangingPunct="1"/>
            <a:r>
              <a:rPr lang="ru-RU" sz="4400" b="1" smtClean="0">
                <a:solidFill>
                  <a:srgbClr val="0070C0"/>
                </a:solidFill>
              </a:rPr>
              <a:t>Заключение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b="1" smtClean="0"/>
              <a:t>Таким образом, </a:t>
            </a:r>
            <a:r>
              <a:rPr lang="ru-RU" sz="2400" b="1" smtClean="0"/>
              <a:t>содержание образовательной работы с учётом выделенных блоков и интеграционного подхода позволяет связать материал, изучаемый детьми, в единое целое.   </a:t>
            </a:r>
          </a:p>
          <a:p>
            <a:pPr eaLnBrk="1" hangingPunct="1">
              <a:buFont typeface="Wingdings 3" pitchFamily="18" charset="2"/>
              <a:buNone/>
            </a:pPr>
            <a:endParaRPr lang="ru-RU" sz="2400" b="1" i="1" smtClean="0"/>
          </a:p>
          <a:p>
            <a:pPr eaLnBrk="1" hangingPunct="1">
              <a:buFont typeface="Wingdings 3" pitchFamily="18" charset="2"/>
              <a:buNone/>
            </a:pPr>
            <a:r>
              <a:rPr lang="ru-RU" b="1" i="1" smtClean="0"/>
              <a:t>Интеграция помогает сократить количество занятий, снизить объем учебной нагрузки на каждого ребенка, освободить время для прогулок и свободной игровой деятельности, способствует укреплению психического и физического здоровья детей, обогащает коррекционно-педагогическую работу с детьми.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5400" i="1" dirty="0" smtClean="0">
                <a:solidFill>
                  <a:srgbClr val="0070C0"/>
                </a:solidFill>
              </a:rPr>
              <a:t>Спасибо за внимание!</a:t>
            </a:r>
            <a:endParaRPr lang="ru-RU" sz="5400" i="1" dirty="0">
              <a:solidFill>
                <a:srgbClr val="0070C0"/>
              </a:solidFill>
            </a:endParaRPr>
          </a:p>
        </p:txBody>
      </p:sp>
      <p:pic>
        <p:nvPicPr>
          <p:cNvPr id="22531" name="Picture 2" descr="C:\Documents and Settings\1\Мои документы\Ндежда Алексеевна фото\IMGP26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71688" y="1428750"/>
            <a:ext cx="6732587" cy="5049838"/>
          </a:xfr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2"/>
          <p:cNvSpPr>
            <a:spLocks noGrp="1"/>
          </p:cNvSpPr>
          <p:nvPr>
            <p:ph idx="1"/>
          </p:nvPr>
        </p:nvSpPr>
        <p:spPr>
          <a:xfrm>
            <a:off x="500063" y="571500"/>
            <a:ext cx="8229600" cy="4525963"/>
          </a:xfrm>
        </p:spPr>
        <p:txBody>
          <a:bodyPr/>
          <a:lstStyle/>
          <a:p>
            <a:pPr eaLnBrk="1" hangingPunct="1"/>
            <a:r>
              <a:rPr lang="ru-RU" sz="4800" smtClean="0">
                <a:solidFill>
                  <a:srgbClr val="0070C0"/>
                </a:solidFill>
              </a:rPr>
              <a:t>Интеграция</a:t>
            </a:r>
            <a:r>
              <a:rPr lang="ru-RU" sz="4800" b="1" smtClean="0">
                <a:solidFill>
                  <a:srgbClr val="0070C0"/>
                </a:solidFill>
              </a:rPr>
              <a:t> </a:t>
            </a:r>
            <a:r>
              <a:rPr lang="ru-RU" b="1" smtClean="0"/>
              <a:t>— объединение, слияние в известных пределах в одном занятии обобщенных знаний той или иной области, которые должны соответствовать основному требованию дошкольной и коррекционной педагогики: образование должно быть небольшим по объему, но емким. 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1357313"/>
            <a:ext cx="8229600" cy="5214937"/>
          </a:xfrm>
        </p:spPr>
        <p:txBody>
          <a:bodyPr>
            <a:normAutofit fontScale="32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4900" dirty="0" smtClean="0"/>
              <a:t>тщательный</a:t>
            </a:r>
            <a:r>
              <a:rPr lang="ru-RU" sz="4900" dirty="0"/>
              <a:t>, обусловленный возрастными возможностями детей </a:t>
            </a:r>
            <a:r>
              <a:rPr lang="ru-RU" sz="4900" b="1" dirty="0"/>
              <a:t>отбор художественного материала по различным видам народного </a:t>
            </a:r>
            <a:r>
              <a:rPr lang="ru-RU" sz="4900" b="1" dirty="0" smtClean="0"/>
              <a:t>искусства </a:t>
            </a:r>
            <a:r>
              <a:rPr lang="ru-RU" sz="4900" dirty="0"/>
              <a:t>(музыкальное, художественно-речевое, </a:t>
            </a:r>
            <a:r>
              <a:rPr lang="ru-RU" sz="4900" dirty="0" smtClean="0"/>
              <a:t>декоративно-прикладное</a:t>
            </a:r>
            <a:r>
              <a:rPr lang="ru-RU" sz="4900" dirty="0"/>
              <a:t>) при условии их тесной взаимосвязи и между собой, и с </a:t>
            </a:r>
            <a:r>
              <a:rPr lang="ru-RU" sz="4900" dirty="0" smtClean="0"/>
              <a:t>классическим </a:t>
            </a:r>
            <a:r>
              <a:rPr lang="ru-RU" sz="4900" dirty="0"/>
              <a:t>искусством;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4900" dirty="0"/>
              <a:t>интеграция работы на основе народного искусства </a:t>
            </a:r>
            <a:r>
              <a:rPr lang="ru-RU" sz="4900" b="1" dirty="0"/>
              <a:t>с </a:t>
            </a:r>
            <a:r>
              <a:rPr lang="ru-RU" sz="4900" b="1" dirty="0" smtClean="0"/>
              <a:t>различными </a:t>
            </a:r>
            <a:r>
              <a:rPr lang="ru-RU" sz="4900" b="1" dirty="0"/>
              <a:t>направлениями воспитательной работы и видами деятельности </a:t>
            </a:r>
            <a:r>
              <a:rPr lang="ru-RU" sz="4900" b="1" dirty="0" smtClean="0"/>
              <a:t>детей </a:t>
            </a:r>
            <a:r>
              <a:rPr lang="ru-RU" sz="4900" dirty="0"/>
              <a:t>(ознакомление с природой, развитием речи, различными играми);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4900" dirty="0"/>
              <a:t>активное включение детей в </a:t>
            </a:r>
            <a:r>
              <a:rPr lang="ru-RU" sz="4900" b="1" dirty="0"/>
              <a:t>разнообразные </a:t>
            </a:r>
            <a:r>
              <a:rPr lang="ru-RU" sz="4900" b="1" dirty="0" smtClean="0"/>
              <a:t>художественно-творческие </a:t>
            </a:r>
            <a:r>
              <a:rPr lang="ru-RU" sz="4900" b="1" dirty="0"/>
              <a:t>деятельности:</a:t>
            </a:r>
            <a:r>
              <a:rPr lang="ru-RU" sz="4900" dirty="0"/>
              <a:t> музыкальную, изобразительную, игровую, художественно-речевую, театрализованную;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4900" dirty="0"/>
              <a:t>соблюдение </a:t>
            </a:r>
            <a:r>
              <a:rPr lang="ru-RU" sz="4900" b="1" dirty="0"/>
              <a:t>принципа индивидуального подхода </a:t>
            </a:r>
            <a:r>
              <a:rPr lang="ru-RU" sz="4900" dirty="0"/>
              <a:t>к детям, учета их индивидуальных предпочтений, склонностей, интересов, уровня </a:t>
            </a:r>
            <a:r>
              <a:rPr lang="ru-RU" sz="4900" dirty="0" smtClean="0"/>
              <a:t>развития </a:t>
            </a:r>
            <a:r>
              <a:rPr lang="ru-RU" sz="4900" dirty="0"/>
              <a:t>той или иной художественной деятельности, индивидуальной </a:t>
            </a:r>
            <a:r>
              <a:rPr lang="ru-RU" sz="4900" dirty="0" smtClean="0"/>
              <a:t>работы </a:t>
            </a:r>
            <a:r>
              <a:rPr lang="ru-RU" sz="4900" dirty="0"/>
              <a:t>с каждым ребенком в процессе коллективных занятий с детьми;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4900" dirty="0"/>
              <a:t>широкое </a:t>
            </a:r>
            <a:r>
              <a:rPr lang="ru-RU" sz="4900" b="1" dirty="0"/>
              <a:t>включение созданных детьми произведений в </a:t>
            </a:r>
            <a:r>
              <a:rPr lang="ru-RU" sz="4900" b="1" dirty="0" smtClean="0"/>
              <a:t>оформление </a:t>
            </a:r>
            <a:r>
              <a:rPr lang="ru-RU" sz="4900" b="1" dirty="0"/>
              <a:t>интерьера</a:t>
            </a:r>
            <a:r>
              <a:rPr lang="ru-RU" sz="4900" dirty="0"/>
              <a:t> дошкольного учреждения: создание эстетической среды в повседневной жизни, оформление и проведение праздников и досугов;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4900" b="1" dirty="0"/>
              <a:t>бережное и уважительное отношение к детскому творчеству</a:t>
            </a:r>
            <a:r>
              <a:rPr lang="ru-RU" sz="4900" dirty="0"/>
              <a:t>, в </a:t>
            </a:r>
            <a:r>
              <a:rPr lang="ru-RU" sz="4900" dirty="0" smtClean="0"/>
              <a:t>каком </a:t>
            </a:r>
            <a:r>
              <a:rPr lang="ru-RU" sz="4900" dirty="0"/>
              <a:t>бы виде оно не проявлялось</a:t>
            </a:r>
            <a:r>
              <a:rPr lang="ru-RU" sz="4500" dirty="0"/>
              <a:t>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58204" cy="107157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rgbClr val="0070C0"/>
                </a:solidFill>
              </a:rPr>
              <a:t>О</a:t>
            </a:r>
            <a:r>
              <a:rPr lang="ru-RU" dirty="0" smtClean="0">
                <a:solidFill>
                  <a:srgbClr val="0070C0"/>
                </a:solidFill>
              </a:rPr>
              <a:t>сновные принципы:</a:t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2"/>
          <p:cNvSpPr>
            <a:spLocks noGrp="1"/>
          </p:cNvSpPr>
          <p:nvPr>
            <p:ph idx="1"/>
          </p:nvPr>
        </p:nvSpPr>
        <p:spPr>
          <a:xfrm>
            <a:off x="357188" y="357188"/>
            <a:ext cx="8229600" cy="5500687"/>
          </a:xfrm>
        </p:spPr>
        <p:txBody>
          <a:bodyPr/>
          <a:lstStyle/>
          <a:p>
            <a:pPr eaLnBrk="1" hangingPunct="1"/>
            <a:r>
              <a:rPr lang="ru-RU" b="1" smtClean="0"/>
              <a:t>Наиболее высока степень интегрирования художественного материала при организации музыкально-театрализованных представлений, основу которых составляют традиционно-обрядовые действия (Святки, Масленица, закликание весны, посиделки, ярмарки). </a:t>
            </a:r>
            <a:endParaRPr lang="en-US" b="1" smtClean="0"/>
          </a:p>
          <a:p>
            <a:pPr eaLnBrk="1" hangingPunct="1"/>
            <a:r>
              <a:rPr lang="ru-RU" b="1" smtClean="0"/>
              <a:t>Такие действия требуют большой предварительной работы по обогащению представлений детей, расширению их знаний о мире, об искусстве.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13316" name="Picture 2" descr="M:\a4d9ed645ba2114ef1cc889ab58653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428625" y="2286000"/>
            <a:ext cx="8229600" cy="4240213"/>
          </a:xfrm>
        </p:spPr>
        <p:txBody>
          <a:bodyPr/>
          <a:lstStyle/>
          <a:p>
            <a:pPr eaLnBrk="1" hangingPunct="1"/>
            <a:r>
              <a:rPr lang="ru-RU" b="1" smtClean="0"/>
              <a:t>Цель нашего проекта:</a:t>
            </a:r>
            <a:r>
              <a:rPr lang="ru-RU" smtClean="0"/>
              <a:t> развитие творческих способностей детей в процессе приобщения их к русскому декоративно- прикладному искусству в разных видах деятельности.</a:t>
            </a:r>
          </a:p>
          <a:p>
            <a:pPr eaLnBrk="1" hangingPunct="1"/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85738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70C0"/>
                </a:solidFill>
              </a:rPr>
              <a:t>ПРОЕКТ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«</a:t>
            </a:r>
            <a:r>
              <a:rPr lang="ru-RU" i="1" dirty="0" smtClean="0">
                <a:solidFill>
                  <a:srgbClr val="0070C0"/>
                </a:solidFill>
              </a:rPr>
              <a:t>Умелые руки не знают скуки</a:t>
            </a:r>
            <a:r>
              <a:rPr lang="ru-RU" dirty="0" smtClean="0">
                <a:solidFill>
                  <a:srgbClr val="0070C0"/>
                </a:solidFill>
              </a:rPr>
              <a:t>»</a:t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285750" y="1785938"/>
            <a:ext cx="8401050" cy="3071812"/>
          </a:xfrm>
        </p:spPr>
        <p:txBody>
          <a:bodyPr/>
          <a:lstStyle/>
          <a:p>
            <a:pPr marL="623887" indent="-514350" eaLnBrk="1" hangingPunct="1">
              <a:buFont typeface="+mj-lt"/>
              <a:buAutoNum type="arabicPeriod"/>
              <a:defRPr/>
            </a:pPr>
            <a:r>
              <a:rPr lang="ru-RU" sz="3200" b="1" dirty="0" smtClean="0"/>
              <a:t>блок</a:t>
            </a:r>
            <a:r>
              <a:rPr lang="ru-RU" sz="3200" dirty="0" smtClean="0"/>
              <a:t> –  познавательная деятельность</a:t>
            </a:r>
          </a:p>
          <a:p>
            <a:pPr marL="623887" indent="-514350" eaLnBrk="1" hangingPunct="1">
              <a:buFont typeface="+mj-lt"/>
              <a:buAutoNum type="arabicPeriod"/>
              <a:defRPr/>
            </a:pPr>
            <a:r>
              <a:rPr lang="ru-RU" sz="3200" b="1" dirty="0" smtClean="0"/>
              <a:t>блок</a:t>
            </a:r>
            <a:r>
              <a:rPr lang="ru-RU" sz="3200" dirty="0" smtClean="0"/>
              <a:t> –  художественно - творческая деятельность</a:t>
            </a:r>
          </a:p>
          <a:p>
            <a:pPr marL="623887" indent="-514350" eaLnBrk="1" hangingPunct="1">
              <a:buFont typeface="+mj-lt"/>
              <a:buAutoNum type="arabicPeriod"/>
              <a:defRPr/>
            </a:pPr>
            <a:r>
              <a:rPr lang="ru-RU" sz="3200" b="1" dirty="0" smtClean="0"/>
              <a:t>блок</a:t>
            </a:r>
            <a:r>
              <a:rPr lang="ru-RU" sz="3200" dirty="0" smtClean="0"/>
              <a:t> –  музыкально - театральная деятельность </a:t>
            </a:r>
          </a:p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57163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70C0"/>
                </a:solidFill>
              </a:rPr>
              <a:t>В содержание проекта  входят следующие блоки: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Администратор\Рабочий стол\Ндежда Алексеевна фото\IMGP35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6000" y="214313"/>
            <a:ext cx="5000625" cy="6667500"/>
          </a:xfr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IMGP35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99</TotalTime>
  <Words>395</Words>
  <Application>Microsoft Office PowerPoint</Application>
  <PresentationFormat>Экран (4:3)</PresentationFormat>
  <Paragraphs>27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Открытая</vt:lpstr>
      <vt:lpstr>Интеграция народного искусства с различными видами художественно- творческой деятельности дошкольника </vt:lpstr>
      <vt:lpstr>Презентация PowerPoint</vt:lpstr>
      <vt:lpstr>Основные принципы: </vt:lpstr>
      <vt:lpstr>Презентация PowerPoint</vt:lpstr>
      <vt:lpstr>Презентация PowerPoint</vt:lpstr>
      <vt:lpstr>ПРОЕКТ «Умелые руки не знают скуки» </vt:lpstr>
      <vt:lpstr>В содержание проекта  входят следующие блоки: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MultiDVD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Интеграция народного искусства с различными видами художественно творческой деятельности дошкольника. </dc:title>
  <dc:creator>User</dc:creator>
  <cp:lastModifiedBy>Наталья</cp:lastModifiedBy>
  <cp:revision>14</cp:revision>
  <dcterms:created xsi:type="dcterms:W3CDTF">2011-02-13T10:39:03Z</dcterms:created>
  <dcterms:modified xsi:type="dcterms:W3CDTF">2013-11-04T10:47:15Z</dcterms:modified>
</cp:coreProperties>
</file>