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74" r:id="rId9"/>
    <p:sldId id="275" r:id="rId10"/>
    <p:sldId id="276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69" r:id="rId20"/>
    <p:sldId id="270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3548" autoAdjust="0"/>
  </p:normalViewPr>
  <p:slideViewPr>
    <p:cSldViewPr>
      <p:cViewPr varScale="1">
        <p:scale>
          <a:sx n="91" d="100"/>
          <a:sy n="91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9EFB-B3EB-4EEF-8376-09C3D4E3D149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0DD-433B-41A2-8C6D-F4C97C9C0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9EFB-B3EB-4EEF-8376-09C3D4E3D149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0DD-433B-41A2-8C6D-F4C97C9C0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9EFB-B3EB-4EEF-8376-09C3D4E3D149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0DD-433B-41A2-8C6D-F4C97C9C0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9EFB-B3EB-4EEF-8376-09C3D4E3D149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0DD-433B-41A2-8C6D-F4C97C9C0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9EFB-B3EB-4EEF-8376-09C3D4E3D149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0DD-433B-41A2-8C6D-F4C97C9C0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9EFB-B3EB-4EEF-8376-09C3D4E3D149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0DD-433B-41A2-8C6D-F4C97C9C0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9EFB-B3EB-4EEF-8376-09C3D4E3D149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0DD-433B-41A2-8C6D-F4C97C9C0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9EFB-B3EB-4EEF-8376-09C3D4E3D149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0DD-433B-41A2-8C6D-F4C97C9C0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9EFB-B3EB-4EEF-8376-09C3D4E3D149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0DD-433B-41A2-8C6D-F4C97C9C0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9EFB-B3EB-4EEF-8376-09C3D4E3D149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0DD-433B-41A2-8C6D-F4C97C9C0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D9EFB-B3EB-4EEF-8376-09C3D4E3D149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830DD-433B-41A2-8C6D-F4C97C9C0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D9EFB-B3EB-4EEF-8376-09C3D4E3D149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830DD-433B-41A2-8C6D-F4C97C9C0F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27.gif"/><Relationship Id="rId4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gif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gif"/><Relationship Id="rId5" Type="http://schemas.openxmlformats.org/officeDocument/2006/relationships/image" Target="../media/image21.gif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6.jpeg"/><Relationship Id="rId7" Type="http://schemas.openxmlformats.org/officeDocument/2006/relationships/image" Target="../media/image40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37.gif"/><Relationship Id="rId9" Type="http://schemas.openxmlformats.org/officeDocument/2006/relationships/image" Target="../media/image42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4.jpeg"/><Relationship Id="rId7" Type="http://schemas.openxmlformats.org/officeDocument/2006/relationships/image" Target="../media/image1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7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2130425"/>
            <a:ext cx="4462264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ДЕНЬ МАТЕРИ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100" dirty="0" smtClean="0"/>
              <a:t>Ра</a:t>
            </a:r>
          </a:p>
          <a:p>
            <a:endParaRPr lang="ru-RU" sz="1100" dirty="0" smtClean="0"/>
          </a:p>
          <a:p>
            <a:r>
              <a:rPr lang="ru-RU" sz="1100" dirty="0" smtClean="0">
                <a:solidFill>
                  <a:schemeClr val="tx1"/>
                </a:solidFill>
              </a:rPr>
              <a:t>Работа выполнена 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Воспитателями: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Ершовой Ю. Б.</a:t>
            </a:r>
          </a:p>
          <a:p>
            <a:r>
              <a:rPr lang="ru-RU" sz="1100" dirty="0" err="1" smtClean="0">
                <a:solidFill>
                  <a:schemeClr val="tx1"/>
                </a:solidFill>
              </a:rPr>
              <a:t>Борзенковой</a:t>
            </a:r>
            <a:r>
              <a:rPr lang="ru-RU" sz="1100" dirty="0" smtClean="0">
                <a:solidFill>
                  <a:schemeClr val="tx1"/>
                </a:solidFill>
              </a:rPr>
              <a:t> Н. И.</a:t>
            </a:r>
            <a:endParaRPr lang="ru-RU" sz="11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хня\ramka-215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059832" y="1196752"/>
            <a:ext cx="6084168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МАТЕРИ</a:t>
            </a:r>
            <a:endParaRPr lang="ru-RU" sz="8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4869160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Работа выполнена </a:t>
            </a:r>
          </a:p>
          <a:p>
            <a:r>
              <a:rPr lang="ru-RU" dirty="0" smtClean="0"/>
              <a:t>воспитателями:</a:t>
            </a:r>
          </a:p>
          <a:p>
            <a:r>
              <a:rPr lang="ru-RU" dirty="0" smtClean="0"/>
              <a:t>Ершовой Ю. Б.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В раздевалке для наших мам была создана выставка на тему: «Тайна женского имени»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290" name="Picture 2" descr="C:\Users\User\Desktop\ДОУ\DSCF10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1700808"/>
            <a:ext cx="4038600" cy="2668910"/>
          </a:xfrm>
          <a:prstGeom prst="round2DiagRect">
            <a:avLst/>
          </a:prstGeom>
          <a:noFill/>
        </p:spPr>
      </p:pic>
      <p:pic>
        <p:nvPicPr>
          <p:cNvPr id="12291" name="Picture 3" descr="C:\Users\User\Desktop\ДОУ\DSCF10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3068960"/>
            <a:ext cx="4038600" cy="3028950"/>
          </a:xfrm>
          <a:prstGeom prst="round2DiagRect">
            <a:avLst/>
          </a:prstGeom>
          <a:noFill/>
        </p:spPr>
      </p:pic>
      <p:pic>
        <p:nvPicPr>
          <p:cNvPr id="12292" name="Picture 4" descr="C:\Users\User\Desktop\хня\cvety70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725144"/>
            <a:ext cx="2262935" cy="1906166"/>
          </a:xfrm>
          <a:prstGeom prst="rect">
            <a:avLst/>
          </a:prstGeom>
          <a:noFill/>
        </p:spPr>
      </p:pic>
      <p:pic>
        <p:nvPicPr>
          <p:cNvPr id="12293" name="Picture 5" descr="C:\Users\User\Downloads\кан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44208" y="1340768"/>
            <a:ext cx="1181100" cy="952500"/>
          </a:xfrm>
          <a:prstGeom prst="rect">
            <a:avLst/>
          </a:prstGeom>
          <a:noFill/>
        </p:spPr>
      </p:pic>
      <p:pic>
        <p:nvPicPr>
          <p:cNvPr id="11" name="Picture 5" descr="C:\Users\User\Downloads\кан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780000">
            <a:off x="3203848" y="5085184"/>
            <a:ext cx="1181100" cy="952500"/>
          </a:xfrm>
          <a:prstGeom prst="rect">
            <a:avLst/>
          </a:prstGeom>
          <a:noFill/>
        </p:spPr>
      </p:pic>
      <p:pic>
        <p:nvPicPr>
          <p:cNvPr id="12" name="Picture 5" descr="C:\Users\User\Downloads\кан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960000">
            <a:off x="5148064" y="1844824"/>
            <a:ext cx="1181100" cy="952500"/>
          </a:xfrm>
          <a:prstGeom prst="rect">
            <a:avLst/>
          </a:prstGeom>
          <a:noFill/>
        </p:spPr>
      </p:pic>
      <p:pic>
        <p:nvPicPr>
          <p:cNvPr id="13" name="Picture 5" descr="C:\Users\User\Downloads\кан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020000">
            <a:off x="7740352" y="1844824"/>
            <a:ext cx="1181100" cy="95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Ход мероприятия</a:t>
            </a:r>
            <a:endParaRPr lang="ru-RU" sz="28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1. Поздравление мам и бабушек с праздником.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2. Чтение детьми стихотворений.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3. Конкурс «МА - МА».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4. Чтение детьми стихотворений.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5. Конкурс «</a:t>
            </a:r>
            <a:r>
              <a:rPr lang="ru-RU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Закидулечки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6. Чтение детьми стихотворений.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7. Конкурс загадок между детьми и родителями.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8. Частушки.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9. Конкурс «Найди свою маму».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10. Сценка «Три мамы».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11. «Скажи: какая твоя мама?»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12. Поздравление мам и бабушек детьми.</a:t>
            </a:r>
          </a:p>
          <a:p>
            <a:endParaRPr lang="ru-RU" sz="1600" b="1" dirty="0"/>
          </a:p>
        </p:txBody>
      </p:sp>
      <p:pic>
        <p:nvPicPr>
          <p:cNvPr id="9" name="Picture 2" descr="C:\Users\User\Desktop\хня\ramka-13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195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179512" y="2132856"/>
            <a:ext cx="4040188" cy="1584325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День мамы праздник не простой,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Для наших малышей любимый.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Пусть мама будет вечно молодой</a:t>
            </a:r>
          </a:p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И самой нежной и красивой.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4294967295"/>
          </p:nvPr>
        </p:nvSpPr>
        <p:spPr>
          <a:xfrm>
            <a:off x="5102225" y="692150"/>
            <a:ext cx="4041775" cy="792163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Дети читают стихи для своих любимых мам и бабушек.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ДОУ\DSCF111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933056"/>
            <a:ext cx="4040188" cy="2454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ДОУ\ST83635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1916832"/>
            <a:ext cx="4032250" cy="244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Desktop\хня\cvety68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0"/>
            <a:ext cx="3276600" cy="2190750"/>
          </a:xfrm>
          <a:prstGeom prst="rect">
            <a:avLst/>
          </a:prstGeom>
          <a:noFill/>
        </p:spPr>
      </p:pic>
      <p:pic>
        <p:nvPicPr>
          <p:cNvPr id="12" name="Picture 4" descr="C:\Users\User\Desktop\хня\cvety68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4667250"/>
            <a:ext cx="3276600" cy="219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Конкурс «</a:t>
            </a:r>
            <a:r>
              <a:rPr lang="ru-RU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Закидулечки</a:t>
            </a:r>
            <a: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br>
              <a:rPr lang="ru-RU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1800" dirty="0" smtClean="0"/>
              <a:t> Родителям было дано следующие задание:»представьте, что вся семья в честь</a:t>
            </a:r>
            <a:br>
              <a:rPr lang="ru-RU" sz="1800" dirty="0" smtClean="0"/>
            </a:br>
            <a:r>
              <a:rPr lang="ru-RU" sz="1800" dirty="0" smtClean="0"/>
              <a:t>праздника налепила домашних пельменей, а Вам поручили закидать эти пельмени в кастрюлю». Но мы к этому конкурсу подошли творчески.</a:t>
            </a:r>
            <a:br>
              <a:rPr lang="ru-RU" sz="1800" dirty="0" smtClean="0"/>
            </a:br>
            <a:endParaRPr lang="ru-RU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720079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Да, наши мамы молодцы!	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2204864"/>
            <a:ext cx="4041775" cy="936103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Мамы довольны своим результатом.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 descr="C:\Users\User\Desktop\ДОУ\DSCF11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564904"/>
            <a:ext cx="3752156" cy="2598093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1" name="Picture 3" descr="C:\Users\User\Desktop\ДОУ\DSCF11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064" y="3501008"/>
            <a:ext cx="3465711" cy="2671291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2" name="Picture 4" descr="C:\Users\User\Downloads\кан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-2820000">
            <a:off x="7370997" y="1260595"/>
            <a:ext cx="1535233" cy="1317754"/>
          </a:xfrm>
          <a:prstGeom prst="rect">
            <a:avLst/>
          </a:prstGeom>
          <a:noFill/>
        </p:spPr>
      </p:pic>
      <p:pic>
        <p:nvPicPr>
          <p:cNvPr id="2054" name="Picture 6" descr="C:\Users\User\Downloads\кан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740000">
            <a:off x="755576" y="5661248"/>
            <a:ext cx="1181100" cy="952500"/>
          </a:xfrm>
          <a:prstGeom prst="rect">
            <a:avLst/>
          </a:prstGeom>
          <a:noFill/>
        </p:spPr>
      </p:pic>
      <p:pic>
        <p:nvPicPr>
          <p:cNvPr id="17" name="Picture 6" descr="C:\Users\User\Downloads\кан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2160000">
            <a:off x="4923572" y="1692516"/>
            <a:ext cx="957804" cy="772423"/>
          </a:xfrm>
          <a:prstGeom prst="rect">
            <a:avLst/>
          </a:prstGeom>
          <a:noFill/>
        </p:spPr>
      </p:pic>
      <p:pic>
        <p:nvPicPr>
          <p:cNvPr id="18" name="Picture 4" descr="C:\Users\User\Downloads\кан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7920000">
            <a:off x="71342" y="122042"/>
            <a:ext cx="693725" cy="595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Наши бабушки тоже молодцы. Настоящие хозяйки!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ДОУ\DSCF11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916832"/>
            <a:ext cx="4038600" cy="2596902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User\Desktop\ДОУ\DSCF11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2636912"/>
            <a:ext cx="4038600" cy="2524720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028" name="Picture 4" descr="C:\Users\User\Desktop\хня\nezhnye-cvety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5095774"/>
            <a:ext cx="2483768" cy="1762226"/>
          </a:xfrm>
          <a:prstGeom prst="rect">
            <a:avLst/>
          </a:prstGeom>
          <a:noFill/>
        </p:spPr>
      </p:pic>
      <p:pic>
        <p:nvPicPr>
          <p:cNvPr id="14" name="Picture 4" descr="C:\Users\User\Desktop\хня\nezhnye-cvety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702746" y="0"/>
            <a:ext cx="1585269" cy="1124744"/>
          </a:xfrm>
          <a:prstGeom prst="rect">
            <a:avLst/>
          </a:prstGeom>
          <a:noFill/>
        </p:spPr>
      </p:pic>
      <p:pic>
        <p:nvPicPr>
          <p:cNvPr id="1030" name="Picture 6" descr="C:\Users\User\Downloads\б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2160000">
            <a:off x="7510523" y="5330509"/>
            <a:ext cx="1405613" cy="1232041"/>
          </a:xfrm>
          <a:prstGeom prst="rect">
            <a:avLst/>
          </a:prstGeom>
          <a:noFill/>
        </p:spPr>
      </p:pic>
      <p:pic>
        <p:nvPicPr>
          <p:cNvPr id="16" name="Picture 6" descr="C:\Users\User\Downloads\б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2160000">
            <a:off x="6338660" y="5634715"/>
            <a:ext cx="1125679" cy="986675"/>
          </a:xfrm>
          <a:prstGeom prst="rect">
            <a:avLst/>
          </a:prstGeom>
          <a:noFill/>
        </p:spPr>
      </p:pic>
      <p:pic>
        <p:nvPicPr>
          <p:cNvPr id="17" name="Picture 6" descr="C:\Users\User\Downloads\б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2160000">
            <a:off x="3431713" y="5330510"/>
            <a:ext cx="1405613" cy="1232041"/>
          </a:xfrm>
          <a:prstGeom prst="rect">
            <a:avLst/>
          </a:prstGeom>
          <a:noFill/>
        </p:spPr>
      </p:pic>
      <p:pic>
        <p:nvPicPr>
          <p:cNvPr id="18" name="Picture 6" descr="C:\Users\User\Downloads\б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2160000">
            <a:off x="5042516" y="5634714"/>
            <a:ext cx="1125679" cy="986675"/>
          </a:xfrm>
          <a:prstGeom prst="rect">
            <a:avLst/>
          </a:prstGeom>
          <a:noFill/>
        </p:spPr>
      </p:pic>
      <p:pic>
        <p:nvPicPr>
          <p:cNvPr id="1032" name="Picture 8" descr="C:\Users\User\Downloads\кан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8160000">
            <a:off x="72032" y="393504"/>
            <a:ext cx="1320195" cy="983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4042792" cy="14401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</a:rPr>
              <a:t>Ну какой праздник без веселых частушек!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User\Desktop\ДОУ\ST8363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3212976"/>
            <a:ext cx="4038600" cy="2692400"/>
          </a:xfrm>
          <a:prstGeom prst="rect">
            <a:avLst/>
          </a:prstGeom>
          <a:noFill/>
        </p:spPr>
      </p:pic>
      <p:pic>
        <p:nvPicPr>
          <p:cNvPr id="2051" name="Picture 3" descr="C:\Users\User\Desktop\ДОУ\ST8363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1340768"/>
            <a:ext cx="4038600" cy="2692400"/>
          </a:xfrm>
          <a:prstGeom prst="rect">
            <a:avLst/>
          </a:prstGeom>
          <a:noFill/>
        </p:spPr>
      </p:pic>
      <p:pic>
        <p:nvPicPr>
          <p:cNvPr id="8" name="Picture 4" descr="C:\Users\User\Desktop\хня\ramka-13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7380513"/>
          </a:xfrm>
          <a:prstGeom prst="rect">
            <a:avLst/>
          </a:prstGeom>
          <a:noFill/>
        </p:spPr>
      </p:pic>
      <p:pic>
        <p:nvPicPr>
          <p:cNvPr id="2053" name="Picture 5" descr="C:\Users\User\Desktop\хня\multfilm-72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52120" y="4771454"/>
            <a:ext cx="3122420" cy="2086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КОНКУРС «НАЙДИ СВОЮ МАМУ».</a:t>
            </a:r>
            <a: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sz="2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077" name="Picture 5" descr="C:\Users\User\Desktop\ДОУ\ST8363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44824"/>
            <a:ext cx="4038600" cy="2116336"/>
          </a:xfrm>
          <a:prstGeom prst="round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078" name="Picture 6" descr="C:\Users\User\Desktop\ДОУ\ST83636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1772816"/>
            <a:ext cx="4038600" cy="2116336"/>
          </a:xfrm>
          <a:prstGeom prst="round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79" name="Picture 7" descr="C:\Users\User\Desktop\ДОУ\ST83636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11760" y="3861048"/>
            <a:ext cx="4320480" cy="2570593"/>
          </a:xfrm>
          <a:prstGeom prst="round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3080" name="Picture 8" descr="C:\Users\User\Desktop\хня\cvety68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92484" y="4725144"/>
            <a:ext cx="2651516" cy="1772816"/>
          </a:xfrm>
          <a:prstGeom prst="rect">
            <a:avLst/>
          </a:prstGeom>
          <a:noFill/>
        </p:spPr>
      </p:pic>
      <p:pic>
        <p:nvPicPr>
          <p:cNvPr id="14" name="Picture 8" descr="C:\Users\User\Desktop\хня\cvety68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5085184"/>
            <a:ext cx="2369376" cy="1584176"/>
          </a:xfrm>
          <a:prstGeom prst="rect">
            <a:avLst/>
          </a:prstGeom>
          <a:noFill/>
        </p:spPr>
      </p:pic>
      <p:pic>
        <p:nvPicPr>
          <p:cNvPr id="15" name="Picture 8" descr="C:\Users\User\Desktop\хня\cvety68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644884" y="4877544"/>
            <a:ext cx="2651516" cy="1772816"/>
          </a:xfrm>
          <a:prstGeom prst="rect">
            <a:avLst/>
          </a:prstGeom>
          <a:noFill/>
        </p:spPr>
      </p:pic>
      <p:pic>
        <p:nvPicPr>
          <p:cNvPr id="16" name="Picture 8" descr="C:\Users\User\Desktop\хня\cvety68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404664"/>
            <a:ext cx="2046279" cy="1368152"/>
          </a:xfrm>
          <a:prstGeom prst="rect">
            <a:avLst/>
          </a:prstGeom>
          <a:noFill/>
        </p:spPr>
      </p:pic>
      <p:pic>
        <p:nvPicPr>
          <p:cNvPr id="3082" name="Picture 10" descr="C:\Users\User\Downloads\кан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-3420000">
            <a:off x="7582824" y="278411"/>
            <a:ext cx="1181100" cy="952500"/>
          </a:xfrm>
          <a:prstGeom prst="rect">
            <a:avLst/>
          </a:prstGeom>
          <a:noFill/>
        </p:spPr>
      </p:pic>
      <p:pic>
        <p:nvPicPr>
          <p:cNvPr id="19" name="Picture 10" descr="C:\Users\User\Downloads\кан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60000">
            <a:off x="4149462" y="845378"/>
            <a:ext cx="1000134" cy="80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ru-RU" sz="2200" u="sng" dirty="0" smtClean="0">
                <a:solidFill>
                  <a:srgbClr val="FF0000"/>
                </a:solidFill>
              </a:rPr>
              <a:t>«КАКАЯ ТВОЯ МАМА?»</a:t>
            </a:r>
            <a:r>
              <a:rPr lang="ru-RU" sz="2200" dirty="0" smtClean="0">
                <a:solidFill>
                  <a:srgbClr val="FF0000"/>
                </a:solidFill>
              </a:rPr>
              <a:t>(</a:t>
            </a:r>
            <a:r>
              <a:rPr lang="ru-RU" sz="2200" dirty="0" smtClean="0">
                <a:solidFill>
                  <a:schemeClr val="accent1">
                    <a:lumMod val="75000"/>
                  </a:schemeClr>
                </a:solidFill>
              </a:rPr>
              <a:t>дети дарят мамам цветы, сделанные своими руками и говорят маме нежные слова</a:t>
            </a:r>
            <a:r>
              <a:rPr lang="ru-RU" sz="2200" dirty="0" smtClean="0">
                <a:solidFill>
                  <a:srgbClr val="FF0000"/>
                </a:solidFill>
              </a:rPr>
              <a:t>)</a:t>
            </a:r>
            <a:r>
              <a:rPr lang="ru-RU" sz="22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100811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1">
                    <a:lumMod val="50000"/>
                  </a:schemeClr>
                </a:solidFill>
              </a:rPr>
              <a:t>Дети очень старались для своих милых мамочек.</a:t>
            </a:r>
            <a:endParaRPr lang="ru-RU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User\Desktop\ДОУ\DSCF11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323528" y="2420888"/>
            <a:ext cx="4040188" cy="3030141"/>
          </a:xfrm>
          <a:prstGeom prst="round2Diag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988840"/>
            <a:ext cx="4041775" cy="720079"/>
          </a:xfrm>
        </p:spPr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Мамы будут  довольны!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6147" name="Picture 3" descr="C:\Users\User\Desktop\ДОУ\DSCF11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2852936"/>
            <a:ext cx="4041775" cy="3031331"/>
          </a:xfrm>
          <a:prstGeom prst="round2DiagRect">
            <a:avLst/>
          </a:prstGeom>
          <a:noFill/>
        </p:spPr>
      </p:pic>
      <p:pic>
        <p:nvPicPr>
          <p:cNvPr id="6148" name="Picture 4" descr="C:\Users\User\Desktop\хня\multfilm-72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509120"/>
            <a:ext cx="3014663" cy="2014538"/>
          </a:xfrm>
          <a:prstGeom prst="rect">
            <a:avLst/>
          </a:prstGeom>
          <a:noFill/>
        </p:spPr>
      </p:pic>
      <p:pic>
        <p:nvPicPr>
          <p:cNvPr id="11" name="Picture 8" descr="C:\Users\User\Desktop\хня\cvety68.gif"/>
          <p:cNvPicPr>
            <a:picLocks noChangeAspect="1" noChangeArrowheads="1" noCrop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3528" y="548680"/>
            <a:ext cx="1615483" cy="1080120"/>
          </a:xfrm>
          <a:prstGeom prst="rect">
            <a:avLst/>
          </a:prstGeom>
          <a:noFill/>
        </p:spPr>
      </p:pic>
      <p:pic>
        <p:nvPicPr>
          <p:cNvPr id="12" name="Picture 8" descr="C:\Users\User\Desktop\хня\cvety68.gif"/>
          <p:cNvPicPr>
            <a:picLocks noChangeAspect="1" noChangeArrowheads="1" noCrop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51720" y="692696"/>
            <a:ext cx="1440160" cy="962898"/>
          </a:xfrm>
          <a:prstGeom prst="rect">
            <a:avLst/>
          </a:prstGeom>
          <a:noFill/>
        </p:spPr>
      </p:pic>
      <p:pic>
        <p:nvPicPr>
          <p:cNvPr id="13" name="Picture 8" descr="C:\Users\User\Desktop\хня\cvety68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79912" y="764704"/>
            <a:ext cx="1507785" cy="1008112"/>
          </a:xfrm>
          <a:prstGeom prst="rect">
            <a:avLst/>
          </a:prstGeom>
          <a:noFill/>
        </p:spPr>
      </p:pic>
      <p:pic>
        <p:nvPicPr>
          <p:cNvPr id="14" name="Picture 8" descr="C:\Users\User\Desktop\хня\cvety68.gif"/>
          <p:cNvPicPr>
            <a:picLocks noChangeAspect="1" noChangeArrowheads="1" noCrop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364089" y="692696"/>
            <a:ext cx="1656184" cy="1107333"/>
          </a:xfrm>
          <a:prstGeom prst="rect">
            <a:avLst/>
          </a:prstGeom>
          <a:noFill/>
        </p:spPr>
      </p:pic>
      <p:pic>
        <p:nvPicPr>
          <p:cNvPr id="15" name="Picture 8" descr="C:\Users\User\Desktop\хня\cvety68.gif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948264" y="476672"/>
            <a:ext cx="1830881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274638"/>
            <a:ext cx="4536504" cy="11430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0000"/>
                </a:solidFill>
              </a:rPr>
              <a:t>            МОЯ МАМОЧКА САМАЯ НЕЖНАЯ!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5805264"/>
            <a:ext cx="4040188" cy="86409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70C0"/>
                </a:solidFill>
              </a:rPr>
              <a:t>МОЯ МАМОЧКА САМАЯ ЗАБОТЛИВАЯ!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08104" y="620688"/>
            <a:ext cx="3491880" cy="1152127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B050"/>
                </a:solidFill>
              </a:rPr>
              <a:t>МОЯ МАМОЧКА САМАЯ ДОБРАЯ!</a:t>
            </a:r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7170" name="Picture 2" descr="C:\Users\User\Desktop\ДОУ\DSCF112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449287" y="998985"/>
            <a:ext cx="2376266" cy="277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7171" name="Picture 3" descr="C:\Users\User\Desktop\ДОУ\DSCF113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6123669" y="1949339"/>
            <a:ext cx="2232248" cy="23112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7172" name="Picture 4" descr="C:\Users\User\Desktop\ДОУ\DSCF113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3217785" y="3847111"/>
            <a:ext cx="1916341" cy="2232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7173" name="Picture 5" descr="C:\Users\User\Downloads\б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1945506">
            <a:off x="714103" y="4439136"/>
            <a:ext cx="887129" cy="1177605"/>
          </a:xfrm>
          <a:prstGeom prst="rect">
            <a:avLst/>
          </a:prstGeom>
          <a:noFill/>
        </p:spPr>
      </p:pic>
      <p:pic>
        <p:nvPicPr>
          <p:cNvPr id="7174" name="Picture 6" descr="C:\Users\User\Downloads\кан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164288" y="5661248"/>
            <a:ext cx="1285875" cy="914400"/>
          </a:xfrm>
          <a:prstGeom prst="rect">
            <a:avLst/>
          </a:prstGeom>
          <a:noFill/>
        </p:spPr>
      </p:pic>
      <p:pic>
        <p:nvPicPr>
          <p:cNvPr id="12" name="Picture 6" descr="C:\Users\User\Downloads\кан3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12160" y="5661248"/>
            <a:ext cx="1285875" cy="914400"/>
          </a:xfrm>
          <a:prstGeom prst="rect">
            <a:avLst/>
          </a:prstGeom>
          <a:noFill/>
        </p:spPr>
      </p:pic>
      <p:pic>
        <p:nvPicPr>
          <p:cNvPr id="7175" name="Picture 7" descr="C:\Users\User\Desktop\хня\roza.gif"/>
          <p:cNvPicPr>
            <a:picLocks noChangeAspect="1" noChangeArrowheads="1" noCrop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131840" y="1484784"/>
            <a:ext cx="2449675" cy="2232248"/>
          </a:xfrm>
          <a:prstGeom prst="rect">
            <a:avLst/>
          </a:prstGeom>
          <a:noFill/>
        </p:spPr>
      </p:pic>
      <p:pic>
        <p:nvPicPr>
          <p:cNvPr id="15" name="Picture 8" descr="C:\Users\User\Downloads\кан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-4320000">
            <a:off x="5965135" y="462117"/>
            <a:ext cx="657480" cy="530226"/>
          </a:xfrm>
          <a:prstGeom prst="rect">
            <a:avLst/>
          </a:prstGeom>
          <a:noFill/>
        </p:spPr>
      </p:pic>
      <p:pic>
        <p:nvPicPr>
          <p:cNvPr id="16" name="Picture 8" descr="C:\Users\User\Downloads\кан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-4320000">
            <a:off x="5029033" y="129461"/>
            <a:ext cx="657480" cy="530226"/>
          </a:xfrm>
          <a:prstGeom prst="rect">
            <a:avLst/>
          </a:prstGeom>
          <a:noFill/>
        </p:spPr>
      </p:pic>
      <p:pic>
        <p:nvPicPr>
          <p:cNvPr id="17" name="Picture 8" descr="C:\Users\User\Downloads\кан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-4320000">
            <a:off x="3982008" y="392220"/>
            <a:ext cx="657480" cy="530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Сценка «Три мамы»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124745"/>
            <a:ext cx="4040188" cy="64807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Танюша под вечер с прогулки пришла…</a:t>
            </a:r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4008" y="4149080"/>
            <a:ext cx="4041775" cy="2160239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Тут Танина мама с работы пришла…</a:t>
            </a:r>
          </a:p>
          <a:p>
            <a:endParaRPr lang="ru-RU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Мамина мама с работы пришла…</a:t>
            </a:r>
          </a:p>
          <a:p>
            <a:endParaRPr lang="ru-RU" sz="1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 descr="C:\Users\User\Desktop\ДОУ\DSCF11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772816"/>
            <a:ext cx="2960068" cy="2598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User\Desktop\ДОУ\DSCF113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6056" y="1484784"/>
            <a:ext cx="2664296" cy="2527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Users\User\Desktop\ДОУ\DSCF11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4725144"/>
            <a:ext cx="4038600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C:\Users\User\Downloads\кан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2520000">
            <a:off x="7761059" y="286206"/>
            <a:ext cx="1191117" cy="874421"/>
          </a:xfrm>
          <a:prstGeom prst="rect">
            <a:avLst/>
          </a:prstGeom>
          <a:noFill/>
        </p:spPr>
      </p:pic>
      <p:pic>
        <p:nvPicPr>
          <p:cNvPr id="15" name="Picture 5" descr="C:\Users\User\Downloads\кан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3360000">
            <a:off x="555028" y="151296"/>
            <a:ext cx="1023383" cy="825309"/>
          </a:xfrm>
          <a:prstGeom prst="rect">
            <a:avLst/>
          </a:prstGeom>
          <a:noFill/>
        </p:spPr>
      </p:pic>
      <p:pic>
        <p:nvPicPr>
          <p:cNvPr id="16" name="Picture 5" descr="C:\Users\User\Downloads\кан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-2760000">
            <a:off x="7949611" y="5635938"/>
            <a:ext cx="1084375" cy="87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</a:rPr>
              <a:t>                                           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                                           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                                              Актуальность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1800" dirty="0" smtClean="0"/>
              <a:t> Семья и детский сад – два общественных института</a:t>
            </a:r>
            <a:br>
              <a:rPr lang="ru-RU" sz="1800" dirty="0" smtClean="0"/>
            </a:br>
            <a:r>
              <a:rPr lang="ru-RU" sz="1800" dirty="0" smtClean="0"/>
              <a:t>которые стоят у истоков нашего будущего.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Федеральный закон «Об утверждении федеральной программы развития образования»</a:t>
            </a:r>
            <a:r>
              <a:rPr lang="ru-RU" sz="1800" i="1" dirty="0" smtClean="0"/>
              <a:t>(2000г)</a:t>
            </a:r>
            <a:r>
              <a:rPr lang="ru-RU" sz="1800" dirty="0" smtClean="0"/>
              <a:t> обязывает работников дошкольного образования развивать разнообразные формы взаимодействия с семьями воспитанников, так как система образования должна быть ориентирована не только на задания со стороны государства, но и на общественный образовательный спрос, на реальные потребности потребителей образовательных услуг .</a:t>
            </a:r>
            <a:br>
              <a:rPr lang="ru-RU" sz="1800" dirty="0" smtClean="0"/>
            </a:br>
            <a:r>
              <a:rPr lang="ru-RU" sz="1800" b="1" dirty="0" smtClean="0"/>
              <a:t> </a:t>
            </a:r>
            <a:r>
              <a:rPr lang="ru-RU" sz="1800" b="1" dirty="0" err="1" smtClean="0"/>
              <a:t>Досуговое</a:t>
            </a:r>
            <a:r>
              <a:rPr lang="ru-RU" sz="1800" b="1" dirty="0" smtClean="0"/>
              <a:t> направление</a:t>
            </a:r>
            <a:r>
              <a:rPr lang="ru-RU" sz="1800" dirty="0" smtClean="0"/>
              <a:t> в работе с родителями оказалось самым привлекательным, востребованным, полезным. Это объясняется тем, что любое совместное мероприятие позволяет родителям: увидеть изнутри проблемы своего ребенка, трудности во взаимоотношениях; апробировать разные подходы, то есть приобрести опыт взаимодействия  со своим ребенком.</a:t>
            </a:r>
            <a:br>
              <a:rPr lang="ru-RU" sz="1800" dirty="0" smtClean="0"/>
            </a:b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хня\ramka-13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8689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13184"/>
            <a:ext cx="32252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52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464646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8012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  Ну, кто скажет, что мы не похожи на себя?!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4" name="Picture 4" descr="C:\Users\User\Desktop\ДОУ\DSCF12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5125" name="Picture 5" descr="C:\Users\User\Desktop\ДОУ\DSCF12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5126" name="Picture 6" descr="C:\Users\User\Desktop\хня\ramka-13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44000" cy="73805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Ну, а как же без подарков для мам?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4294967295"/>
          </p:nvPr>
        </p:nvSpPr>
        <p:spPr>
          <a:xfrm>
            <a:off x="4499993" y="1535113"/>
            <a:ext cx="3888432" cy="639762"/>
          </a:xfrm>
        </p:spPr>
        <p:txBody>
          <a:bodyPr>
            <a:normAutofit fontScale="70000" lnSpcReduction="20000"/>
          </a:bodyPr>
          <a:lstStyle/>
          <a:p>
            <a:r>
              <a:rPr lang="ru-RU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Какие они у нас красивые!</a:t>
            </a:r>
            <a:endParaRPr lang="ru-RU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 descr="C:\Users\User\Desktop\ДОУ\DSCF1224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2204864"/>
            <a:ext cx="4040188" cy="3030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Users\User\Desktop\ДОУ\DSCF122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787255" y="2988394"/>
            <a:ext cx="4041775" cy="303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C:\Users\User\Desktop\хня\cvety122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9592" y="3933056"/>
            <a:ext cx="3333750" cy="3333750"/>
          </a:xfrm>
          <a:prstGeom prst="rect">
            <a:avLst/>
          </a:prstGeom>
          <a:noFill/>
        </p:spPr>
      </p:pic>
      <p:pic>
        <p:nvPicPr>
          <p:cNvPr id="17" name="Picture 4" descr="C:\Users\User\Desktop\хня\cvety122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468560" y="-243408"/>
            <a:ext cx="2952328" cy="2952328"/>
          </a:xfrm>
          <a:prstGeom prst="rect">
            <a:avLst/>
          </a:prstGeom>
          <a:noFill/>
        </p:spPr>
      </p:pic>
      <p:pic>
        <p:nvPicPr>
          <p:cNvPr id="18" name="Picture 4" descr="C:\Users\User\Desktop\хня\cvety122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60232" y="-243408"/>
            <a:ext cx="3024336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            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</a:t>
            </a:r>
            <a:r>
              <a:rPr lang="ru-RU" sz="2800" b="1" dirty="0" smtClean="0">
                <a:solidFill>
                  <a:srgbClr val="0070C0"/>
                </a:solidFill>
              </a:rPr>
              <a:t>: </a:t>
            </a:r>
            <a:r>
              <a:rPr lang="ru-RU" sz="2200" dirty="0" smtClean="0">
                <a:solidFill>
                  <a:srgbClr val="0070C0"/>
                </a:solidFill>
              </a:rPr>
              <a:t>создать благоприятные условия для</a:t>
            </a:r>
            <a:br>
              <a:rPr lang="ru-RU" sz="2200" dirty="0" smtClean="0">
                <a:solidFill>
                  <a:srgbClr val="0070C0"/>
                </a:solidFill>
              </a:rPr>
            </a:br>
            <a:r>
              <a:rPr lang="ru-RU" sz="2200" dirty="0" smtClean="0">
                <a:solidFill>
                  <a:srgbClr val="0070C0"/>
                </a:solidFill>
              </a:rPr>
              <a:t>                     проведения праздника, посвященного «Дню Матери»</a:t>
            </a: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хня\cvety70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2088232" cy="1732844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Задачи:</a:t>
            </a:r>
          </a:p>
          <a:p>
            <a:pPr>
              <a:buNone/>
            </a:pPr>
            <a:r>
              <a:rPr lang="ru-RU" sz="1600" b="1" u="sng" dirty="0" smtClean="0"/>
              <a:t> Образовательные:</a:t>
            </a:r>
          </a:p>
          <a:p>
            <a:pPr>
              <a:buNone/>
            </a:pPr>
            <a:r>
              <a:rPr lang="ru-RU" sz="1600" dirty="0" smtClean="0"/>
              <a:t> 1. Способствовать формированию выразительной речи ребенка;</a:t>
            </a:r>
          </a:p>
          <a:p>
            <a:pPr>
              <a:buNone/>
            </a:pPr>
            <a:r>
              <a:rPr lang="ru-RU" sz="1600" dirty="0" smtClean="0"/>
              <a:t> 2. Активизировать словарный запас детей;</a:t>
            </a:r>
          </a:p>
          <a:p>
            <a:pPr>
              <a:buNone/>
            </a:pPr>
            <a:r>
              <a:rPr lang="ru-RU" sz="1600" dirty="0" smtClean="0"/>
              <a:t> 3. Способствовать формированию творческих и музыкальных способностей детей </a:t>
            </a:r>
          </a:p>
          <a:p>
            <a:pPr>
              <a:buNone/>
            </a:pPr>
            <a:r>
              <a:rPr lang="ru-RU" sz="1600" dirty="0" smtClean="0"/>
              <a:t>      старшего дошкольного возраста;</a:t>
            </a:r>
          </a:p>
          <a:p>
            <a:pPr>
              <a:buNone/>
            </a:pPr>
            <a:r>
              <a:rPr lang="ru-RU" sz="1600" b="1" u="sng" dirty="0" smtClean="0"/>
              <a:t> Развивающие</a:t>
            </a:r>
            <a:r>
              <a:rPr lang="ru-RU" sz="1600" dirty="0" smtClean="0"/>
              <a:t>:</a:t>
            </a:r>
          </a:p>
          <a:p>
            <a:pPr>
              <a:buNone/>
            </a:pPr>
            <a:r>
              <a:rPr lang="ru-RU" sz="1600" dirty="0" smtClean="0"/>
              <a:t> 1. Способствовать развитию коммуникативных качеств;</a:t>
            </a:r>
          </a:p>
          <a:p>
            <a:pPr>
              <a:buNone/>
            </a:pPr>
            <a:r>
              <a:rPr lang="ru-RU" sz="1600" dirty="0" smtClean="0"/>
              <a:t> 2. Способствовать развитию устойчивого интереса к литературе;</a:t>
            </a:r>
          </a:p>
          <a:p>
            <a:pPr>
              <a:buNone/>
            </a:pPr>
            <a:r>
              <a:rPr lang="ru-RU" sz="1600" dirty="0" smtClean="0"/>
              <a:t> 3. Развивать через музыкальные средства выражение эмоционально – волевого </a:t>
            </a:r>
          </a:p>
          <a:p>
            <a:pPr>
              <a:buNone/>
            </a:pPr>
            <a:r>
              <a:rPr lang="ru-RU" sz="1600" dirty="0" smtClean="0"/>
              <a:t>      качества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b="1" u="sng" dirty="0" smtClean="0"/>
              <a:t>Воспитательные:</a:t>
            </a:r>
          </a:p>
          <a:p>
            <a:pPr>
              <a:buNone/>
            </a:pPr>
            <a:r>
              <a:rPr lang="ru-RU" sz="1600" dirty="0" smtClean="0"/>
              <a:t> 1. Воспитывать любовь и уважение к родным людям : маме, бабушке.</a:t>
            </a:r>
            <a:endParaRPr lang="ru-RU" sz="1600" dirty="0"/>
          </a:p>
        </p:txBody>
      </p:sp>
      <p:pic>
        <p:nvPicPr>
          <p:cNvPr id="7" name="Picture 2" descr="C:\Users\User\Desktop\хня\cvety70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76256" y="4976194"/>
            <a:ext cx="2267744" cy="1881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Используемые технологии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1. Личностно – ориентированная;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2. Здоровье – сберегающая;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3. Информационно – коммуникативная;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4. Игровые;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5. Технология сотрудничества.</a:t>
            </a:r>
            <a:endParaRPr lang="ru-RU" sz="2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хня\nezhnye-cvety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40152" y="4584879"/>
            <a:ext cx="3203848" cy="2273121"/>
          </a:xfrm>
          <a:prstGeom prst="rect">
            <a:avLst/>
          </a:prstGeom>
          <a:noFill/>
        </p:spPr>
      </p:pic>
      <p:pic>
        <p:nvPicPr>
          <p:cNvPr id="5" name="Picture 2" descr="C:\Users\User\Desktop\хня\nezhnye-cvety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2194219" cy="1556792"/>
          </a:xfrm>
          <a:prstGeom prst="rect">
            <a:avLst/>
          </a:prstGeom>
          <a:noFill/>
        </p:spPr>
      </p:pic>
      <p:pic>
        <p:nvPicPr>
          <p:cNvPr id="2052" name="Picture 4" descr="C:\Users\User\Downloads\кан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3060000">
            <a:off x="102580" y="4975885"/>
            <a:ext cx="1924140" cy="1467119"/>
          </a:xfrm>
          <a:prstGeom prst="rect">
            <a:avLst/>
          </a:prstGeom>
          <a:noFill/>
        </p:spPr>
      </p:pic>
      <p:pic>
        <p:nvPicPr>
          <p:cNvPr id="8" name="Picture 4" descr="C:\Users\User\Downloads\кан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7680000">
            <a:off x="7273899" y="417607"/>
            <a:ext cx="1687433" cy="1286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Используемое оборудование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43099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Комплект музыкальной аппаратуры, диск с подобранным музыкальным репертуаром, карточки с загадками; косынка, миска, мешочки для метания; 2 сумки; 2 шляпки; очки; скатерть; 3 игрушечных чашки и блюдца; игрушечная выпека; кукла; корзины с цветами.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ownloads\б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3909538"/>
            <a:ext cx="2016224" cy="2676404"/>
          </a:xfrm>
          <a:prstGeom prst="rect">
            <a:avLst/>
          </a:prstGeom>
          <a:noFill/>
        </p:spPr>
      </p:pic>
      <p:pic>
        <p:nvPicPr>
          <p:cNvPr id="5" name="Picture 2" descr="C:\Users\User\Downloads\б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8280000">
            <a:off x="7176047" y="240350"/>
            <a:ext cx="1342851" cy="1626762"/>
          </a:xfrm>
          <a:prstGeom prst="rect">
            <a:avLst/>
          </a:prstGeom>
          <a:noFill/>
        </p:spPr>
      </p:pic>
      <p:pic>
        <p:nvPicPr>
          <p:cNvPr id="7" name="Picture 2" descr="C:\Users\User\Downloads\б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2760000">
            <a:off x="6472142" y="4097246"/>
            <a:ext cx="1859791" cy="24687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Используедмая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литература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хня\multfilm-72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3" y="5013176"/>
            <a:ext cx="2760694" cy="184482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600" b="1" dirty="0" smtClean="0"/>
          </a:p>
          <a:p>
            <a:pPr>
              <a:buNone/>
            </a:pPr>
            <a:r>
              <a:rPr lang="en-US" sz="1600" b="1" dirty="0" smtClean="0"/>
              <a:t>       </a:t>
            </a:r>
            <a:r>
              <a:rPr lang="ru-RU" sz="1600" b="1" dirty="0" smtClean="0"/>
              <a:t>1. Сухаревская О. Н. Оригами для самых маленьких. – М. : Айрис – пресс, 2008. – 1</a:t>
            </a:r>
          </a:p>
          <a:p>
            <a:pPr>
              <a:buNone/>
            </a:pPr>
            <a:r>
              <a:rPr lang="en-US" sz="1600" b="1" dirty="0" smtClean="0"/>
              <a:t>       </a:t>
            </a:r>
            <a:r>
              <a:rPr lang="ru-RU" sz="1600" b="1" dirty="0" smtClean="0"/>
              <a:t>     144 с.: ил. + </a:t>
            </a:r>
            <a:r>
              <a:rPr lang="ru-RU" sz="1600" b="1" dirty="0" err="1" smtClean="0"/>
              <a:t>цв</a:t>
            </a:r>
            <a:r>
              <a:rPr lang="ru-RU" sz="1600" b="1" dirty="0" smtClean="0"/>
              <a:t>. вклейки 8с.  </a:t>
            </a:r>
          </a:p>
          <a:p>
            <a:pPr>
              <a:buNone/>
            </a:pPr>
            <a:r>
              <a:rPr lang="en-US" sz="1600" b="1" dirty="0" smtClean="0"/>
              <a:t>       </a:t>
            </a:r>
            <a:r>
              <a:rPr lang="ru-RU" sz="1600" b="1" dirty="0" smtClean="0"/>
              <a:t>2. Новикова И. В. Бумажные поделки в детском саду. </a:t>
            </a:r>
            <a:r>
              <a:rPr lang="ru-RU" sz="1600" b="1" dirty="0" err="1" smtClean="0"/>
              <a:t>Квиллинг</a:t>
            </a:r>
            <a:r>
              <a:rPr lang="ru-RU" sz="1600" b="1" dirty="0" smtClean="0"/>
              <a:t>. Удивительные вещи </a:t>
            </a:r>
          </a:p>
          <a:p>
            <a:pPr>
              <a:buNone/>
            </a:pPr>
            <a:r>
              <a:rPr lang="en-US" sz="1600" b="1" dirty="0" smtClean="0"/>
              <a:t>       </a:t>
            </a:r>
            <a:r>
              <a:rPr lang="ru-RU" sz="1600" b="1" dirty="0" smtClean="0"/>
              <a:t>     своими руками. – Ярославль: ООО «Академия </a:t>
            </a:r>
            <a:r>
              <a:rPr lang="ru-RU" sz="1600" b="1" dirty="0" err="1" smtClean="0"/>
              <a:t>равития</a:t>
            </a:r>
            <a:r>
              <a:rPr lang="ru-RU" sz="1600" b="1" dirty="0" smtClean="0"/>
              <a:t>» , 2012. – 112с.</a:t>
            </a:r>
          </a:p>
          <a:p>
            <a:pPr>
              <a:buNone/>
            </a:pPr>
            <a:r>
              <a:rPr lang="en-US" sz="1600" b="1" dirty="0" smtClean="0"/>
              <a:t>       </a:t>
            </a:r>
            <a:r>
              <a:rPr lang="ru-RU" sz="1600" b="1" dirty="0" smtClean="0"/>
              <a:t>3. Деревянка  Г. И. , Мартынова Ю. А. Загадки.  - М. : «АСТ - ПРЕСС» , 2008. – 46 с.</a:t>
            </a:r>
          </a:p>
          <a:p>
            <a:pPr>
              <a:buNone/>
            </a:pPr>
            <a:r>
              <a:rPr lang="en-US" sz="1600" b="1" dirty="0" smtClean="0"/>
              <a:t>       </a:t>
            </a:r>
            <a:r>
              <a:rPr lang="ru-RU" sz="1600" b="1" dirty="0" smtClean="0"/>
              <a:t>4. Харченко Г. В., Ткаченко К. И. мамины и папины профессии. – М.: «АСТ - ПРЕСС» </a:t>
            </a:r>
          </a:p>
          <a:p>
            <a:pPr>
              <a:buNone/>
            </a:pPr>
            <a:r>
              <a:rPr lang="en-US" sz="1600" b="1" dirty="0" smtClean="0"/>
              <a:t>       </a:t>
            </a:r>
            <a:r>
              <a:rPr lang="ru-RU" sz="1600" b="1" dirty="0" smtClean="0"/>
              <a:t>    2007. – 53с.</a:t>
            </a:r>
          </a:p>
          <a:p>
            <a:pPr>
              <a:buNone/>
            </a:pPr>
            <a:r>
              <a:rPr lang="en-US" sz="1600" b="1" dirty="0" smtClean="0"/>
              <a:t>       </a:t>
            </a:r>
            <a:r>
              <a:rPr lang="ru-RU" sz="1600" b="1" dirty="0" smtClean="0"/>
              <a:t>5. </a:t>
            </a:r>
            <a:r>
              <a:rPr lang="ru-RU" sz="1600" b="1" dirty="0" err="1" smtClean="0"/>
              <a:t>Нищеева</a:t>
            </a:r>
            <a:r>
              <a:rPr lang="ru-RU" sz="1600" b="1" dirty="0" smtClean="0"/>
              <a:t> Н. В. </a:t>
            </a:r>
            <a:r>
              <a:rPr lang="ru-RU" sz="1600" b="1" dirty="0" err="1" smtClean="0"/>
              <a:t>Учебно</a:t>
            </a:r>
            <a:r>
              <a:rPr lang="ru-RU" sz="1600" b="1" dirty="0" smtClean="0"/>
              <a:t> – наглядное пособие: «Мамы всякие нужны» - СПб.: Детство – </a:t>
            </a:r>
          </a:p>
          <a:p>
            <a:pPr>
              <a:buNone/>
            </a:pPr>
            <a:r>
              <a:rPr lang="en-US" sz="1600" b="1" dirty="0" smtClean="0"/>
              <a:t>       </a:t>
            </a:r>
            <a:r>
              <a:rPr lang="ru-RU" sz="1600" b="1" dirty="0" smtClean="0"/>
              <a:t>    пресс, 2006.</a:t>
            </a:r>
          </a:p>
          <a:p>
            <a:pPr>
              <a:buNone/>
            </a:pPr>
            <a:r>
              <a:rPr lang="en-US" sz="1600" b="1" dirty="0" smtClean="0"/>
              <a:t>       </a:t>
            </a:r>
            <a:r>
              <a:rPr lang="ru-RU" sz="1600" b="1" dirty="0" smtClean="0"/>
              <a:t>6. </a:t>
            </a:r>
            <a:r>
              <a:rPr lang="ru-RU" sz="1600" b="1" dirty="0" err="1" smtClean="0"/>
              <a:t>Ладыгина</a:t>
            </a:r>
            <a:r>
              <a:rPr lang="ru-RU" sz="1600" b="1" dirty="0" smtClean="0"/>
              <a:t> Т.Б. Самые лучшие стихи для детского сада. – М.: ТЦ Сфера, 2012. – 96 с.</a:t>
            </a:r>
          </a:p>
          <a:p>
            <a:pPr>
              <a:buNone/>
            </a:pPr>
            <a:r>
              <a:rPr lang="en-US" sz="1600" b="1" dirty="0" smtClean="0"/>
              <a:t>       </a:t>
            </a:r>
            <a:r>
              <a:rPr lang="ru-RU" sz="1600" b="1" dirty="0" smtClean="0"/>
              <a:t>7. Социальная сеть работников образования </a:t>
            </a:r>
            <a:r>
              <a:rPr lang="en-US" sz="1600" b="1" dirty="0" smtClean="0"/>
              <a:t>ns portal</a:t>
            </a:r>
            <a:r>
              <a:rPr lang="ru-RU" sz="1600" b="1" dirty="0" smtClean="0"/>
              <a:t>. </a:t>
            </a:r>
            <a:r>
              <a:rPr lang="en-US" sz="1600" b="1" dirty="0" err="1" smtClean="0"/>
              <a:t>ru</a:t>
            </a:r>
            <a:endParaRPr lang="ru-RU" sz="1600" b="1" dirty="0"/>
          </a:p>
        </p:txBody>
      </p:sp>
      <p:pic>
        <p:nvPicPr>
          <p:cNvPr id="2053" name="Picture 5" descr="C:\Users\User\Downloads\кан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3600000">
            <a:off x="7351168" y="407082"/>
            <a:ext cx="1665280" cy="1256016"/>
          </a:xfrm>
          <a:prstGeom prst="rect">
            <a:avLst/>
          </a:prstGeom>
          <a:noFill/>
        </p:spPr>
      </p:pic>
      <p:pic>
        <p:nvPicPr>
          <p:cNvPr id="2054" name="Picture 6" descr="C:\Users\User\Downloads\кан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200000">
            <a:off x="424771" y="560636"/>
            <a:ext cx="1502660" cy="113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Предварительная работа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sz="2000" b="1" dirty="0" smtClean="0"/>
              <a:t>                           1.  Рисование детьми портретов мам.</a:t>
            </a:r>
          </a:p>
          <a:p>
            <a:pPr>
              <a:buNone/>
            </a:pPr>
            <a:r>
              <a:rPr lang="ru-RU" sz="2000" b="1" dirty="0" smtClean="0"/>
              <a:t>                           2. Изготовление детьми рамки для портрета.</a:t>
            </a:r>
          </a:p>
          <a:p>
            <a:pPr>
              <a:buNone/>
            </a:pPr>
            <a:r>
              <a:rPr lang="ru-RU" sz="2000" b="1" dirty="0" smtClean="0"/>
              <a:t>                           3.  Изготовление детьми цветов для мам.</a:t>
            </a:r>
          </a:p>
          <a:p>
            <a:pPr>
              <a:buNone/>
            </a:pPr>
            <a:r>
              <a:rPr lang="ru-RU" sz="2000" b="1" dirty="0" smtClean="0"/>
              <a:t>                           4. Беседа о матери.</a:t>
            </a:r>
          </a:p>
          <a:p>
            <a:pPr>
              <a:buNone/>
            </a:pPr>
            <a:r>
              <a:rPr lang="ru-RU" sz="2000" b="1" dirty="0" smtClean="0"/>
              <a:t>                           5. Изготовление газеты к празднику.</a:t>
            </a:r>
          </a:p>
          <a:p>
            <a:pPr>
              <a:buNone/>
            </a:pPr>
            <a:r>
              <a:rPr lang="ru-RU" sz="2000" b="1" dirty="0" smtClean="0"/>
              <a:t>                           6. Подбор материала на тему:</a:t>
            </a:r>
          </a:p>
          <a:p>
            <a:pPr>
              <a:buNone/>
            </a:pPr>
            <a:r>
              <a:rPr lang="ru-RU" sz="2000" b="1" dirty="0" smtClean="0"/>
              <a:t>                                 «Значение женского     имени».</a:t>
            </a:r>
          </a:p>
          <a:p>
            <a:pPr>
              <a:buNone/>
            </a:pPr>
            <a:r>
              <a:rPr lang="ru-RU" sz="2000" b="1" dirty="0" smtClean="0"/>
              <a:t>                           7. Оформление группы.</a:t>
            </a:r>
          </a:p>
          <a:p>
            <a:pPr>
              <a:buNone/>
            </a:pPr>
            <a:r>
              <a:rPr lang="ru-RU" sz="2000" b="1" dirty="0" smtClean="0"/>
              <a:t>                           8. Оформление раздевалки.</a:t>
            </a:r>
            <a:endParaRPr lang="ru-RU" sz="2000" b="1" dirty="0"/>
          </a:p>
        </p:txBody>
      </p:sp>
      <p:pic>
        <p:nvPicPr>
          <p:cNvPr id="15362" name="Picture 2" descr="C:\Users\User\Desktop\хня\cvety70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60648"/>
            <a:ext cx="2016224" cy="1698351"/>
          </a:xfrm>
          <a:prstGeom prst="rect">
            <a:avLst/>
          </a:prstGeom>
          <a:noFill/>
        </p:spPr>
      </p:pic>
      <p:pic>
        <p:nvPicPr>
          <p:cNvPr id="7" name="Picture 2" descr="C:\Users\User\Desktop\хня\cvety70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32115" y="4869160"/>
            <a:ext cx="2111885" cy="1778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ДОУ\DSCF1057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rot="5400000">
            <a:off x="1709428" y="602940"/>
            <a:ext cx="6120680" cy="5580112"/>
          </a:xfrm>
          <a:prstGeom prst="rect">
            <a:avLst/>
          </a:prstGeom>
          <a:noFill/>
        </p:spPr>
      </p:pic>
      <p:pic>
        <p:nvPicPr>
          <p:cNvPr id="5" name="Picture 2" descr="C:\Users\User\Desktop\хня\ramka-13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75566" y="0"/>
            <a:ext cx="92195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930226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 smtClean="0"/>
              <a:t>                               </a:t>
            </a: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Спорить с вами не хочу,</a:t>
            </a:r>
            <a:b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Вы мне так поверьте,</a:t>
            </a:r>
            <a:b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Моя мама лучше всех,</a:t>
            </a:r>
            <a:b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Лучше всех на свете!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1267" name="Picture 3" descr="C:\Users\User\Desktop\ДОУ\DSCF10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1844824"/>
            <a:ext cx="6034617" cy="4525963"/>
          </a:xfrm>
          <a:prstGeom prst="rect">
            <a:avLst/>
          </a:prstGeom>
          <a:noFill/>
        </p:spPr>
      </p:pic>
      <p:pic>
        <p:nvPicPr>
          <p:cNvPr id="11268" name="Picture 4" descr="C:\Users\User\Desktop\хня\roza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280000">
            <a:off x="-87191" y="218230"/>
            <a:ext cx="2185329" cy="1991365"/>
          </a:xfrm>
          <a:prstGeom prst="rect">
            <a:avLst/>
          </a:prstGeom>
          <a:noFill/>
        </p:spPr>
      </p:pic>
      <p:pic>
        <p:nvPicPr>
          <p:cNvPr id="7" name="Picture 4" descr="C:\Users\User\Desktop\хня\roza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280000">
            <a:off x="-231206" y="290239"/>
            <a:ext cx="2185329" cy="1991365"/>
          </a:xfrm>
          <a:prstGeom prst="rect">
            <a:avLst/>
          </a:prstGeom>
          <a:noFill/>
        </p:spPr>
      </p:pic>
      <p:pic>
        <p:nvPicPr>
          <p:cNvPr id="11269" name="Picture 5" descr="C:\Users\User\Desktop\хня\roza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-2640000">
            <a:off x="7068881" y="228665"/>
            <a:ext cx="2151123" cy="1960195"/>
          </a:xfrm>
          <a:prstGeom prst="rect">
            <a:avLst/>
          </a:prstGeom>
          <a:noFill/>
        </p:spPr>
      </p:pic>
      <p:pic>
        <p:nvPicPr>
          <p:cNvPr id="11270" name="Picture 6" descr="C:\Users\User\Desktop\хня\multfilm-72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5445224"/>
            <a:ext cx="2376264" cy="1587930"/>
          </a:xfrm>
          <a:prstGeom prst="rect">
            <a:avLst/>
          </a:prstGeom>
          <a:noFill/>
        </p:spPr>
      </p:pic>
      <p:pic>
        <p:nvPicPr>
          <p:cNvPr id="10" name="Picture 6" descr="C:\Users\User\Desktop\хня\multfilm-72.gif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67736" y="5270070"/>
            <a:ext cx="2376264" cy="1587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776</Words>
  <Application>Microsoft Office PowerPoint</Application>
  <PresentationFormat>Экран (4:3)</PresentationFormat>
  <Paragraphs>101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ДЕНЬ МАТЕРИ</vt:lpstr>
      <vt:lpstr>                                                                                                                                           Актуальность  Семья и детский сад – два общественных института которые стоят у истоков нашего будущего.   Федеральный закон «Об утверждении федеральной программы развития образования»(2000г) обязывает работников дошкольного образования развивать разнообразные формы взаимодействия с семьями воспитанников, так как система образования должна быть ориентирована не только на задания со стороны государства, но и на общественный образовательный спрос, на реальные потребности потребителей образовательных услуг .  Досуговое направление в работе с родителями оказалось самым привлекательным, востребованным, полезным. Это объясняется тем, что любое совместное мероприятие позволяет родителям: увидеть изнутри проблемы своего ребенка, трудности во взаимоотношениях; апробировать разные подходы, то есть приобрести опыт взаимодействия  со своим ребенком. </vt:lpstr>
      <vt:lpstr>             Цель: создать благоприятные условия для                      проведения праздника, посвященного «Дню Матери»</vt:lpstr>
      <vt:lpstr>    Используемые технологии </vt:lpstr>
      <vt:lpstr>Используемое оборудование</vt:lpstr>
      <vt:lpstr>Используедмая литература</vt:lpstr>
      <vt:lpstr>Предварительная работа</vt:lpstr>
      <vt:lpstr>Слайд 8</vt:lpstr>
      <vt:lpstr>                               Спорить с вами не хочу,                                Вы мне так поверьте,                                Моя мама лучше всех,                                Лучше всех на свете!  </vt:lpstr>
      <vt:lpstr>В раздевалке для наших мам была создана выставка на тему: «Тайна женского имени»</vt:lpstr>
      <vt:lpstr>Ход мероприятия</vt:lpstr>
      <vt:lpstr>Слайд 12</vt:lpstr>
      <vt:lpstr>                                                  Конкурс «Закидулечки»  Родителям было дано следующие задание:»представьте, что вся семья в честь праздника налепила домашних пельменей, а Вам поручили закидать эти пельмени в кастрюлю». Но мы к этому конкурсу подошли творчески. </vt:lpstr>
      <vt:lpstr>Наши бабушки тоже молодцы. Настоящие хозяйки!</vt:lpstr>
      <vt:lpstr>Ну какой праздник без веселых частушек!</vt:lpstr>
      <vt:lpstr>КОНКУРС «НАЙДИ СВОЮ МАМУ». </vt:lpstr>
      <vt:lpstr>«КАКАЯ ТВОЯ МАМА?»(дети дарят мамам цветы, сделанные своими руками и говорят маме нежные слова).   </vt:lpstr>
      <vt:lpstr>            МОЯ МАМОЧКА САМАЯ НЕЖНАЯ!</vt:lpstr>
      <vt:lpstr>Сценка «Три мамы»</vt:lpstr>
      <vt:lpstr>  Ну, кто скажет, что мы не похожи на себя?!</vt:lpstr>
      <vt:lpstr>Ну, а как же без подарков для мам?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</dc:title>
  <dc:creator>User</dc:creator>
  <cp:lastModifiedBy>User</cp:lastModifiedBy>
  <cp:revision>33</cp:revision>
  <dcterms:created xsi:type="dcterms:W3CDTF">2012-12-02T17:18:29Z</dcterms:created>
  <dcterms:modified xsi:type="dcterms:W3CDTF">2013-04-07T16:47:39Z</dcterms:modified>
</cp:coreProperties>
</file>