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930ED208-1F30-46F7-8C62-FF760447EF5C}" type="datetimeFigureOut">
              <a:rPr lang="ru-RU" smtClean="0"/>
              <a:t>09.04.2013</a:t>
            </a:fld>
            <a:endParaRPr lang="ru-RU"/>
          </a:p>
        </p:txBody>
      </p:sp>
      <p:sp>
        <p:nvSpPr>
          <p:cNvPr id="16" name="Номер слайда 15"/>
          <p:cNvSpPr>
            <a:spLocks noGrp="1"/>
          </p:cNvSpPr>
          <p:nvPr>
            <p:ph type="sldNum" sz="quarter" idx="11"/>
          </p:nvPr>
        </p:nvSpPr>
        <p:spPr/>
        <p:txBody>
          <a:bodyPr/>
          <a:lstStyle/>
          <a:p>
            <a:fld id="{C9EA9C22-8D07-4F3E-A014-F502DF801407}"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30ED208-1F30-46F7-8C62-FF760447EF5C}" type="datetimeFigureOut">
              <a:rPr lang="ru-RU" smtClean="0"/>
              <a:t>09.04.2013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EA9C22-8D07-4F3E-A014-F502DF80140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30ED208-1F30-46F7-8C62-FF760447EF5C}" type="datetimeFigureOut">
              <a:rPr lang="ru-RU" smtClean="0"/>
              <a:t>09.04.2013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EA9C22-8D07-4F3E-A014-F502DF80140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930ED208-1F30-46F7-8C62-FF760447EF5C}" type="datetimeFigureOut">
              <a:rPr lang="ru-RU" smtClean="0"/>
              <a:t>09.04.2013</a:t>
            </a:fld>
            <a:endParaRPr lang="ru-RU"/>
          </a:p>
        </p:txBody>
      </p:sp>
      <p:sp>
        <p:nvSpPr>
          <p:cNvPr id="15" name="Номер слайда 14"/>
          <p:cNvSpPr>
            <a:spLocks noGrp="1"/>
          </p:cNvSpPr>
          <p:nvPr>
            <p:ph type="sldNum" sz="quarter" idx="15"/>
          </p:nvPr>
        </p:nvSpPr>
        <p:spPr/>
        <p:txBody>
          <a:bodyPr/>
          <a:lstStyle>
            <a:lvl1pPr algn="ctr">
              <a:defRPr/>
            </a:lvl1pPr>
          </a:lstStyle>
          <a:p>
            <a:fld id="{C9EA9C22-8D07-4F3E-A014-F502DF801407}"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30ED208-1F30-46F7-8C62-FF760447EF5C}" type="datetimeFigureOut">
              <a:rPr lang="ru-RU" smtClean="0"/>
              <a:t>09.04.2013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EA9C22-8D07-4F3E-A014-F502DF801407}"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930ED208-1F30-46F7-8C62-FF760447EF5C}" type="datetimeFigureOut">
              <a:rPr lang="ru-RU" smtClean="0"/>
              <a:t>09.04.2013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EA9C22-8D07-4F3E-A014-F502DF801407}"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C9EA9C22-8D07-4F3E-A014-F502DF801407}"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930ED208-1F30-46F7-8C62-FF760447EF5C}" type="datetimeFigureOut">
              <a:rPr lang="ru-RU" smtClean="0"/>
              <a:t>09.04.2013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30ED208-1F30-46F7-8C62-FF760447EF5C}" type="datetimeFigureOut">
              <a:rPr lang="ru-RU" smtClean="0"/>
              <a:t>09.04.2013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EA9C22-8D07-4F3E-A014-F502DF801407}"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0ED208-1F30-46F7-8C62-FF760447EF5C}" type="datetimeFigureOut">
              <a:rPr lang="ru-RU" smtClean="0"/>
              <a:t>09.04.2013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EA9C22-8D07-4F3E-A014-F502DF80140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930ED208-1F30-46F7-8C62-FF760447EF5C}" type="datetimeFigureOut">
              <a:rPr lang="ru-RU" smtClean="0"/>
              <a:t>09.04.2013</a:t>
            </a:fld>
            <a:endParaRPr lang="ru-RU"/>
          </a:p>
        </p:txBody>
      </p:sp>
      <p:sp>
        <p:nvSpPr>
          <p:cNvPr id="9" name="Номер слайда 8"/>
          <p:cNvSpPr>
            <a:spLocks noGrp="1"/>
          </p:cNvSpPr>
          <p:nvPr>
            <p:ph type="sldNum" sz="quarter" idx="15"/>
          </p:nvPr>
        </p:nvSpPr>
        <p:spPr/>
        <p:txBody>
          <a:bodyPr/>
          <a:lstStyle/>
          <a:p>
            <a:fld id="{C9EA9C22-8D07-4F3E-A014-F502DF801407}"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930ED208-1F30-46F7-8C62-FF760447EF5C}" type="datetimeFigureOut">
              <a:rPr lang="ru-RU" smtClean="0"/>
              <a:t>09.04.2013</a:t>
            </a:fld>
            <a:endParaRPr lang="ru-RU"/>
          </a:p>
        </p:txBody>
      </p:sp>
      <p:sp>
        <p:nvSpPr>
          <p:cNvPr id="9" name="Номер слайда 8"/>
          <p:cNvSpPr>
            <a:spLocks noGrp="1"/>
          </p:cNvSpPr>
          <p:nvPr>
            <p:ph type="sldNum" sz="quarter" idx="11"/>
          </p:nvPr>
        </p:nvSpPr>
        <p:spPr/>
        <p:txBody>
          <a:bodyPr/>
          <a:lstStyle/>
          <a:p>
            <a:fld id="{C9EA9C22-8D07-4F3E-A014-F502DF801407}"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30ED208-1F30-46F7-8C62-FF760447EF5C}" type="datetimeFigureOut">
              <a:rPr lang="ru-RU" smtClean="0"/>
              <a:t>09.04.2013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9EA9C22-8D07-4F3E-A014-F502DF801407}"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Autofit/>
          </a:bodyPr>
          <a:lstStyle/>
          <a:p>
            <a:r>
              <a:rPr lang="ru-RU" sz="2800" dirty="0" smtClean="0"/>
              <a:t>Воспитатель</a:t>
            </a:r>
          </a:p>
          <a:p>
            <a:r>
              <a:rPr lang="ru-RU" sz="2800" dirty="0" smtClean="0"/>
              <a:t>ГБДОУ № 50 Кировского района Санкт – Петербурга</a:t>
            </a:r>
          </a:p>
          <a:p>
            <a:r>
              <a:rPr lang="ru-RU" sz="2800" dirty="0" smtClean="0"/>
              <a:t>Дьячкова С.В.</a:t>
            </a:r>
            <a:endParaRPr lang="ru-RU" sz="2800" dirty="0" smtClean="0"/>
          </a:p>
        </p:txBody>
      </p:sp>
      <p:sp>
        <p:nvSpPr>
          <p:cNvPr id="2" name="Заголовок 1"/>
          <p:cNvSpPr>
            <a:spLocks noGrp="1"/>
          </p:cNvSpPr>
          <p:nvPr>
            <p:ph type="ctrTitle"/>
          </p:nvPr>
        </p:nvSpPr>
        <p:spPr/>
        <p:txBody>
          <a:bodyPr>
            <a:normAutofit/>
          </a:bodyPr>
          <a:lstStyle/>
          <a:p>
            <a:r>
              <a:rPr lang="ru-RU" sz="3100" dirty="0">
                <a:solidFill>
                  <a:schemeClr val="tx2">
                    <a:lumMod val="75000"/>
                    <a:lumOff val="25000"/>
                  </a:schemeClr>
                </a:solidFill>
              </a:rPr>
              <a:t>Совместное творчество детей и родителей по </a:t>
            </a:r>
            <a:r>
              <a:rPr lang="ru-RU" sz="3100" dirty="0" smtClean="0">
                <a:solidFill>
                  <a:schemeClr val="tx2">
                    <a:lumMod val="75000"/>
                    <a:lumOff val="25000"/>
                  </a:schemeClr>
                </a:solidFill>
              </a:rPr>
              <a:t>изготовлению </a:t>
            </a:r>
            <a:r>
              <a:rPr lang="ru-RU" sz="3100" dirty="0">
                <a:solidFill>
                  <a:schemeClr val="tx2">
                    <a:lumMod val="75000"/>
                    <a:lumOff val="25000"/>
                  </a:schemeClr>
                </a:solidFill>
              </a:rPr>
              <a:t>поделок из природного материала</a:t>
            </a:r>
            <a:r>
              <a:rPr lang="ru-RU" sz="3100" dirty="0" smtClean="0">
                <a:solidFill>
                  <a:schemeClr val="tx2">
                    <a:lumMod val="75000"/>
                    <a:lumOff val="25000"/>
                  </a:schemeClr>
                </a:solidFill>
              </a:rPr>
              <a:t>.</a:t>
            </a:r>
            <a:endParaRPr lang="ru-RU" dirty="0">
              <a:solidFill>
                <a:schemeClr val="tx2">
                  <a:lumMod val="75000"/>
                  <a:lumOff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pic>
        <p:nvPicPr>
          <p:cNvPr id="5" name="Содержимое 4" descr="857de295b66e5accecab46a54223835c.jpg"/>
          <p:cNvPicPr>
            <a:picLocks noGrp="1" noChangeAspect="1"/>
          </p:cNvPicPr>
          <p:nvPr>
            <p:ph idx="1"/>
          </p:nvPr>
        </p:nvPicPr>
        <p:blipFill>
          <a:blip r:embed="rId2"/>
          <a:stretch>
            <a:fillRect/>
          </a:stretch>
        </p:blipFill>
        <p:spPr>
          <a:xfrm>
            <a:off x="857224" y="1785926"/>
            <a:ext cx="3464660" cy="2500330"/>
          </a:xfrm>
          <a:prstGeom prst="rect">
            <a:avLst/>
          </a:prstGeom>
          <a:ln>
            <a:noFill/>
          </a:ln>
          <a:effectLst>
            <a:outerShdw blurRad="292100" dist="139700" dir="2700000" algn="tl" rotWithShape="0">
              <a:srgbClr val="333333">
                <a:alpha val="65000"/>
              </a:srgbClr>
            </a:outerShdw>
          </a:effectLst>
        </p:spPr>
      </p:pic>
      <p:pic>
        <p:nvPicPr>
          <p:cNvPr id="6" name="Рисунок 5" descr="1258868.jpg"/>
          <p:cNvPicPr>
            <a:picLocks noChangeAspect="1"/>
          </p:cNvPicPr>
          <p:nvPr/>
        </p:nvPicPr>
        <p:blipFill>
          <a:blip r:embed="rId3"/>
          <a:stretch>
            <a:fillRect/>
          </a:stretch>
        </p:blipFill>
        <p:spPr>
          <a:xfrm>
            <a:off x="4786314" y="3571876"/>
            <a:ext cx="3472648" cy="260715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1571612"/>
            <a:ext cx="5357850" cy="2714644"/>
          </a:xfrm>
        </p:spPr>
        <p:txBody>
          <a:bodyPr>
            <a:normAutofit fontScale="55000" lnSpcReduction="20000"/>
          </a:bodyPr>
          <a:lstStyle/>
          <a:p>
            <a:pPr marL="0">
              <a:buNone/>
            </a:pPr>
            <a:r>
              <a:rPr lang="ru-RU" dirty="0" smtClean="0"/>
              <a:t>Гуляя с ребенком по парку или лесу, вы совершаете увлекательное путешествие по волшебному миру природы. Изменяются времена года, в каждом из них есть своя прелесть, своя изюминка. Но эта красота не вечна. Мы можем продлить ее, создавая великолепные поделки. Совместное творчество в кругу семьи принесет радость общения. Где старшие всегда могут подсказать и продемонстрировать младшим приемы выполнения поделок, помогут в подборе материала. Ребенок выполнит свое оригинальное изделие, так как из природного материала невозможно сделать две одинаковые поделки. Важно заинтересовать ребенка процессом созидания, вселить уверенность, что он сам сможет выполнить задуманное. Взрослые помогут ребенку увидеть и раскрыть образ будущей композиции</a:t>
            </a:r>
            <a:r>
              <a:rPr lang="ru-RU" dirty="0" smtClean="0"/>
              <a:t>.</a:t>
            </a:r>
          </a:p>
        </p:txBody>
      </p:sp>
      <p:sp>
        <p:nvSpPr>
          <p:cNvPr id="3" name="Заголовок 2"/>
          <p:cNvSpPr>
            <a:spLocks noGrp="1"/>
          </p:cNvSpPr>
          <p:nvPr>
            <p:ph type="title"/>
          </p:nvPr>
        </p:nvSpPr>
        <p:spPr/>
        <p:txBody>
          <a:bodyPr/>
          <a:lstStyle/>
          <a:p>
            <a:r>
              <a:rPr lang="ru-RU" dirty="0" smtClean="0">
                <a:solidFill>
                  <a:schemeClr val="tx2">
                    <a:lumMod val="75000"/>
                    <a:lumOff val="25000"/>
                  </a:schemeClr>
                </a:solidFill>
              </a:rPr>
              <a:t>Введение</a:t>
            </a:r>
            <a:endParaRPr lang="ru-RU" dirty="0">
              <a:solidFill>
                <a:schemeClr val="tx2">
                  <a:lumMod val="75000"/>
                  <a:lumOff val="25000"/>
                </a:schemeClr>
              </a:solidFill>
            </a:endParaRPr>
          </a:p>
        </p:txBody>
      </p:sp>
      <p:pic>
        <p:nvPicPr>
          <p:cNvPr id="5" name="Рисунок 4" descr="images.jpg"/>
          <p:cNvPicPr>
            <a:picLocks noChangeAspect="1"/>
          </p:cNvPicPr>
          <p:nvPr/>
        </p:nvPicPr>
        <p:blipFill>
          <a:blip r:embed="rId2"/>
          <a:stretch>
            <a:fillRect/>
          </a:stretch>
        </p:blipFill>
        <p:spPr>
          <a:xfrm>
            <a:off x="5786446" y="1571612"/>
            <a:ext cx="2714644" cy="1964004"/>
          </a:xfrm>
          <a:prstGeom prst="rect">
            <a:avLst/>
          </a:prstGeom>
          <a:ln>
            <a:noFill/>
          </a:ln>
          <a:effectLst>
            <a:outerShdw blurRad="292100" dist="139700" dir="2700000" algn="tl" rotWithShape="0">
              <a:srgbClr val="333333">
                <a:alpha val="65000"/>
              </a:srgbClr>
            </a:outerShdw>
          </a:effectLst>
        </p:spPr>
      </p:pic>
      <p:sp>
        <p:nvSpPr>
          <p:cNvPr id="6" name="Содержимое 1"/>
          <p:cNvSpPr txBox="1">
            <a:spLocks/>
          </p:cNvSpPr>
          <p:nvPr/>
        </p:nvSpPr>
        <p:spPr>
          <a:xfrm>
            <a:off x="4429124" y="4643446"/>
            <a:ext cx="4143404" cy="1571636"/>
          </a:xfrm>
          <a:prstGeom prst="rect">
            <a:avLst/>
          </a:prstGeom>
        </p:spPr>
        <p:txBody>
          <a:bodyPr vert="horz">
            <a:normAutofit fontScale="55000" lnSpcReduction="20000"/>
          </a:bodyPr>
          <a:lstStyle/>
          <a:p>
            <a:pPr marL="0" marR="0" lvl="0" indent="-274320"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2600" b="0" i="0" u="none" strike="noStrike" kern="1200" cap="none" spc="0" normalizeH="0" baseline="0" noProof="0" dirty="0" smtClean="0">
                <a:ln>
                  <a:noFill/>
                </a:ln>
                <a:solidFill>
                  <a:schemeClr val="tx1"/>
                </a:solidFill>
                <a:effectLst/>
                <a:uLnTx/>
                <a:uFillTx/>
                <a:latin typeface="+mn-lt"/>
                <a:ea typeface="+mn-ea"/>
                <a:cs typeface="+mn-cs"/>
              </a:rPr>
              <a:t>Работа с природным материалом влияет на всестороннее развитие личности ребенка. Возможность сближения ребенка с родной природой расширяет его представления об окружающем мире, учит внимательно вглядываться в различные природные формы, развивает наблюдательность.</a:t>
            </a:r>
          </a:p>
        </p:txBody>
      </p:sp>
      <p:pic>
        <p:nvPicPr>
          <p:cNvPr id="7" name="Рисунок 6" descr="shishka.jpg"/>
          <p:cNvPicPr>
            <a:picLocks noChangeAspect="1"/>
          </p:cNvPicPr>
          <p:nvPr/>
        </p:nvPicPr>
        <p:blipFill>
          <a:blip r:embed="rId3"/>
          <a:stretch>
            <a:fillRect/>
          </a:stretch>
        </p:blipFill>
        <p:spPr>
          <a:xfrm>
            <a:off x="785786" y="4214817"/>
            <a:ext cx="2643206" cy="198240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7500" lnSpcReduction="20000"/>
          </a:bodyPr>
          <a:lstStyle/>
          <a:p>
            <a:pPr marL="0">
              <a:buNone/>
            </a:pPr>
            <a:r>
              <a:rPr lang="ru-RU" dirty="0" smtClean="0"/>
              <a:t>Изготовление поделок требует от ребенка ловкости действий, развивает сенсомоторику – согласованность в роботе глаз и рук, мелкую моторику пальцев, координацию движений. Все это очень важно для подготовки руки к письму, к учебной деятельности. Работа с природным материалом приучает детей к аккуратности, внимательности и усидчивости. При подборе материала ребенок учится анализировать, у него развивается образное и пространственное мышление, творческие способности. Используя собранный материал, дети познают его свойства: форму, цвет фактуру. Учатся наблюдать и сравнивать</a:t>
            </a:r>
            <a:r>
              <a:rPr lang="ru-RU" dirty="0" smtClean="0"/>
              <a:t>.</a:t>
            </a:r>
          </a:p>
          <a:p>
            <a:pPr marL="0">
              <a:buNone/>
            </a:pPr>
            <a:endParaRPr lang="ru-RU" dirty="0" smtClean="0"/>
          </a:p>
          <a:p>
            <a:pPr marL="0">
              <a:buNone/>
            </a:pPr>
            <a:r>
              <a:rPr lang="ru-RU" dirty="0" smtClean="0"/>
              <a:t>Самое главное – не забывать что природа живая. Надо бережно относиться к ее богатствам, не делать ей больно. Собирать нужно только то, что природа нам подарила, и только тогда, когда семена и плоды созрели, чтобы они не потеряли свою форму, цветовую гамму и другие свойства и качества.</a:t>
            </a:r>
            <a:endParaRPr lang="ru-RU" dirty="0"/>
          </a:p>
        </p:txBody>
      </p:sp>
      <p:sp>
        <p:nvSpPr>
          <p:cNvPr id="3" name="Заголовок 2"/>
          <p:cNvSpPr>
            <a:spLocks noGrp="1"/>
          </p:cNvSpPr>
          <p:nvPr>
            <p:ph type="title"/>
          </p:nvPr>
        </p:nvSpPr>
        <p:spPr/>
        <p:txBody>
          <a:bodyPr/>
          <a:lstStyle/>
          <a:p>
            <a:r>
              <a:rPr lang="ru-RU" dirty="0" smtClean="0">
                <a:solidFill>
                  <a:schemeClr val="tx2">
                    <a:lumMod val="75000"/>
                    <a:lumOff val="25000"/>
                  </a:schemeClr>
                </a:solidFill>
              </a:rPr>
              <a:t>Введение</a:t>
            </a:r>
            <a:endParaRPr lang="ru-RU" dirty="0">
              <a:solidFill>
                <a:schemeClr val="tx2">
                  <a:lumMod val="75000"/>
                  <a:lumOff val="2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000240"/>
            <a:ext cx="4757742" cy="4143404"/>
          </a:xfrm>
        </p:spPr>
        <p:txBody>
          <a:bodyPr numCol="2">
            <a:normAutofit fontScale="70000" lnSpcReduction="20000"/>
          </a:bodyPr>
          <a:lstStyle/>
          <a:p>
            <a:pPr lvl="1"/>
            <a:r>
              <a:rPr lang="ru-RU" dirty="0" smtClean="0"/>
              <a:t>Листья</a:t>
            </a:r>
            <a:endParaRPr lang="ru-RU" dirty="0" smtClean="0"/>
          </a:p>
          <a:p>
            <a:pPr lvl="1"/>
            <a:r>
              <a:rPr lang="ru-RU" dirty="0" smtClean="0"/>
              <a:t>Семена</a:t>
            </a:r>
          </a:p>
          <a:p>
            <a:pPr lvl="1"/>
            <a:r>
              <a:rPr lang="ru-RU" dirty="0" smtClean="0"/>
              <a:t>Сухие цветы и растения</a:t>
            </a:r>
          </a:p>
          <a:p>
            <a:pPr lvl="1"/>
            <a:r>
              <a:rPr lang="ru-RU" dirty="0" smtClean="0"/>
              <a:t>Плоды, ягоды, косточки</a:t>
            </a:r>
          </a:p>
          <a:p>
            <a:pPr lvl="1"/>
            <a:r>
              <a:rPr lang="ru-RU" dirty="0" smtClean="0"/>
              <a:t>Желуди</a:t>
            </a:r>
          </a:p>
          <a:p>
            <a:pPr lvl="1"/>
            <a:r>
              <a:rPr lang="ru-RU" dirty="0" smtClean="0"/>
              <a:t>Шишки</a:t>
            </a:r>
          </a:p>
          <a:p>
            <a:pPr lvl="1"/>
            <a:r>
              <a:rPr lang="ru-RU" dirty="0" smtClean="0"/>
              <a:t>Веточки</a:t>
            </a:r>
          </a:p>
          <a:p>
            <a:pPr lvl="1"/>
            <a:r>
              <a:rPr lang="ru-RU" dirty="0" smtClean="0"/>
              <a:t>Хвою</a:t>
            </a:r>
          </a:p>
          <a:p>
            <a:pPr lvl="1"/>
            <a:r>
              <a:rPr lang="ru-RU" dirty="0" smtClean="0"/>
              <a:t>Каштаны</a:t>
            </a:r>
          </a:p>
          <a:p>
            <a:pPr lvl="1"/>
            <a:r>
              <a:rPr lang="ru-RU" dirty="0" smtClean="0"/>
              <a:t>Орехи</a:t>
            </a:r>
          </a:p>
          <a:p>
            <a:pPr lvl="1"/>
            <a:r>
              <a:rPr lang="ru-RU" dirty="0" smtClean="0"/>
              <a:t>Корни</a:t>
            </a:r>
          </a:p>
          <a:p>
            <a:pPr lvl="1"/>
            <a:r>
              <a:rPr lang="ru-RU" dirty="0" smtClean="0"/>
              <a:t>Кору</a:t>
            </a:r>
          </a:p>
          <a:p>
            <a:pPr lvl="1"/>
            <a:r>
              <a:rPr lang="ru-RU" dirty="0" smtClean="0"/>
              <a:t>Древесные грибы</a:t>
            </a:r>
          </a:p>
          <a:p>
            <a:pPr lvl="1"/>
            <a:r>
              <a:rPr lang="ru-RU" dirty="0" smtClean="0"/>
              <a:t>Соломку</a:t>
            </a:r>
          </a:p>
          <a:p>
            <a:pPr lvl="1"/>
            <a:r>
              <a:rPr lang="ru-RU" dirty="0" smtClean="0"/>
              <a:t>Различные крупы (греча, рис, пшено, горох, фасоль, чечевица)</a:t>
            </a:r>
          </a:p>
          <a:p>
            <a:pPr lvl="1"/>
            <a:r>
              <a:rPr lang="ru-RU" dirty="0" smtClean="0"/>
              <a:t>Яичная скорлупа</a:t>
            </a:r>
          </a:p>
          <a:p>
            <a:pPr lvl="1"/>
            <a:r>
              <a:rPr lang="ru-RU" dirty="0" smtClean="0"/>
              <a:t>Пушистые материалы (растительный и животный пух, перья птиц)</a:t>
            </a:r>
          </a:p>
          <a:p>
            <a:pPr lvl="1"/>
            <a:r>
              <a:rPr lang="ru-RU" dirty="0" smtClean="0"/>
              <a:t>Камни</a:t>
            </a:r>
          </a:p>
          <a:p>
            <a:pPr lvl="1"/>
            <a:r>
              <a:rPr lang="ru-RU" dirty="0" smtClean="0"/>
              <a:t>Ракушки</a:t>
            </a:r>
          </a:p>
          <a:p>
            <a:pPr lvl="1"/>
            <a:r>
              <a:rPr lang="ru-RU" dirty="0" smtClean="0"/>
              <a:t>Глину</a:t>
            </a:r>
          </a:p>
          <a:p>
            <a:pPr lvl="1"/>
            <a:r>
              <a:rPr lang="ru-RU" dirty="0" smtClean="0"/>
              <a:t>Песок</a:t>
            </a:r>
            <a:endParaRPr lang="ru-RU" dirty="0"/>
          </a:p>
        </p:txBody>
      </p:sp>
      <p:sp>
        <p:nvSpPr>
          <p:cNvPr id="3" name="Заголовок 2"/>
          <p:cNvSpPr>
            <a:spLocks noGrp="1"/>
          </p:cNvSpPr>
          <p:nvPr>
            <p:ph type="title"/>
          </p:nvPr>
        </p:nvSpPr>
        <p:spPr/>
        <p:txBody>
          <a:bodyPr/>
          <a:lstStyle/>
          <a:p>
            <a:r>
              <a:rPr lang="ru-RU" dirty="0" smtClean="0">
                <a:solidFill>
                  <a:schemeClr val="tx2">
                    <a:lumMod val="75000"/>
                    <a:lumOff val="25000"/>
                  </a:schemeClr>
                </a:solidFill>
              </a:rPr>
              <a:t>Введение</a:t>
            </a:r>
            <a:endParaRPr lang="ru-RU" dirty="0">
              <a:solidFill>
                <a:schemeClr val="tx2">
                  <a:lumMod val="75000"/>
                  <a:lumOff val="25000"/>
                </a:schemeClr>
              </a:solidFill>
            </a:endParaRPr>
          </a:p>
        </p:txBody>
      </p:sp>
      <p:sp>
        <p:nvSpPr>
          <p:cNvPr id="5" name="Содержимое 1"/>
          <p:cNvSpPr txBox="1">
            <a:spLocks/>
          </p:cNvSpPr>
          <p:nvPr/>
        </p:nvSpPr>
        <p:spPr>
          <a:xfrm>
            <a:off x="428596" y="1357298"/>
            <a:ext cx="8229600" cy="60959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2600" b="0" i="0" u="none" strike="noStrike" kern="1200" cap="none" spc="0" normalizeH="0" baseline="0" noProof="0" dirty="0" smtClean="0">
                <a:ln>
                  <a:noFill/>
                </a:ln>
                <a:solidFill>
                  <a:schemeClr val="tx1"/>
                </a:solidFill>
                <a:effectLst/>
                <a:uLnTx/>
                <a:uFillTx/>
                <a:latin typeface="+mn-lt"/>
                <a:ea typeface="+mn-ea"/>
                <a:cs typeface="+mn-cs"/>
              </a:rPr>
              <a:t>По работе можно использовать:</a:t>
            </a:r>
          </a:p>
        </p:txBody>
      </p:sp>
      <p:pic>
        <p:nvPicPr>
          <p:cNvPr id="8" name="Рисунок 7" descr="ж.jpg"/>
          <p:cNvPicPr>
            <a:picLocks noChangeAspect="1"/>
          </p:cNvPicPr>
          <p:nvPr/>
        </p:nvPicPr>
        <p:blipFill>
          <a:blip r:embed="rId2"/>
          <a:stretch>
            <a:fillRect/>
          </a:stretch>
        </p:blipFill>
        <p:spPr>
          <a:xfrm>
            <a:off x="5429256" y="1785926"/>
            <a:ext cx="2168654" cy="1214446"/>
          </a:xfrm>
          <a:prstGeom prst="rect">
            <a:avLst/>
          </a:prstGeom>
          <a:ln>
            <a:noFill/>
          </a:ln>
          <a:effectLst>
            <a:outerShdw blurRad="292100" dist="139700" dir="2700000" algn="tl" rotWithShape="0">
              <a:srgbClr val="333333">
                <a:alpha val="65000"/>
              </a:srgbClr>
            </a:outerShdw>
          </a:effectLst>
        </p:spPr>
      </p:pic>
      <p:pic>
        <p:nvPicPr>
          <p:cNvPr id="9" name="Рисунок 8" descr="imgB.asp.jpg"/>
          <p:cNvPicPr>
            <a:picLocks noChangeAspect="1"/>
          </p:cNvPicPr>
          <p:nvPr/>
        </p:nvPicPr>
        <p:blipFill>
          <a:blip r:embed="rId3"/>
          <a:stretch>
            <a:fillRect/>
          </a:stretch>
        </p:blipFill>
        <p:spPr>
          <a:xfrm>
            <a:off x="6572264" y="2714620"/>
            <a:ext cx="2024050" cy="1518038"/>
          </a:xfrm>
          <a:prstGeom prst="rect">
            <a:avLst/>
          </a:prstGeom>
          <a:ln>
            <a:noFill/>
          </a:ln>
          <a:effectLst>
            <a:outerShdw blurRad="292100" dist="139700" dir="2700000" algn="tl" rotWithShape="0">
              <a:srgbClr val="333333">
                <a:alpha val="65000"/>
              </a:srgbClr>
            </a:outerShdw>
          </a:effectLst>
        </p:spPr>
      </p:pic>
      <p:pic>
        <p:nvPicPr>
          <p:cNvPr id="10" name="Рисунок 9" descr="орехи.jpg"/>
          <p:cNvPicPr>
            <a:picLocks noChangeAspect="1"/>
          </p:cNvPicPr>
          <p:nvPr/>
        </p:nvPicPr>
        <p:blipFill>
          <a:blip r:embed="rId4"/>
          <a:stretch>
            <a:fillRect/>
          </a:stretch>
        </p:blipFill>
        <p:spPr>
          <a:xfrm>
            <a:off x="5143504" y="3857628"/>
            <a:ext cx="2071702" cy="1216153"/>
          </a:xfrm>
          <a:prstGeom prst="rect">
            <a:avLst/>
          </a:prstGeom>
          <a:ln>
            <a:noFill/>
          </a:ln>
          <a:effectLst>
            <a:outerShdw blurRad="292100" dist="139700" dir="2700000" algn="tl" rotWithShape="0">
              <a:srgbClr val="333333">
                <a:alpha val="65000"/>
              </a:srgbClr>
            </a:outerShdw>
          </a:effectLst>
        </p:spPr>
      </p:pic>
      <p:pic>
        <p:nvPicPr>
          <p:cNvPr id="11" name="Рисунок 10" descr="камни.jpg"/>
          <p:cNvPicPr>
            <a:picLocks noChangeAspect="1"/>
          </p:cNvPicPr>
          <p:nvPr/>
        </p:nvPicPr>
        <p:blipFill>
          <a:blip r:embed="rId5"/>
          <a:stretch>
            <a:fillRect/>
          </a:stretch>
        </p:blipFill>
        <p:spPr>
          <a:xfrm>
            <a:off x="6858016" y="4714884"/>
            <a:ext cx="1785950" cy="13377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0000" lnSpcReduction="20000"/>
          </a:bodyPr>
          <a:lstStyle/>
          <a:p>
            <a:pPr>
              <a:buNone/>
            </a:pPr>
            <a:r>
              <a:rPr lang="ru-RU" dirty="0" smtClean="0"/>
              <a:t>Материал:</a:t>
            </a:r>
          </a:p>
          <a:p>
            <a:pPr>
              <a:buNone/>
            </a:pPr>
            <a:endParaRPr lang="ru-RU" dirty="0" smtClean="0"/>
          </a:p>
          <a:p>
            <a:pPr lvl="1"/>
            <a:r>
              <a:rPr lang="ru-RU" dirty="0" smtClean="0"/>
              <a:t>Листья клена среднего размера (3 штуки)</a:t>
            </a:r>
          </a:p>
          <a:p>
            <a:pPr lvl="1"/>
            <a:r>
              <a:rPr lang="ru-RU" dirty="0" smtClean="0"/>
              <a:t>Косточка сливы или вишни (</a:t>
            </a:r>
            <a:r>
              <a:rPr lang="ru-RU" dirty="0" smtClean="0"/>
              <a:t>1штука)</a:t>
            </a:r>
          </a:p>
          <a:p>
            <a:pPr lvl="1"/>
            <a:r>
              <a:rPr lang="ru-RU" dirty="0" smtClean="0"/>
              <a:t>Семечки </a:t>
            </a:r>
            <a:r>
              <a:rPr lang="ru-RU" dirty="0" smtClean="0"/>
              <a:t>арбуза</a:t>
            </a:r>
          </a:p>
          <a:p>
            <a:pPr lvl="1"/>
            <a:r>
              <a:rPr lang="ru-RU" dirty="0" smtClean="0"/>
              <a:t>Пластилин</a:t>
            </a:r>
          </a:p>
          <a:p>
            <a:pPr lvl="1"/>
            <a:r>
              <a:rPr lang="ru-RU" dirty="0" smtClean="0"/>
              <a:t>Цветной картон для </a:t>
            </a:r>
            <a:r>
              <a:rPr lang="ru-RU" dirty="0" smtClean="0"/>
              <a:t>фона</a:t>
            </a:r>
          </a:p>
          <a:p>
            <a:pPr>
              <a:buNone/>
            </a:pPr>
            <a:endParaRPr lang="ru-RU" dirty="0" smtClean="0"/>
          </a:p>
          <a:p>
            <a:pPr>
              <a:buNone/>
            </a:pPr>
            <a:r>
              <a:rPr lang="ru-RU" dirty="0" smtClean="0"/>
              <a:t>Способ изготовления</a:t>
            </a:r>
            <a:r>
              <a:rPr lang="ru-RU" dirty="0" smtClean="0"/>
              <a:t>:</a:t>
            </a:r>
          </a:p>
          <a:p>
            <a:pPr>
              <a:buNone/>
            </a:pPr>
            <a:endParaRPr lang="ru-RU" dirty="0" smtClean="0"/>
          </a:p>
          <a:p>
            <a:pPr indent="0">
              <a:buNone/>
            </a:pPr>
            <a:r>
              <a:rPr lang="ru-RU" dirty="0" smtClean="0"/>
              <a:t>Из пластилина скатать колбаску произвольной длины. Наложить ее на картон и слегка приплюснуть. С двух сторон пластилинового жгута посередине воткнуть листья клена – это крылья. В верхнюю часть жгута вдавить косточку сливы или вишни – это голова. По всему жгутику вдавить близко друг к другу семена арбуза. Из стебельков засушенных растений сделать небольшие усики. Вот и все, «бабочка» готова</a:t>
            </a:r>
            <a:r>
              <a:rPr lang="ru-RU" dirty="0" smtClean="0"/>
              <a:t>.</a:t>
            </a:r>
          </a:p>
        </p:txBody>
      </p:sp>
      <p:sp>
        <p:nvSpPr>
          <p:cNvPr id="3" name="Заголовок 2"/>
          <p:cNvSpPr>
            <a:spLocks noGrp="1"/>
          </p:cNvSpPr>
          <p:nvPr>
            <p:ph type="title"/>
          </p:nvPr>
        </p:nvSpPr>
        <p:spPr/>
        <p:txBody>
          <a:bodyPr>
            <a:normAutofit/>
          </a:bodyPr>
          <a:lstStyle/>
          <a:p>
            <a:r>
              <a:rPr lang="ru-RU" dirty="0" smtClean="0">
                <a:solidFill>
                  <a:schemeClr val="tx2">
                    <a:lumMod val="75000"/>
                    <a:lumOff val="25000"/>
                  </a:schemeClr>
                </a:solidFill>
              </a:rPr>
              <a:t>«Бабочка</a:t>
            </a:r>
            <a:r>
              <a:rPr lang="ru-RU" dirty="0" smtClean="0">
                <a:solidFill>
                  <a:schemeClr val="tx2">
                    <a:lumMod val="75000"/>
                    <a:lumOff val="25000"/>
                  </a:schemeClr>
                </a:solidFill>
              </a:rPr>
              <a:t>»</a:t>
            </a:r>
            <a:endParaRPr lang="ru-RU" dirty="0">
              <a:solidFill>
                <a:schemeClr val="tx2">
                  <a:lumMod val="75000"/>
                  <a:lumOff val="25000"/>
                </a:schemeClr>
              </a:solidFill>
            </a:endParaRPr>
          </a:p>
        </p:txBody>
      </p:sp>
      <p:pic>
        <p:nvPicPr>
          <p:cNvPr id="1027" name="Picture 3"/>
          <p:cNvPicPr>
            <a:picLocks noChangeAspect="1" noChangeArrowheads="1"/>
          </p:cNvPicPr>
          <p:nvPr/>
        </p:nvPicPr>
        <p:blipFill>
          <a:blip r:embed="rId2"/>
          <a:srcRect/>
          <a:stretch>
            <a:fillRect/>
          </a:stretch>
        </p:blipFill>
        <p:spPr bwMode="auto">
          <a:xfrm>
            <a:off x="5715008" y="928670"/>
            <a:ext cx="1746363" cy="29481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8229600" cy="4262454"/>
          </a:xfrm>
        </p:spPr>
        <p:txBody>
          <a:bodyPr>
            <a:normAutofit fontScale="77500" lnSpcReduction="20000"/>
          </a:bodyPr>
          <a:lstStyle/>
          <a:p>
            <a:pPr marL="273600" indent="-273600">
              <a:buNone/>
            </a:pPr>
            <a:r>
              <a:rPr lang="ru-RU" sz="2300" dirty="0" smtClean="0"/>
              <a:t>Материал:</a:t>
            </a:r>
          </a:p>
          <a:p>
            <a:pPr marL="0" indent="0">
              <a:buNone/>
            </a:pPr>
            <a:endParaRPr lang="ru-RU" dirty="0" smtClean="0"/>
          </a:p>
          <a:p>
            <a:pPr marL="639360" lvl="1" indent="-273600"/>
            <a:r>
              <a:rPr lang="ru-RU" sz="2200" dirty="0" smtClean="0"/>
              <a:t>Семена </a:t>
            </a:r>
            <a:r>
              <a:rPr lang="ru-RU" sz="2200" dirty="0" smtClean="0"/>
              <a:t>клена (две пары)</a:t>
            </a:r>
          </a:p>
          <a:p>
            <a:pPr marL="639360" lvl="1" indent="-273600"/>
            <a:r>
              <a:rPr lang="ru-RU" sz="2200" dirty="0" smtClean="0"/>
              <a:t>Семечко </a:t>
            </a:r>
            <a:r>
              <a:rPr lang="ru-RU" sz="2200" dirty="0" smtClean="0"/>
              <a:t>арбуза (1 </a:t>
            </a:r>
            <a:r>
              <a:rPr lang="ru-RU" sz="2200" dirty="0" smtClean="0"/>
              <a:t>штука)</a:t>
            </a:r>
          </a:p>
          <a:p>
            <a:pPr marL="639360" lvl="1" indent="-273600"/>
            <a:r>
              <a:rPr lang="ru-RU" sz="2200" dirty="0" smtClean="0"/>
              <a:t>Семена </a:t>
            </a:r>
            <a:r>
              <a:rPr lang="ru-RU" sz="2200" dirty="0" smtClean="0"/>
              <a:t>дыни</a:t>
            </a:r>
          </a:p>
          <a:p>
            <a:pPr marL="639360" lvl="1" indent="-273600"/>
            <a:r>
              <a:rPr lang="ru-RU" sz="2200" dirty="0" smtClean="0"/>
              <a:t>Пластилин</a:t>
            </a:r>
          </a:p>
          <a:p>
            <a:pPr marL="639360" lvl="1" indent="-273600"/>
            <a:r>
              <a:rPr lang="ru-RU" sz="2200" dirty="0" smtClean="0"/>
              <a:t>Картон для </a:t>
            </a:r>
            <a:r>
              <a:rPr lang="ru-RU" sz="2200" dirty="0" smtClean="0"/>
              <a:t>фона</a:t>
            </a:r>
          </a:p>
          <a:p>
            <a:pPr marL="365760" lvl="1" indent="0"/>
            <a:endParaRPr lang="ru-RU" dirty="0" smtClean="0"/>
          </a:p>
          <a:p>
            <a:pPr marL="0" indent="0">
              <a:buNone/>
            </a:pPr>
            <a:r>
              <a:rPr lang="ru-RU" sz="2300" dirty="0" smtClean="0"/>
              <a:t>Способ </a:t>
            </a:r>
            <a:r>
              <a:rPr lang="ru-RU" sz="2300" dirty="0" smtClean="0"/>
              <a:t>изготовления</a:t>
            </a:r>
            <a:r>
              <a:rPr lang="ru-RU" sz="2300" dirty="0" smtClean="0"/>
              <a:t>:</a:t>
            </a:r>
          </a:p>
          <a:p>
            <a:pPr marL="0" indent="0">
              <a:buNone/>
            </a:pPr>
            <a:endParaRPr lang="ru-RU" dirty="0" smtClean="0"/>
          </a:p>
          <a:p>
            <a:pPr marL="273600" lvl="2" indent="0">
              <a:buNone/>
            </a:pPr>
            <a:r>
              <a:rPr lang="ru-RU" sz="2300" dirty="0" smtClean="0"/>
              <a:t>Из </a:t>
            </a:r>
            <a:r>
              <a:rPr lang="ru-RU" sz="2300" dirty="0" smtClean="0"/>
              <a:t>пластилина скатать колбаску произвольной длины. Наложить ее на картон и слегка приплюснуть. В верхнюю часть колбаски вдавить семечко арбуза – это голова. С обеих сторон колбаски ближе к голове вдавить «носики» клена по две штуки с каждой стороны. По всей длине колбаски, поперек, близко друг к другу, вдавливать семена дыни – это туловище. «Стрекоза» готова.</a:t>
            </a:r>
            <a:endParaRPr lang="ru-RU" sz="2300" dirty="0"/>
          </a:p>
        </p:txBody>
      </p:sp>
      <p:sp>
        <p:nvSpPr>
          <p:cNvPr id="3" name="Заголовок 2"/>
          <p:cNvSpPr>
            <a:spLocks noGrp="1"/>
          </p:cNvSpPr>
          <p:nvPr>
            <p:ph type="title"/>
          </p:nvPr>
        </p:nvSpPr>
        <p:spPr/>
        <p:txBody>
          <a:bodyPr/>
          <a:lstStyle/>
          <a:p>
            <a:pPr marL="0" indent="0"/>
            <a:r>
              <a:rPr lang="ru-RU" dirty="0" smtClean="0">
                <a:solidFill>
                  <a:schemeClr val="tx2">
                    <a:lumMod val="75000"/>
                    <a:lumOff val="25000"/>
                  </a:schemeClr>
                </a:solidFill>
              </a:rPr>
              <a:t>«Стрекоза»</a:t>
            </a:r>
          </a:p>
        </p:txBody>
      </p:sp>
      <p:pic>
        <p:nvPicPr>
          <p:cNvPr id="4" name="Picture 2"/>
          <p:cNvPicPr>
            <a:picLocks noChangeAspect="1" noChangeArrowheads="1"/>
          </p:cNvPicPr>
          <p:nvPr/>
        </p:nvPicPr>
        <p:blipFill>
          <a:blip r:embed="rId2"/>
          <a:srcRect/>
          <a:stretch>
            <a:fillRect/>
          </a:stretch>
        </p:blipFill>
        <p:spPr bwMode="auto">
          <a:xfrm>
            <a:off x="5214942" y="1000108"/>
            <a:ext cx="2357454" cy="262093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8229600" cy="4262454"/>
          </a:xfrm>
        </p:spPr>
        <p:txBody>
          <a:bodyPr>
            <a:normAutofit/>
          </a:bodyPr>
          <a:lstStyle/>
          <a:p>
            <a:r>
              <a:rPr lang="ru-RU" sz="1600" dirty="0" smtClean="0"/>
              <a:t>Ф</a:t>
            </a:r>
            <a:r>
              <a:rPr lang="ru-RU" sz="1600" dirty="0" smtClean="0"/>
              <a:t>. П. </a:t>
            </a:r>
            <a:r>
              <a:rPr lang="ru-RU" sz="1600" dirty="0" err="1" smtClean="0"/>
              <a:t>Филинко</a:t>
            </a:r>
            <a:r>
              <a:rPr lang="ru-RU" sz="1600" dirty="0" smtClean="0"/>
              <a:t>. Поделки из природных материалов. М.: </a:t>
            </a:r>
            <a:r>
              <a:rPr lang="ru-RU" sz="1600" dirty="0" smtClean="0"/>
              <a:t>Просвещение, 1976</a:t>
            </a:r>
            <a:r>
              <a:rPr lang="ru-RU" sz="1600" dirty="0" smtClean="0"/>
              <a:t>.</a:t>
            </a:r>
          </a:p>
          <a:p>
            <a:r>
              <a:rPr lang="ru-RU" sz="1600" dirty="0" smtClean="0"/>
              <a:t>Г. И. Перевертень. Самоделки из разных материалов. М.: Просвещение, 1985.</a:t>
            </a:r>
          </a:p>
          <a:p>
            <a:r>
              <a:rPr lang="ru-RU" sz="1600" dirty="0" smtClean="0"/>
              <a:t>Н. И. Степанова. Поделки из природных материалов. М.: Кишинев: </a:t>
            </a:r>
            <a:r>
              <a:rPr lang="ru-RU" sz="1600" dirty="0" err="1" smtClean="0"/>
              <a:t>Тымпул</a:t>
            </a:r>
            <a:r>
              <a:rPr lang="ru-RU" sz="1600" dirty="0" smtClean="0"/>
              <a:t>, 1988.</a:t>
            </a:r>
          </a:p>
          <a:p>
            <a:r>
              <a:rPr lang="ru-RU" sz="1600" dirty="0" smtClean="0"/>
              <a:t>Т. А. Чернуха. Твоя маленькая мастерская. Киев: «</a:t>
            </a:r>
            <a:r>
              <a:rPr lang="ru-RU" sz="1600" dirty="0" err="1" smtClean="0"/>
              <a:t>Вэсэлка</a:t>
            </a:r>
            <a:r>
              <a:rPr lang="ru-RU" sz="1600" dirty="0" smtClean="0"/>
              <a:t>», 1989.</a:t>
            </a:r>
          </a:p>
          <a:p>
            <a:r>
              <a:rPr lang="ru-RU" sz="1600" dirty="0" smtClean="0"/>
              <a:t>Л. </a:t>
            </a:r>
            <a:r>
              <a:rPr lang="ru-RU" sz="1600" dirty="0" err="1" smtClean="0"/>
              <a:t>Майорова</a:t>
            </a:r>
            <a:r>
              <a:rPr lang="ru-RU" sz="1600" dirty="0" smtClean="0"/>
              <a:t>. Добро пожаловать. М.: «Малыш», 1989.</a:t>
            </a:r>
            <a:endParaRPr lang="ru-RU" sz="1600" dirty="0"/>
          </a:p>
        </p:txBody>
      </p:sp>
      <p:sp>
        <p:nvSpPr>
          <p:cNvPr id="3" name="Заголовок 2"/>
          <p:cNvSpPr>
            <a:spLocks noGrp="1"/>
          </p:cNvSpPr>
          <p:nvPr>
            <p:ph type="title"/>
          </p:nvPr>
        </p:nvSpPr>
        <p:spPr/>
        <p:txBody>
          <a:bodyPr/>
          <a:lstStyle/>
          <a:p>
            <a:r>
              <a:rPr lang="ru-RU" sz="4400" dirty="0" smtClean="0">
                <a:solidFill>
                  <a:schemeClr val="tx2">
                    <a:lumMod val="75000"/>
                    <a:lumOff val="25000"/>
                  </a:schemeClr>
                </a:solidFill>
              </a:rPr>
              <a:t>Литература:</a:t>
            </a:r>
          </a:p>
        </p:txBody>
      </p:sp>
      <p:pic>
        <p:nvPicPr>
          <p:cNvPr id="6" name="Рисунок 5" descr="P1010022.JPG"/>
          <p:cNvPicPr>
            <a:picLocks noChangeAspect="1"/>
          </p:cNvPicPr>
          <p:nvPr/>
        </p:nvPicPr>
        <p:blipFill>
          <a:blip r:embed="rId2" cstate="print"/>
          <a:stretch>
            <a:fillRect/>
          </a:stretch>
        </p:blipFill>
        <p:spPr>
          <a:xfrm>
            <a:off x="4786314" y="3500438"/>
            <a:ext cx="3571900" cy="2678925"/>
          </a:xfrm>
          <a:prstGeom prst="rect">
            <a:avLst/>
          </a:prstGeom>
          <a:ln>
            <a:noFill/>
          </a:ln>
          <a:effectLst>
            <a:outerShdw blurRad="292100" dist="139700" dir="2700000" algn="tl" rotWithShape="0">
              <a:srgbClr val="333333">
                <a:alpha val="65000"/>
              </a:srgbClr>
            </a:outerShdw>
          </a:effectLst>
        </p:spPr>
      </p:pic>
      <p:pic>
        <p:nvPicPr>
          <p:cNvPr id="8" name="Рисунок 7" descr="P1010030.JPG"/>
          <p:cNvPicPr>
            <a:picLocks noChangeAspect="1"/>
          </p:cNvPicPr>
          <p:nvPr/>
        </p:nvPicPr>
        <p:blipFill>
          <a:blip r:embed="rId3" cstate="print"/>
          <a:stretch>
            <a:fillRect/>
          </a:stretch>
        </p:blipFill>
        <p:spPr>
          <a:xfrm>
            <a:off x="642910" y="3429000"/>
            <a:ext cx="3690931" cy="27681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Другая 1">
      <a:dk1>
        <a:srgbClr val="7E9532"/>
      </a:dk1>
      <a:lt1>
        <a:srgbClr val="414C1A"/>
      </a:lt1>
      <a:dk2>
        <a:srgbClr val="A6C048"/>
      </a:dk2>
      <a:lt2>
        <a:srgbClr val="20260C"/>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78</TotalTime>
  <Words>662</Words>
  <Application>Microsoft Office PowerPoint</Application>
  <PresentationFormat>Экран (4:3)</PresentationFormat>
  <Paragraphs>64</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Бумажная</vt:lpstr>
      <vt:lpstr>Совместное творчество детей и родителей по изготовлению поделок из природного материала.</vt:lpstr>
      <vt:lpstr>Слайд 2</vt:lpstr>
      <vt:lpstr>Введение</vt:lpstr>
      <vt:lpstr>Введение</vt:lpstr>
      <vt:lpstr>Введение</vt:lpstr>
      <vt:lpstr>«Бабочка»</vt:lpstr>
      <vt:lpstr>«Стрекоза»</vt:lpstr>
      <vt:lpstr>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Совместное творчество детей и родителей по изготовлению поделок из природного материала.</dc:title>
  <dc:creator>Дьячкова</dc:creator>
  <cp:lastModifiedBy>Дьячкова</cp:lastModifiedBy>
  <cp:revision>8</cp:revision>
  <dcterms:created xsi:type="dcterms:W3CDTF">2013-04-09T17:33:33Z</dcterms:created>
  <dcterms:modified xsi:type="dcterms:W3CDTF">2013-04-09T18:52:14Z</dcterms:modified>
</cp:coreProperties>
</file>