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4" r:id="rId6"/>
    <p:sldId id="263" r:id="rId7"/>
    <p:sldId id="262" r:id="rId8"/>
    <p:sldId id="260" r:id="rId9"/>
    <p:sldId id="259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847DF-A9AA-42EA-91FF-2DD9930C34AB}" type="datetimeFigureOut">
              <a:rPr lang="ru-RU" smtClean="0"/>
              <a:t>18.04.2013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37088-BCAC-4D1A-BA45-1BF882A418A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847DF-A9AA-42EA-91FF-2DD9930C34AB}" type="datetimeFigureOut">
              <a:rPr lang="ru-RU" smtClean="0"/>
              <a:t>18.04.2013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37088-BCAC-4D1A-BA45-1BF882A418A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847DF-A9AA-42EA-91FF-2DD9930C34AB}" type="datetimeFigureOut">
              <a:rPr lang="ru-RU" smtClean="0"/>
              <a:t>18.04.2013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37088-BCAC-4D1A-BA45-1BF882A418A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847DF-A9AA-42EA-91FF-2DD9930C34AB}" type="datetimeFigureOut">
              <a:rPr lang="ru-RU" smtClean="0"/>
              <a:t>18.04.2013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37088-BCAC-4D1A-BA45-1BF882A418A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847DF-A9AA-42EA-91FF-2DD9930C34AB}" type="datetimeFigureOut">
              <a:rPr lang="ru-RU" smtClean="0"/>
              <a:t>18.04.2013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4337088-BCAC-4D1A-BA45-1BF882A418A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847DF-A9AA-42EA-91FF-2DD9930C34AB}" type="datetimeFigureOut">
              <a:rPr lang="ru-RU" smtClean="0"/>
              <a:t>18.04.2013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37088-BCAC-4D1A-BA45-1BF882A418A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847DF-A9AA-42EA-91FF-2DD9930C34AB}" type="datetimeFigureOut">
              <a:rPr lang="ru-RU" smtClean="0"/>
              <a:t>18.04.2013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37088-BCAC-4D1A-BA45-1BF882A418A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847DF-A9AA-42EA-91FF-2DD9930C34AB}" type="datetimeFigureOut">
              <a:rPr lang="ru-RU" smtClean="0"/>
              <a:t>18.04.2013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37088-BCAC-4D1A-BA45-1BF882A418A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847DF-A9AA-42EA-91FF-2DD9930C34AB}" type="datetimeFigureOut">
              <a:rPr lang="ru-RU" smtClean="0"/>
              <a:t>18.04.2013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37088-BCAC-4D1A-BA45-1BF882A418A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847DF-A9AA-42EA-91FF-2DD9930C34AB}" type="datetimeFigureOut">
              <a:rPr lang="ru-RU" smtClean="0"/>
              <a:t>18.04.2013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37088-BCAC-4D1A-BA45-1BF882A418A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847DF-A9AA-42EA-91FF-2DD9930C34AB}" type="datetimeFigureOut">
              <a:rPr lang="ru-RU" smtClean="0"/>
              <a:t>18.04.2013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37088-BCAC-4D1A-BA45-1BF882A418A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79847DF-A9AA-42EA-91FF-2DD9930C34AB}" type="datetimeFigureOut">
              <a:rPr lang="ru-RU" smtClean="0"/>
              <a:t>18.04.2013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4337088-BCAC-4D1A-BA45-1BF882A418A2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92080" y="201344"/>
            <a:ext cx="3240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rgbClr val="002060"/>
                </a:solidFill>
              </a:rPr>
              <a:t>МКДОУ №19</a:t>
            </a:r>
          </a:p>
          <a:p>
            <a:pPr algn="r"/>
            <a:r>
              <a:rPr lang="ru-RU" sz="1600" dirty="0" smtClean="0">
                <a:solidFill>
                  <a:srgbClr val="002060"/>
                </a:solidFill>
              </a:rPr>
              <a:t>П.Першино</a:t>
            </a:r>
          </a:p>
          <a:p>
            <a:pPr algn="r"/>
            <a:r>
              <a:rPr lang="ru-RU" sz="1600" dirty="0" smtClean="0">
                <a:solidFill>
                  <a:srgbClr val="002060"/>
                </a:solidFill>
              </a:rPr>
              <a:t>Владимирская обл.</a:t>
            </a:r>
          </a:p>
          <a:p>
            <a:pPr algn="r"/>
            <a:r>
              <a:rPr lang="ru-RU" sz="1600" dirty="0" smtClean="0">
                <a:solidFill>
                  <a:srgbClr val="002060"/>
                </a:solidFill>
              </a:rPr>
              <a:t>Киржачский р-н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265858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002060"/>
                </a:solidFill>
              </a:rPr>
              <a:t>ЗДОРОВЬЕ  РЕБЁНКА ЧЕРЕЗ  СЕМЬЮ</a:t>
            </a:r>
            <a:endParaRPr lang="ru-RU" sz="5400" b="1" i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9572" y="3140968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Группа старшего возраста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8892480" y="44624"/>
            <a:ext cx="0" cy="655272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323528" y="6597352"/>
            <a:ext cx="8568952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87624" y="4021048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Воспитатели:</a:t>
            </a:r>
          </a:p>
          <a:p>
            <a:r>
              <a:rPr lang="ru-RU" sz="3600" b="1" i="1" dirty="0" smtClean="0">
                <a:solidFill>
                  <a:srgbClr val="002060"/>
                </a:solidFill>
              </a:rPr>
              <a:t>Алимова Елена Юрьевна</a:t>
            </a:r>
          </a:p>
          <a:p>
            <a:r>
              <a:rPr lang="ru-RU" sz="3600" b="1" i="1" dirty="0" smtClean="0">
                <a:solidFill>
                  <a:srgbClr val="002060"/>
                </a:solidFill>
              </a:rPr>
              <a:t>Морозова Юлия Николаевна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45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19"/>
    </mc:Choice>
    <mc:Fallback xmlns="">
      <p:transition spd="slow" advTm="99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2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2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8892480" y="44624"/>
            <a:ext cx="0" cy="655272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323528" y="6597352"/>
            <a:ext cx="8568952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51520" y="476672"/>
            <a:ext cx="84969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i="1" dirty="0" smtClean="0">
                <a:solidFill>
                  <a:srgbClr val="002060"/>
                </a:solidFill>
              </a:rPr>
              <a:t>Взаимодействие  </a:t>
            </a:r>
          </a:p>
          <a:p>
            <a:pPr algn="ctr"/>
            <a:r>
              <a:rPr lang="ru-RU" sz="8000" b="1" i="1" dirty="0">
                <a:solidFill>
                  <a:srgbClr val="002060"/>
                </a:solidFill>
              </a:rPr>
              <a:t>с</a:t>
            </a:r>
            <a:endParaRPr lang="ru-RU" sz="80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8000" b="1" i="1" dirty="0" smtClean="0">
                <a:solidFill>
                  <a:srgbClr val="002060"/>
                </a:solidFill>
              </a:rPr>
              <a:t>родителями</a:t>
            </a:r>
            <a:endParaRPr lang="ru-RU" sz="80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24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24"/>
    </mc:Choice>
    <mc:Fallback xmlns="">
      <p:transition spd="slow" advTm="54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8892480" y="44624"/>
            <a:ext cx="0" cy="655272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323528" y="6597352"/>
            <a:ext cx="8568952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115616" y="-6769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Консультации для родителей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79512" y="476672"/>
            <a:ext cx="3524761" cy="52535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331640" y="764704"/>
            <a:ext cx="3419639" cy="52592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042587" y="1052736"/>
            <a:ext cx="3561571" cy="52247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220072" y="1268760"/>
            <a:ext cx="3477349" cy="518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28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60"/>
    </mc:Choice>
    <mc:Fallback xmlns="">
      <p:transition spd="slow" advTm="238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75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8892480" y="44624"/>
            <a:ext cx="0" cy="655272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323528" y="6597352"/>
            <a:ext cx="8568952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67544" y="1196752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i="1" dirty="0" smtClean="0">
                <a:solidFill>
                  <a:srgbClr val="002060"/>
                </a:solidFill>
              </a:rPr>
              <a:t>Спасибо</a:t>
            </a:r>
          </a:p>
          <a:p>
            <a:pPr algn="ctr"/>
            <a:r>
              <a:rPr lang="ru-RU" sz="7200" b="1" i="1" dirty="0">
                <a:solidFill>
                  <a:srgbClr val="002060"/>
                </a:solidFill>
              </a:rPr>
              <a:t>з</a:t>
            </a:r>
            <a:r>
              <a:rPr lang="ru-RU" sz="7200" b="1" i="1" dirty="0" smtClean="0">
                <a:solidFill>
                  <a:srgbClr val="002060"/>
                </a:solidFill>
              </a:rPr>
              <a:t>а</a:t>
            </a:r>
          </a:p>
          <a:p>
            <a:pPr algn="ctr"/>
            <a:r>
              <a:rPr lang="ru-RU" sz="7200" b="1" i="1" dirty="0">
                <a:solidFill>
                  <a:srgbClr val="002060"/>
                </a:solidFill>
              </a:rPr>
              <a:t>в</a:t>
            </a:r>
            <a:r>
              <a:rPr lang="ru-RU" sz="7200" b="1" i="1" dirty="0" smtClean="0">
                <a:solidFill>
                  <a:srgbClr val="002060"/>
                </a:solidFill>
              </a:rPr>
              <a:t>нимание !</a:t>
            </a:r>
            <a:endParaRPr lang="ru-RU" sz="72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28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82"/>
    </mc:Choice>
    <mc:Fallback xmlns="">
      <p:transition spd="slow" advTm="99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8892480" y="44624"/>
            <a:ext cx="0" cy="655272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323528" y="6597352"/>
            <a:ext cx="8568952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79512" y="548680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</a:rPr>
              <a:t>Цель: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264" y="1124744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Приобщение дошкольников к здоровому образу жизни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1955741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</a:rPr>
              <a:t>Задачи: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904" y="2663627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1. Формирование представления дошкольников о здоровом образе жизни, особенностей их знаний, умений и навыков через социокультурное окружение.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7528" y="4038208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2. Формирование готовности самостоятельно решать задачи здорового образа жизни и безопасного поведения.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2112" y="4945117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3. Формирование интереса к здоровому образу жизни через педагогическое образование родителей.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37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8473"/>
    </mc:Choice>
    <mc:Fallback xmlns="">
      <p:transition spd="slow" advClick="0" advTm="284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7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7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97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0" grpId="0"/>
      <p:bldP spid="14" grpId="0"/>
      <p:bldP spid="15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8892480" y="44624"/>
            <a:ext cx="0" cy="655272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323528" y="6597352"/>
            <a:ext cx="8568952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67544" y="132680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</a:rPr>
              <a:t>Здоровый образ жизни в семье предусматривает: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333009"/>
            <a:ext cx="8136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* </a:t>
            </a:r>
            <a:r>
              <a:rPr lang="ru-RU" sz="2000" dirty="0">
                <a:solidFill>
                  <a:srgbClr val="002060"/>
                </a:solidFill>
              </a:rPr>
              <a:t>в</a:t>
            </a:r>
            <a:r>
              <a:rPr lang="ru-RU" sz="2000" dirty="0" smtClean="0">
                <a:solidFill>
                  <a:srgbClr val="002060"/>
                </a:solidFill>
              </a:rPr>
              <a:t>оспитание у детей желания заниматься физкультурой, спортом, закаляться, заботиться о своём здоровье, заботливо относиться к своему телу и организму (очень важен пример родителей);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2420888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* формирование основных двигательных привычек, связанных с ходьбой, бегом, лазаньем, прыжками;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1540" y="3143582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*</a:t>
            </a:r>
            <a:r>
              <a:rPr lang="ru-RU" sz="2000" dirty="0">
                <a:solidFill>
                  <a:srgbClr val="002060"/>
                </a:solidFill>
              </a:rPr>
              <a:t>р</a:t>
            </a:r>
            <a:r>
              <a:rPr lang="ru-RU" sz="2000" dirty="0" smtClean="0">
                <a:solidFill>
                  <a:srgbClr val="002060"/>
                </a:solidFill>
              </a:rPr>
              <a:t>азвитие двигательных качеств: скорость, ловкость, гибкость, сила и др.(играйте с детьми в подвижные игры на  воздухе);</a:t>
            </a:r>
          </a:p>
          <a:p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468695" y="4005064"/>
            <a:ext cx="8171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* желание сохранять красивую и ровную осанку;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8695" y="4509120"/>
            <a:ext cx="8135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* обеспечение профилактики нарушения зрения, слуха (умеренное использование компьютера, просмотр телепередач);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8695" y="5217006"/>
            <a:ext cx="8063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*своевременное предупреждение возникновения неадекватного поведения ребёнка, невроза.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24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729"/>
    </mc:Choice>
    <mc:Fallback xmlns="">
      <p:transition spd="slow" advTm="337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12" grpId="0"/>
      <p:bldP spid="14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8892480" y="44624"/>
            <a:ext cx="0" cy="655272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323528" y="6545131"/>
            <a:ext cx="8568952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 flipH="1">
            <a:off x="179512" y="116632"/>
            <a:ext cx="83614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ЗДОРОВЬЕ ДЕТЕЙ - ЦЕННОЕ ДОСТОЯНИЕ КАЖДОГО ЦИВИЛИЗОВАННОГО ОБЩЕСТВА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28424" y="1559344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Основные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показатели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8144" y="1236179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Физическое здоровье детей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8144" y="1915091"/>
            <a:ext cx="26356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*нормальное функци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-онирование всех органов и систем организма, их рост, развитие, которые подтверждаются возраст ными антропологически ми и биометрическими показателями;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*отсутствие болезней или одиночных заболеваний.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0112" y="1236178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Психическое здоровье детей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03588" y="1789984"/>
            <a:ext cx="30677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*достаточный или высокий уровень развития психичес ких процессов: внимательность, активность, прочность и объём памяти;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*наличие умственных способностей;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*развитая речь;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*доброжелательность, опти мизм, устойчивость к стрессам.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27272" y="3036478"/>
            <a:ext cx="262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Духовное развитие детей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82776" y="3682809"/>
            <a:ext cx="24482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*радостное мировосприятие;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*чистота помыслов и побуждений;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*культура речи и поведения;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*культура здоровья;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*наличие морально – этических устоев.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911820" y="1559343"/>
            <a:ext cx="2808312" cy="1028667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>
            <a:stCxn id="16" idx="7"/>
          </p:cNvCxnSpPr>
          <p:nvPr/>
        </p:nvCxnSpPr>
        <p:spPr>
          <a:xfrm flipV="1">
            <a:off x="5308864" y="1559343"/>
            <a:ext cx="1423376" cy="150645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6" idx="1"/>
          </p:cNvCxnSpPr>
          <p:nvPr/>
        </p:nvCxnSpPr>
        <p:spPr>
          <a:xfrm flipH="1" flipV="1">
            <a:off x="1907704" y="1634665"/>
            <a:ext cx="1415384" cy="75323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6" idx="4"/>
          </p:cNvCxnSpPr>
          <p:nvPr/>
        </p:nvCxnSpPr>
        <p:spPr>
          <a:xfrm>
            <a:off x="4315976" y="2588010"/>
            <a:ext cx="0" cy="44846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24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400"/>
    </mc:Choice>
    <mc:Fallback xmlns="">
      <p:transition spd="slow" advTm="44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25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9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45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5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15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8" grpId="0"/>
      <p:bldP spid="10" grpId="0"/>
      <p:bldP spid="12" grpId="0"/>
      <p:bldP spid="13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8892480" y="44624"/>
            <a:ext cx="0" cy="655272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323528" y="6597352"/>
            <a:ext cx="8568952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61214" y="1058830"/>
            <a:ext cx="85689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i="1" dirty="0" smtClean="0">
                <a:solidFill>
                  <a:srgbClr val="002060"/>
                </a:solidFill>
                <a:latin typeface="Monotype Corsiva" pitchFamily="66" charset="0"/>
              </a:rPr>
              <a:t>Совместные  праздники     с родителями и детьми как  способ воспитания  ЗОЖ</a:t>
            </a:r>
            <a:endParaRPr lang="ru-RU" sz="72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24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16"/>
    </mc:Choice>
    <mc:Fallback xmlns="">
      <p:transition spd="slow" advTm="491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8892480" y="44624"/>
            <a:ext cx="0" cy="655272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323528" y="6597352"/>
            <a:ext cx="8568952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427984" y="692696"/>
            <a:ext cx="37444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002060"/>
                </a:solidFill>
                <a:latin typeface="Monotype Corsiva" pitchFamily="66" charset="0"/>
              </a:rPr>
              <a:t>Проделки   </a:t>
            </a:r>
          </a:p>
          <a:p>
            <a:r>
              <a:rPr lang="ru-RU" sz="5400" b="1" i="1" dirty="0" smtClean="0">
                <a:solidFill>
                  <a:srgbClr val="002060"/>
                </a:solidFill>
                <a:latin typeface="Monotype Corsiva" pitchFamily="66" charset="0"/>
              </a:rPr>
              <a:t>Бабы   Яги</a:t>
            </a:r>
            <a:endParaRPr lang="ru-RU" sz="5400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58288">
            <a:off x="294536" y="552655"/>
            <a:ext cx="3360373" cy="25202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63462">
            <a:off x="5159467" y="2962355"/>
            <a:ext cx="3329907" cy="24974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76545">
            <a:off x="505365" y="3404644"/>
            <a:ext cx="3600400" cy="27003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6524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64"/>
    </mc:Choice>
    <mc:Fallback xmlns="">
      <p:transition spd="slow" advTm="141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8892480" y="44624"/>
            <a:ext cx="0" cy="655272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323528" y="6597352"/>
            <a:ext cx="8568952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-540568" y="2305781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</a:rPr>
              <a:t>Мы сильные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540568" y="3128774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</a:rPr>
              <a:t>смелые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75414" y="2420888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</a:rPr>
              <a:t>ловкие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69700" y="3341278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</a:rPr>
              <a:t>умелые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2459408"/>
            <a:ext cx="2852964" cy="16047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889" y="4255059"/>
            <a:ext cx="3767710" cy="21193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961" y="160195"/>
            <a:ext cx="3551943" cy="19979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1930" y="4365104"/>
            <a:ext cx="3572075" cy="20092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5042" y="141834"/>
            <a:ext cx="3790548" cy="21321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6524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48"/>
    </mc:Choice>
    <mc:Fallback xmlns="">
      <p:transition spd="slow" advTm="219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8892480" y="44624"/>
            <a:ext cx="0" cy="655272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323528" y="6597352"/>
            <a:ext cx="8568952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115616" y="386408"/>
            <a:ext cx="65527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i="1" dirty="0" smtClean="0">
                <a:solidFill>
                  <a:srgbClr val="002060"/>
                </a:solidFill>
              </a:rPr>
              <a:t>Здоровый </a:t>
            </a:r>
          </a:p>
          <a:p>
            <a:pPr algn="ctr"/>
            <a:r>
              <a:rPr lang="ru-RU" sz="8000" b="1" i="1" dirty="0" smtClean="0">
                <a:solidFill>
                  <a:srgbClr val="002060"/>
                </a:solidFill>
              </a:rPr>
              <a:t>образ жизни</a:t>
            </a:r>
          </a:p>
          <a:p>
            <a:pPr algn="ctr"/>
            <a:r>
              <a:rPr lang="ru-RU" sz="8000" b="1" i="1" dirty="0" smtClean="0">
                <a:solidFill>
                  <a:srgbClr val="002060"/>
                </a:solidFill>
              </a:rPr>
              <a:t> глазами детей</a:t>
            </a:r>
            <a:endParaRPr lang="ru-RU" sz="80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24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33"/>
    </mc:Choice>
    <mc:Fallback xmlns="">
      <p:transition spd="slow" advTm="126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8892480" y="44624"/>
            <a:ext cx="0" cy="655272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323528" y="6597352"/>
            <a:ext cx="8568952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207587" y="-158917"/>
            <a:ext cx="2772308" cy="41874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250477" y="2870203"/>
            <a:ext cx="2609455" cy="415909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63386" y="-251216"/>
            <a:ext cx="2473262" cy="36410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1907704" y="2380238"/>
            <a:ext cx="3015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Полина С.,6лет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76256" y="69269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Рома С., 6лет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7904" y="378904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Карина Ш., 5лет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24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34"/>
    </mc:Choice>
    <mc:Fallback xmlns="">
      <p:transition spd="slow" advTm="127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244</TotalTime>
  <Words>356</Words>
  <Application>Microsoft Office PowerPoint</Application>
  <PresentationFormat>Экран (4:3)</PresentationFormat>
  <Paragraphs>59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29</cp:revision>
  <dcterms:created xsi:type="dcterms:W3CDTF">2013-03-03T10:12:38Z</dcterms:created>
  <dcterms:modified xsi:type="dcterms:W3CDTF">2013-04-18T03:44:17Z</dcterms:modified>
</cp:coreProperties>
</file>