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C50E-B172-4690-AB45-63663919342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FB90-AD75-4E31-8172-07CC9F78C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Arno Pro Smbd Subhead" pitchFamily="18" charset="0"/>
              </a:rPr>
              <a:t>Лесные опасности</a:t>
            </a:r>
            <a:endParaRPr lang="ru-RU" sz="4800" b="1" i="1" dirty="0">
              <a:latin typeface="Arno Pro Smbd Subhea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3334" y="5105400"/>
            <a:ext cx="4900666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no Pro Smbd Subhead" pitchFamily="18" charset="0"/>
              </a:rPr>
              <a:t>Родительское собрание на тему:</a:t>
            </a:r>
          </a:p>
          <a:p>
            <a:r>
              <a:rPr lang="ru-RU" dirty="0" smtClean="0">
                <a:solidFill>
                  <a:schemeClr val="tx1"/>
                </a:solidFill>
                <a:latin typeface="Arno Pro Smbd Subhead" pitchFamily="18" charset="0"/>
              </a:rPr>
              <a:t>Лесные опасности. Подготовила</a:t>
            </a:r>
          </a:p>
          <a:p>
            <a:r>
              <a:rPr lang="ru-RU" dirty="0">
                <a:solidFill>
                  <a:schemeClr val="tx1"/>
                </a:solidFill>
                <a:latin typeface="Arno Pro Smbd Subhead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Arno Pro Smbd Subhead" pitchFamily="18" charset="0"/>
              </a:rPr>
              <a:t>оспитатель средней группы </a:t>
            </a:r>
          </a:p>
          <a:p>
            <a:r>
              <a:rPr lang="ru-RU" dirty="0" smtClean="0">
                <a:solidFill>
                  <a:schemeClr val="tx1"/>
                </a:solidFill>
                <a:latin typeface="Arno Pro Smbd Subhead" pitchFamily="18" charset="0"/>
              </a:rPr>
              <a:t>47 детского сада </a:t>
            </a:r>
          </a:p>
          <a:p>
            <a:r>
              <a:rPr lang="ru-RU" dirty="0" smtClean="0">
                <a:solidFill>
                  <a:schemeClr val="tx1"/>
                </a:solidFill>
                <a:latin typeface="Arno Pro Smbd Subhead" pitchFamily="18" charset="0"/>
              </a:rPr>
              <a:t>Виктория Викторовна Костылёва</a:t>
            </a:r>
            <a:endParaRPr lang="ru-RU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no Pro Smbd Subhead" pitchFamily="18" charset="0"/>
              </a:rPr>
              <a:t>Клещи</a:t>
            </a:r>
            <a:endParaRPr lang="ru-RU" sz="4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0459705_kle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1190580" cy="89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e76394c8966ed075fac140450e265f1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429132"/>
            <a:ext cx="1178462" cy="95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b1b0a80b2ef99bb293e59b6b62956d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642918"/>
            <a:ext cx="716912" cy="72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xod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643446"/>
            <a:ext cx="1428760" cy="131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ricin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72" y="2357430"/>
            <a:ext cx="809611" cy="59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43042" y="1500174"/>
            <a:ext cx="55721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no Pro Smbd Subhead" pitchFamily="18" charset="0"/>
              </a:rPr>
              <a:t>Клещи — тема, обсуждаемая в нашей </a:t>
            </a:r>
          </a:p>
          <a:p>
            <a:r>
              <a:rPr lang="ru-RU" sz="2000" i="1" dirty="0" smtClean="0">
                <a:latin typeface="Arno Pro Smbd Subhead" pitchFamily="18" charset="0"/>
              </a:rPr>
              <a:t>области особенно горячо.</a:t>
            </a:r>
          </a:p>
          <a:p>
            <a:r>
              <a:rPr lang="ru-RU" sz="2000" i="1" dirty="0" smtClean="0">
                <a:latin typeface="Arno Pro Smbd Subhead" pitchFamily="18" charset="0"/>
              </a:rPr>
              <a:t> В тяжелых заболеваниях, вызываемых</a:t>
            </a:r>
          </a:p>
          <a:p>
            <a:r>
              <a:rPr lang="ru-RU" sz="2000" i="1" dirty="0" smtClean="0">
                <a:latin typeface="Arno Pro Smbd Subhead" pitchFamily="18" charset="0"/>
              </a:rPr>
              <a:t> клещами, нет ничего приятного. </a:t>
            </a:r>
          </a:p>
          <a:p>
            <a:r>
              <a:rPr lang="ru-RU" sz="2000" i="1" dirty="0" smtClean="0">
                <a:latin typeface="Arno Pro Smbd Subhead" pitchFamily="18" charset="0"/>
              </a:rPr>
              <a:t>Наиболее опасный период — май–июнь, в это время лесной клещ наиболее активен. Общее же время активности вредных насекомых с апреля по сентябрь, но в это время они либо еще малочисленны и малоактивны после зимних холодов, либо уже заканчивают сезон охоты перед осенними холодами.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92880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no Pro Smbd Subhead" pitchFamily="18" charset="0"/>
              </a:rPr>
              <a:t>Змеи</a:t>
            </a:r>
            <a:endParaRPr lang="ru-RU" sz="4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2000240"/>
            <a:ext cx="631134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Arno Pro Smbd Subhead" pitchFamily="18" charset="0"/>
              </a:rPr>
              <a:t>Неожиданная встреча со змеей в лесу способна вызвать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состояние шока и паники даже у самого сильного мужчины.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Многочисленные фильмы ужасов и истории прочно укрепили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у нас в голове мысль о том, что от любой змеи, которую 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вы встретите, нужно непременно ждать нападения и угрозы. 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В принципе, мысль эта правдива.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2012-05-03viper_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1333496" cy="100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00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643050"/>
            <a:ext cx="1147762" cy="86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3907661_4285338_gaduka_obiknovenn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786322"/>
            <a:ext cx="1238239" cy="92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3609184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4686"/>
            <a:ext cx="1071550" cy="75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-24-TELEGR-news-f04_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500042"/>
            <a:ext cx="1047736" cy="78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ost-3-126200172739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857760"/>
            <a:ext cx="952480" cy="66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no Pro Smbd Subhead" pitchFamily="18" charset="0"/>
              </a:rPr>
              <a:t>Жалящие насекомые</a:t>
            </a:r>
            <a:endParaRPr lang="ru-RU" sz="4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000636"/>
            <a:ext cx="1174406" cy="74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6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2918"/>
            <a:ext cx="1064905" cy="77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38022.P10106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857628"/>
            <a:ext cx="1094649" cy="83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q-wallpapers_ru_animals_28844_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714356"/>
            <a:ext cx="761973" cy="57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2500306"/>
            <a:ext cx="1257307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714612" y="2000240"/>
            <a:ext cx="43588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Arno Pro Smbd Subhead" pitchFamily="18" charset="0"/>
              </a:rPr>
              <a:t>Наступило лето и вместе с солнцем, 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теплом и позитивом принесло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с собой опасность пострадать от укусов 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насекомых.</a:t>
            </a:r>
            <a:endParaRPr lang="ru-RU" sz="2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714356"/>
            <a:ext cx="4174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no Pro Smbd Subhead" pitchFamily="18" charset="0"/>
              </a:rPr>
              <a:t>Будьте осторожны </a:t>
            </a:r>
            <a:endParaRPr lang="ru-RU" sz="4000" b="1" i="1" dirty="0">
              <a:solidFill>
                <a:srgbClr val="7030A0"/>
              </a:solidFill>
              <a:latin typeface="Arno Pro Smbd Subhead" pitchFamily="18" charset="0"/>
            </a:endParaRPr>
          </a:p>
        </p:txBody>
      </p:sp>
      <p:pic>
        <p:nvPicPr>
          <p:cNvPr id="3" name="Рисунок 2" descr="0a1c54906f6ef95cd0d31081c9428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643050"/>
            <a:ext cx="6400824" cy="473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071678"/>
            <a:ext cx="6865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Спасибо за внимание.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no Pro Smbd Subhead" pitchFamily="18" charset="0"/>
              </a:rPr>
              <a:t>Звери в лесу</a:t>
            </a:r>
            <a:endParaRPr lang="ru-RU" sz="4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ри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1428736"/>
            <a:ext cx="1710786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вери6_688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8868"/>
            <a:ext cx="1428740" cy="107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ве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00042"/>
            <a:ext cx="142876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вери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500570"/>
            <a:ext cx="1571636" cy="121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71670" y="2143116"/>
            <a:ext cx="514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no Pro Smbd Subhead" pitchFamily="18" charset="0"/>
              </a:rPr>
              <a:t>Опасность для человека представляют обитающие в лесу животные</a:t>
            </a:r>
            <a:r>
              <a:rPr lang="ru-RU" sz="2000" b="1" i="1" dirty="0" smtClean="0">
                <a:latin typeface="Arno Pro Smbd Subhead" pitchFamily="18" charset="0"/>
              </a:rPr>
              <a:t>.</a:t>
            </a:r>
            <a:r>
              <a:rPr lang="ru-RU" sz="2000" b="1" i="1" dirty="0">
                <a:latin typeface="Arno Pro Smbd Subhead" pitchFamily="18" charset="0"/>
              </a:rPr>
              <a:t> Отсюда — несчастные случаи, чрезвычайные проис­шествия, травмы, страхи, легенды и </a:t>
            </a:r>
            <a:r>
              <a:rPr lang="ru-RU" sz="2000" b="1" i="1" dirty="0" smtClean="0">
                <a:latin typeface="Arno Pro Smbd Subhead" pitchFamily="18" charset="0"/>
              </a:rPr>
              <a:t>мифы</a:t>
            </a:r>
            <a:r>
              <a:rPr lang="ru-RU" sz="2000" b="1" i="1" dirty="0">
                <a:latin typeface="Arno Pro Smbd Subhead" pitchFamily="18" charset="0"/>
              </a:rPr>
              <a:t>, связанные как с преувеличением, так и с преуменьшением опасности, </a:t>
            </a:r>
            <a:r>
              <a:rPr lang="ru-RU" sz="2000" b="1" i="1" dirty="0" smtClean="0">
                <a:latin typeface="Arno Pro Smbd Subhead" pitchFamily="18" charset="0"/>
              </a:rPr>
              <a:t>которую </a:t>
            </a:r>
            <a:r>
              <a:rPr lang="ru-RU" sz="2000" b="1" i="1" dirty="0">
                <a:latin typeface="Arno Pro Smbd Subhead" pitchFamily="18" charset="0"/>
              </a:rPr>
              <a:t>таит в себе лес.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no Pro Smbd Subhead" pitchFamily="18" charset="0"/>
              </a:rPr>
              <a:t>Ядовитые ягоды</a:t>
            </a:r>
            <a:endParaRPr lang="ru-RU" sz="4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aa4_a0016c30_XL-300x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42918"/>
            <a:ext cx="1400041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6665_467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428868"/>
            <a:ext cx="143194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df30e16cb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929198"/>
            <a:ext cx="1652807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3179_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428868"/>
            <a:ext cx="1381108" cy="103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3108" y="1857364"/>
            <a:ext cx="47997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Arno Pro Smbd Subhead" pitchFamily="18" charset="0"/>
              </a:rPr>
              <a:t>Гуляя по лесу так и хочется отправить в рот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соблазнительно </a:t>
            </a:r>
            <a:r>
              <a:rPr lang="ru-RU" sz="2000" b="1" i="1" dirty="0">
                <a:latin typeface="Arno Pro Smbd Subhead" pitchFamily="18" charset="0"/>
              </a:rPr>
              <a:t>яркие,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красивые </a:t>
            </a:r>
            <a:r>
              <a:rPr lang="ru-RU" sz="2000" b="1" i="1" dirty="0">
                <a:latin typeface="Arno Pro Smbd Subhead" pitchFamily="18" charset="0"/>
              </a:rPr>
              <a:t>и весьма аппетитные на вид ягоды,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тут </a:t>
            </a:r>
            <a:r>
              <a:rPr lang="ru-RU" sz="2000" b="1" i="1" dirty="0">
                <a:latin typeface="Arno Pro Smbd Subhead" pitchFamily="18" charset="0"/>
              </a:rPr>
              <a:t>и там </a:t>
            </a:r>
            <a:r>
              <a:rPr lang="ru-RU" sz="2000" b="1" i="1" dirty="0" smtClean="0">
                <a:latin typeface="Arno Pro Smbd Subhead" pitchFamily="18" charset="0"/>
              </a:rPr>
              <a:t>пристроившиеся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на ветвях кустарников и </a:t>
            </a:r>
            <a:r>
              <a:rPr lang="ru-RU" sz="2000" b="1" i="1" dirty="0" smtClean="0">
                <a:latin typeface="Arno Pro Smbd Subhead" pitchFamily="18" charset="0"/>
              </a:rPr>
              <a:t>деревьев. 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Стоит </a:t>
            </a:r>
            <a:r>
              <a:rPr lang="ru-RU" sz="2000" b="1" i="1" dirty="0">
                <a:latin typeface="Arno Pro Smbd Subhead" pitchFamily="18" charset="0"/>
              </a:rPr>
              <a:t>ли идти навстречу этому желанию?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Конечно </a:t>
            </a:r>
            <a:r>
              <a:rPr lang="ru-RU" sz="2000" b="1" i="1" dirty="0">
                <a:latin typeface="Arno Pro Smbd Subhead" pitchFamily="18" charset="0"/>
              </a:rPr>
              <a:t>же нет, ведь любая из них может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оказаться ядовитой для </a:t>
            </a:r>
            <a:r>
              <a:rPr lang="ru-RU" sz="2000" b="1" i="1" dirty="0">
                <a:latin typeface="Arno Pro Smbd Subhead" pitchFamily="18" charset="0"/>
              </a:rPr>
              <a:t>нашего организма. 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573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no Pro Smbd Subhead" pitchFamily="18" charset="0"/>
              </a:rPr>
              <a:t>	Ядовитые грибы</a:t>
            </a:r>
            <a:endParaRPr lang="ru-RU" sz="4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hroom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71480"/>
            <a:ext cx="1285884" cy="96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minski_amanita_virosa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285992"/>
            <a:ext cx="137766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tinky-mushroom-600x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5000636"/>
            <a:ext cx="1214446" cy="114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571744"/>
            <a:ext cx="1287631" cy="96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1485_f4ba0efa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14290"/>
            <a:ext cx="1238227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g_small_724d99925362446bbaf6755f66c4a5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5715016"/>
            <a:ext cx="1129453" cy="80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90f298dbd1c718f919508d3a3ce58c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5072074"/>
            <a:ext cx="1549392" cy="108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322986090_grib_ezhovik_zhelti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285728"/>
            <a:ext cx="1421964" cy="106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962226" y="1928802"/>
            <a:ext cx="718177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Arno Pro Smbd Subhead" pitchFamily="18" charset="0"/>
              </a:rPr>
              <a:t>Каждый год мы слышим новости об отравлении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людей </a:t>
            </a:r>
            <a:r>
              <a:rPr lang="ru-RU" sz="2000" b="1" i="1" dirty="0">
                <a:latin typeface="Arno Pro Smbd Subhead" pitchFamily="18" charset="0"/>
              </a:rPr>
              <a:t>собранными в лесу грибами.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Прежде </a:t>
            </a:r>
            <a:r>
              <a:rPr lang="ru-RU" sz="2000" b="1" i="1" dirty="0">
                <a:latin typeface="Arno Pro Smbd Subhead" pitchFamily="18" charset="0"/>
              </a:rPr>
              <a:t>всего отравление происходит </a:t>
            </a:r>
            <a:r>
              <a:rPr lang="ru-RU" sz="2000" b="1" i="1" dirty="0" smtClean="0">
                <a:latin typeface="Arno Pro Smbd Subhead" pitchFamily="18" charset="0"/>
              </a:rPr>
              <a:t>после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употребления в пищу ядовитых видов грибов</a:t>
            </a:r>
            <a:r>
              <a:rPr lang="ru-RU" sz="2000" b="1" i="1" dirty="0" smtClean="0">
                <a:latin typeface="Arno Pro Smbd Subhead" pitchFamily="18" charset="0"/>
              </a:rPr>
              <a:t>.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Запомните </a:t>
            </a:r>
            <a:r>
              <a:rPr lang="ru-RU" sz="2000" b="1" i="1" dirty="0">
                <a:latin typeface="Arno Pro Smbd Subhead" pitchFamily="18" charset="0"/>
              </a:rPr>
              <a:t>одно очень важное правило - грибы ядовитые </a:t>
            </a:r>
            <a:r>
              <a:rPr lang="ru-RU" sz="2000" b="1" i="1" dirty="0" smtClean="0">
                <a:latin typeface="Arno Pro Smbd Subhead" pitchFamily="18" charset="0"/>
              </a:rPr>
              <a:t>употреблять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в пищу ни при каких обстоятельства нельзя.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Если </a:t>
            </a:r>
            <a:r>
              <a:rPr lang="ru-RU" sz="2000" b="1" i="1" dirty="0">
                <a:latin typeface="Arno Pro Smbd Subhead" pitchFamily="18" charset="0"/>
              </a:rPr>
              <a:t>сомневаетесь в съедобности того или иного </a:t>
            </a:r>
            <a:r>
              <a:rPr lang="ru-RU" sz="2000" b="1" i="1" dirty="0" smtClean="0">
                <a:latin typeface="Arno Pro Smbd Subhead" pitchFamily="18" charset="0"/>
              </a:rPr>
              <a:t>гриба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- лучше оставьте его на месте, не трогая.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Также</a:t>
            </a:r>
            <a:r>
              <a:rPr lang="ru-RU" sz="2000" b="1" i="1" dirty="0">
                <a:latin typeface="Arno Pro Smbd Subhead" pitchFamily="18" charset="0"/>
              </a:rPr>
              <a:t>, с течением времени, даже съедобные </a:t>
            </a:r>
            <a:r>
              <a:rPr lang="ru-RU" sz="2000" b="1" i="1" dirty="0" smtClean="0">
                <a:latin typeface="Arno Pro Smbd Subhead" pitchFamily="18" charset="0"/>
              </a:rPr>
              <a:t>грибы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могут стать ядовитыми грибами.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Arno Pro Smbd Subhead" pitchFamily="18" charset="0"/>
              </a:rPr>
              <a:t>Ядовитые растения</a:t>
            </a:r>
            <a:endParaRPr lang="ru-RU" sz="4000" b="1" i="1" dirty="0">
              <a:latin typeface="Arno Pro Smbd Subhead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643050"/>
            <a:ext cx="56851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no Pro Smbd Subhead" pitchFamily="18" charset="0"/>
              </a:rPr>
              <a:t>Ядовитыми называются растения, содержащие такие химические вещества</a:t>
            </a:r>
            <a:r>
              <a:rPr lang="ru-RU" sz="2000" b="1" i="1" dirty="0" smtClean="0">
                <a:latin typeface="Arno Pro Smbd Subhead" pitchFamily="18" charset="0"/>
              </a:rPr>
              <a:t>,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которые, попав в организм человека или животного, вызывают отравление</a:t>
            </a:r>
            <a:r>
              <a:rPr lang="ru-RU" sz="2000" b="1" i="1" dirty="0" smtClean="0">
                <a:latin typeface="Arno Pro Smbd Subhead" pitchFamily="18" charset="0"/>
              </a:rPr>
              <a:t>.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Отравление может привести к тяжелому заболеванию и даже к смерти.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Для </a:t>
            </a:r>
            <a:r>
              <a:rPr lang="ru-RU" sz="2000" b="1" i="1" dirty="0">
                <a:latin typeface="Arno Pro Smbd Subhead" pitchFamily="18" charset="0"/>
              </a:rPr>
              <a:t>самого растения ядовитые вещества имеют большое значение</a:t>
            </a:r>
            <a:r>
              <a:rPr lang="ru-RU" sz="2000" b="1" i="1" dirty="0" smtClean="0">
                <a:latin typeface="Arno Pro Smbd Subhead" pitchFamily="18" charset="0"/>
              </a:rPr>
              <a:t>.</a:t>
            </a:r>
          </a:p>
          <a:p>
            <a:r>
              <a:rPr lang="ru-RU" sz="2000" b="1" i="1" dirty="0" smtClean="0">
                <a:latin typeface="Arno Pro Smbd Subhead" pitchFamily="18" charset="0"/>
              </a:rPr>
              <a:t> </a:t>
            </a:r>
            <a:r>
              <a:rPr lang="ru-RU" sz="2000" b="1" i="1" dirty="0">
                <a:latin typeface="Arno Pro Smbd Subhead" pitchFamily="18" charset="0"/>
              </a:rPr>
              <a:t>Они защищают растение от животных, которые могли бы съесть его стебли, </a:t>
            </a:r>
            <a:endParaRPr lang="ru-RU" sz="2000" b="1" i="1" dirty="0" smtClean="0">
              <a:latin typeface="Arno Pro Smbd Subhead" pitchFamily="18" charset="0"/>
            </a:endParaRPr>
          </a:p>
          <a:p>
            <a:r>
              <a:rPr lang="ru-RU" sz="2000" b="1" i="1" dirty="0" smtClean="0">
                <a:latin typeface="Arno Pro Smbd Subhead" pitchFamily="18" charset="0"/>
              </a:rPr>
              <a:t>листья</a:t>
            </a:r>
            <a:r>
              <a:rPr lang="ru-RU" sz="2000" b="1" i="1" dirty="0">
                <a:latin typeface="Arno Pro Smbd Subhead" pitchFamily="18" charset="0"/>
              </a:rPr>
              <a:t>, корни или семена.</a:t>
            </a:r>
          </a:p>
        </p:txBody>
      </p:sp>
      <p:pic>
        <p:nvPicPr>
          <p:cNvPr id="5" name="Рисунок 4" descr="42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4290"/>
            <a:ext cx="1690667" cy="126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9fc204da49dcae164e9e1ab83d9f2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857760"/>
            <a:ext cx="1476379" cy="116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75231_flowers_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4429132"/>
            <a:ext cx="1050916" cy="126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nc_9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285728"/>
            <a:ext cx="107155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044f4dd811bf1c5cac294bbc70bc0b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28604"/>
            <a:ext cx="1571636" cy="124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353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Лесные опасности</vt:lpstr>
      <vt:lpstr>Звери в лесу</vt:lpstr>
      <vt:lpstr>Слайд 3</vt:lpstr>
      <vt:lpstr>Ядовитые ягоды</vt:lpstr>
      <vt:lpstr>Слайд 5</vt:lpstr>
      <vt:lpstr> Ядовитые грибы</vt:lpstr>
      <vt:lpstr>Слайд 7</vt:lpstr>
      <vt:lpstr>Ядовитые растения</vt:lpstr>
      <vt:lpstr>Слайд 9</vt:lpstr>
      <vt:lpstr>Клещи</vt:lpstr>
      <vt:lpstr>Слайд 11</vt:lpstr>
      <vt:lpstr>Змеи</vt:lpstr>
      <vt:lpstr>Слайд 13</vt:lpstr>
      <vt:lpstr>Жалящие насекомые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опасности</dc:title>
  <dc:creator>кк</dc:creator>
  <cp:lastModifiedBy>кк</cp:lastModifiedBy>
  <cp:revision>12</cp:revision>
  <dcterms:created xsi:type="dcterms:W3CDTF">2013-01-04T22:06:50Z</dcterms:created>
  <dcterms:modified xsi:type="dcterms:W3CDTF">2013-01-05T11:18:15Z</dcterms:modified>
</cp:coreProperties>
</file>