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0" r:id="rId5"/>
    <p:sldId id="261" r:id="rId6"/>
    <p:sldId id="262" r:id="rId7"/>
    <p:sldId id="263" r:id="rId8"/>
    <p:sldId id="264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76" autoAdjust="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3071-B31D-46B7-AD95-A33F51E99AF9}" type="datetimeFigureOut">
              <a:rPr lang="ru-RU" smtClean="0"/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3190-130F-4376-A56B-D5A409E13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046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3071-B31D-46B7-AD95-A33F51E99AF9}" type="datetimeFigureOut">
              <a:rPr lang="ru-RU" smtClean="0"/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3190-130F-4376-A56B-D5A409E13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82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3071-B31D-46B7-AD95-A33F51E99AF9}" type="datetimeFigureOut">
              <a:rPr lang="ru-RU" smtClean="0"/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3190-130F-4376-A56B-D5A409E13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57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3071-B31D-46B7-AD95-A33F51E99AF9}" type="datetimeFigureOut">
              <a:rPr lang="ru-RU" smtClean="0"/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3190-130F-4376-A56B-D5A409E13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98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3071-B31D-46B7-AD95-A33F51E99AF9}" type="datetimeFigureOut">
              <a:rPr lang="ru-RU" smtClean="0"/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3190-130F-4376-A56B-D5A409E13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46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3071-B31D-46B7-AD95-A33F51E99AF9}" type="datetimeFigureOut">
              <a:rPr lang="ru-RU" smtClean="0"/>
              <a:t>11.05.2012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3190-130F-4376-A56B-D5A409E13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496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3071-B31D-46B7-AD95-A33F51E99AF9}" type="datetimeFigureOut">
              <a:rPr lang="ru-RU" smtClean="0"/>
              <a:t>11.05.2012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3190-130F-4376-A56B-D5A409E13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60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3071-B31D-46B7-AD95-A33F51E99AF9}" type="datetimeFigureOut">
              <a:rPr lang="ru-RU" smtClean="0"/>
              <a:t>11.05.2012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3190-130F-4376-A56B-D5A409E13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45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3071-B31D-46B7-AD95-A33F51E99AF9}" type="datetimeFigureOut">
              <a:rPr lang="ru-RU" smtClean="0"/>
              <a:t>11.05.2012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3190-130F-4376-A56B-D5A409E13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38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3071-B31D-46B7-AD95-A33F51E99AF9}" type="datetimeFigureOut">
              <a:rPr lang="ru-RU" smtClean="0"/>
              <a:t>11.05.2012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3190-130F-4376-A56B-D5A409E13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95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3071-B31D-46B7-AD95-A33F51E99AF9}" type="datetimeFigureOut">
              <a:rPr lang="ru-RU" smtClean="0"/>
              <a:t>11.05.2012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03190-130F-4376-A56B-D5A409E13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81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93071-B31D-46B7-AD95-A33F51E99AF9}" type="datetimeFigureOut">
              <a:rPr lang="ru-RU" smtClean="0"/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03190-130F-4376-A56B-D5A409E13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5945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5.jpeg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67744" y="3933056"/>
            <a:ext cx="6400800" cy="17526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dirty="0" smtClean="0"/>
              <a:t>Представляет Райкова Людмила Сергеевна, воспитатель ГБДОУ №18 </a:t>
            </a:r>
          </a:p>
          <a:p>
            <a:r>
              <a:rPr lang="ru-RU" sz="2400" dirty="0" smtClean="0"/>
              <a:t>Пушкинского района г. Санкт-Петербурга </a:t>
            </a:r>
          </a:p>
          <a:p>
            <a:r>
              <a:rPr lang="ru-RU" sz="2400" dirty="0" smtClean="0"/>
              <a:t>2012г.</a:t>
            </a:r>
            <a:endParaRPr lang="ru-RU" sz="2400" dirty="0"/>
          </a:p>
        </p:txBody>
      </p:sp>
      <p:pic>
        <p:nvPicPr>
          <p:cNvPr id="1028" name="Picture 4" descr="C:\Documents and Settings\Людмила\Мои документы\Pictures\оформление\1  Гноми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44" y="337372"/>
            <a:ext cx="288032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48990" y="553273"/>
            <a:ext cx="5400600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endParaRPr lang="ru-RU" sz="3600" b="1" dirty="0" smtClean="0">
              <a:solidFill>
                <a:prstClr val="white"/>
              </a:solidFill>
              <a:latin typeface="Arial"/>
              <a:ea typeface="+mj-ea"/>
              <a:cs typeface="+mj-cs"/>
            </a:endParaRPr>
          </a:p>
          <a:p>
            <a:r>
              <a:rPr lang="ru-RU" sz="3600" b="1" dirty="0" smtClean="0">
                <a:solidFill>
                  <a:prstClr val="white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/>
                <a:ea typeface="+mj-ea"/>
                <a:cs typeface="+mj-cs"/>
              </a:rPr>
              <a:t>Познакомьтесь с нами</a:t>
            </a:r>
            <a:endParaRPr lang="ru-RU" sz="20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Picture 4" descr="C:\Documents and Settings\Людмила\Мои документы\Pictures\оформление\1  Гноми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44" y="385005"/>
            <a:ext cx="2880320" cy="32403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8" name="Picture 17" descr="C:\Documents and Settings\Ирина\Рабочий стол\64_0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53285" flipH="1">
            <a:off x="549123" y="3985781"/>
            <a:ext cx="1502362" cy="1895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986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Наши выставки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2400267" cy="2547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547" y="799007"/>
            <a:ext cx="2165825" cy="2746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422" y="4041845"/>
            <a:ext cx="2226483" cy="2049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779" y="4004751"/>
            <a:ext cx="2296241" cy="2123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70" y="1489474"/>
            <a:ext cx="2741542" cy="2056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99325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Спасибо за то, что Вы были с нами!</a:t>
            </a:r>
            <a:endParaRPr lang="ru-RU" sz="32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736" y="620688"/>
            <a:ext cx="4794920" cy="3596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07453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2431207"/>
            <a:ext cx="4878288" cy="230832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 Нашу группу «Гномики» посещают </a:t>
            </a:r>
            <a:r>
              <a:rPr lang="ru-RU" sz="2400" dirty="0"/>
              <a:t>дети с задержкой психического развития. </a:t>
            </a:r>
            <a:r>
              <a:rPr lang="ru-RU" sz="2400" dirty="0" smtClean="0"/>
              <a:t>С ними </a:t>
            </a:r>
            <a:r>
              <a:rPr lang="ru-RU" sz="2400" dirty="0"/>
              <a:t>проводим образовательную и коррекционно-развивающую работу.</a:t>
            </a:r>
          </a:p>
        </p:txBody>
      </p:sp>
      <p:pic>
        <p:nvPicPr>
          <p:cNvPr id="2050" name="Picture 2" descr="C:\Documents and Settings\Людмила\Мои документы\Pictures\фото дети\фото группы\MOV00077_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392" y="260648"/>
            <a:ext cx="2376264" cy="1911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Людмила\Мои документы\Pictures\фото дети\фото группы\GEDC03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65726"/>
            <a:ext cx="1800198" cy="1781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Людмила\Мои документы\Pictures\фото дети\фото группы\132023842867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956" y="4864667"/>
            <a:ext cx="2646039" cy="1875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864667"/>
            <a:ext cx="2646040" cy="1876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56" y="234300"/>
            <a:ext cx="2419002" cy="1911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15" descr="C:\Documents and Settings\Ирина\Рабочий стол\5_01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flipH="1">
            <a:off x="251520" y="2544543"/>
            <a:ext cx="1396357" cy="20637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519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                   С </a:t>
            </a:r>
            <a:r>
              <a:rPr lang="ru-RU" sz="3600" dirty="0"/>
              <a:t>детьми работают: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           Дефектолог </a:t>
            </a:r>
            <a:r>
              <a:rPr lang="ru-RU" sz="2400" i="1" dirty="0" err="1"/>
              <a:t>Кустова</a:t>
            </a:r>
            <a:r>
              <a:rPr lang="ru-RU" sz="2400" i="1" dirty="0"/>
              <a:t> Юлия </a:t>
            </a:r>
            <a:r>
              <a:rPr lang="ru-RU" sz="2400" i="1" dirty="0" smtClean="0"/>
              <a:t>Александровна</a:t>
            </a:r>
            <a:endParaRPr lang="ru-RU" sz="2400" dirty="0"/>
          </a:p>
          <a:p>
            <a:pPr marL="0" indent="0" algn="ctr">
              <a:buNone/>
            </a:pPr>
            <a:r>
              <a:rPr lang="ru-RU" sz="2400" dirty="0" smtClean="0"/>
              <a:t>                             Логопед </a:t>
            </a:r>
            <a:r>
              <a:rPr lang="ru-RU" sz="2400" i="1" dirty="0" err="1"/>
              <a:t>Ройтерштейн</a:t>
            </a:r>
            <a:r>
              <a:rPr lang="ru-RU" sz="2400" i="1" dirty="0"/>
              <a:t> Юлия Николаевна</a:t>
            </a:r>
            <a:endParaRPr lang="ru-RU" sz="2400" dirty="0"/>
          </a:p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</a:rPr>
              <a:t>Воспитатель</a:t>
            </a:r>
            <a:r>
              <a:rPr lang="ru-RU" sz="2400" b="1" i="1" dirty="0">
                <a:solidFill>
                  <a:srgbClr val="C00000"/>
                </a:solidFill>
              </a:rPr>
              <a:t> Райкова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i="1" dirty="0">
                <a:solidFill>
                  <a:srgbClr val="C00000"/>
                </a:solidFill>
              </a:rPr>
              <a:t>Людмила Сергеевна</a:t>
            </a:r>
          </a:p>
          <a:p>
            <a:pPr marL="0" indent="0" algn="ctr">
              <a:buNone/>
            </a:pPr>
            <a:r>
              <a:rPr lang="ru-RU" sz="2400" dirty="0" smtClean="0"/>
              <a:t>           Пом</a:t>
            </a:r>
            <a:r>
              <a:rPr lang="ru-RU" sz="2400" dirty="0"/>
              <a:t>. воспитателя </a:t>
            </a:r>
            <a:r>
              <a:rPr lang="ru-RU" sz="2400" i="1" dirty="0"/>
              <a:t>Прокофьева Елена Георгиевна </a:t>
            </a: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             </a:t>
            </a:r>
            <a:r>
              <a:rPr lang="ru-RU" sz="2400" dirty="0"/>
              <a:t>Мы работаем по программе «</a:t>
            </a:r>
            <a:r>
              <a:rPr lang="ru-RU" sz="2400" dirty="0" smtClean="0"/>
              <a:t>Воспитания </a:t>
            </a:r>
            <a:r>
              <a:rPr lang="ru-RU" sz="2400" dirty="0"/>
              <a:t>и </a:t>
            </a:r>
            <a:r>
              <a:rPr lang="ru-RU" sz="2400" dirty="0" smtClean="0"/>
              <a:t>обучения дошкольников </a:t>
            </a:r>
            <a:r>
              <a:rPr lang="ru-RU" sz="2400" dirty="0"/>
              <a:t>с задержкой психического развития»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Л.Б</a:t>
            </a:r>
            <a:r>
              <a:rPr lang="ru-RU" sz="2400" dirty="0"/>
              <a:t>. </a:t>
            </a:r>
            <a:r>
              <a:rPr lang="ru-RU" sz="2400" dirty="0" err="1"/>
              <a:t>Баряевой</a:t>
            </a:r>
            <a:r>
              <a:rPr lang="ru-RU" sz="2400" dirty="0"/>
              <a:t>, О.П</a:t>
            </a:r>
            <a:r>
              <a:rPr lang="ru-RU" sz="2400" dirty="0" smtClean="0"/>
              <a:t>. </a:t>
            </a:r>
            <a:r>
              <a:rPr lang="ru-RU" sz="2400" dirty="0" err="1" smtClean="0"/>
              <a:t>Гаврилушкиной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C00000"/>
                </a:solidFill>
              </a:rPr>
              <a:t>                  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C00000"/>
                </a:solidFill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</a:rPr>
              <a:t>               </a:t>
            </a:r>
            <a:r>
              <a:rPr lang="ru-RU" sz="2800" b="1" i="1" dirty="0" smtClean="0">
                <a:solidFill>
                  <a:srgbClr val="C00000"/>
                </a:solidFill>
              </a:rPr>
              <a:t>Сердце </a:t>
            </a:r>
            <a:r>
              <a:rPr lang="ru-RU" sz="2800" b="1" i="1" dirty="0">
                <a:solidFill>
                  <a:srgbClr val="C00000"/>
                </a:solidFill>
              </a:rPr>
              <a:t>отдаем детям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Picture 4" descr="C:\Documents and Settings\Людмила\Мои документы\Pictures\оформление\1  Гноми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30425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8591">
            <a:off x="5796136" y="4725144"/>
            <a:ext cx="14668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8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/>
              <a:t>Непосредственная образовательная деятельность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dirty="0" smtClean="0"/>
              <a:t>повышаем </a:t>
            </a:r>
            <a:r>
              <a:rPr lang="ru-RU" sz="2400" dirty="0"/>
              <a:t>уровень сенсорного, интеллектуального и социально-эмоциональном развития</a:t>
            </a:r>
          </a:p>
          <a:p>
            <a:pPr algn="r"/>
            <a:r>
              <a:rPr lang="ru-RU" sz="2400" dirty="0" smtClean="0"/>
              <a:t>формируем </a:t>
            </a:r>
            <a:r>
              <a:rPr lang="ru-RU" sz="2400" dirty="0"/>
              <a:t>представления и знания об окружающей действительности </a:t>
            </a:r>
          </a:p>
          <a:p>
            <a:pPr lvl="0" algn="r"/>
            <a:r>
              <a:rPr lang="ru-RU" sz="2400" dirty="0" smtClean="0"/>
              <a:t>учим детей определять геометрические формы</a:t>
            </a:r>
            <a:r>
              <a:rPr lang="ru-RU" sz="2400" dirty="0"/>
              <a:t>, величины, </a:t>
            </a:r>
            <a:r>
              <a:rPr lang="ru-RU" sz="2400" dirty="0" smtClean="0"/>
              <a:t>количественным отношениям и </a:t>
            </a:r>
            <a:r>
              <a:rPr lang="ru-RU" sz="2400" dirty="0"/>
              <a:t>словесным </a:t>
            </a:r>
            <a:r>
              <a:rPr lang="ru-RU" sz="2400" dirty="0" smtClean="0"/>
              <a:t>обозначениям </a:t>
            </a:r>
            <a:r>
              <a:rPr lang="ru-RU" sz="2400" dirty="0"/>
              <a:t>этих представлений </a:t>
            </a:r>
          </a:p>
          <a:p>
            <a:pPr lvl="0"/>
            <a:r>
              <a:rPr lang="ru-RU" sz="2400" dirty="0" smtClean="0"/>
              <a:t>проводим работу по развитию активного </a:t>
            </a:r>
            <a:r>
              <a:rPr lang="ru-RU" sz="2400" dirty="0"/>
              <a:t>словаря, обогащению значений общеупотребительных слов, </a:t>
            </a:r>
            <a:r>
              <a:rPr lang="ru-RU" sz="2400" dirty="0" smtClean="0"/>
              <a:t>коммуникативному речевому общению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509120"/>
            <a:ext cx="1368152" cy="1368152"/>
          </a:xfrm>
          <a:prstGeom prst="rect">
            <a:avLst/>
          </a:prstGeom>
        </p:spPr>
      </p:pic>
      <p:pic>
        <p:nvPicPr>
          <p:cNvPr id="6" name="Picture 17" descr="C:\Documents and Settings\Ирина\Рабочий стол\64_0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53285" flipH="1">
            <a:off x="175223" y="1537508"/>
            <a:ext cx="1502362" cy="1895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227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/>
              <a:t> </a:t>
            </a:r>
            <a:r>
              <a:rPr lang="ru-RU" sz="3600" b="1" dirty="0" smtClean="0"/>
              <a:t>Коррекционно-развивающая </a:t>
            </a:r>
            <a:r>
              <a:rPr lang="ru-RU" sz="3600" b="1" dirty="0"/>
              <a:t>работа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/>
          </a:bodyPr>
          <a:lstStyle/>
          <a:p>
            <a:pPr lvl="0" algn="r"/>
            <a:r>
              <a:rPr lang="ru-RU" sz="2400" dirty="0" smtClean="0"/>
              <a:t>сенсомоторное развитие </a:t>
            </a:r>
            <a:r>
              <a:rPr lang="ru-RU" sz="2400" dirty="0"/>
              <a:t>детей, </a:t>
            </a:r>
            <a:r>
              <a:rPr lang="ru-RU" sz="2400" dirty="0" smtClean="0"/>
              <a:t>формирование</a:t>
            </a:r>
          </a:p>
          <a:p>
            <a:pPr lvl="0" algn="r"/>
            <a:r>
              <a:rPr lang="ru-RU" sz="2400" dirty="0" smtClean="0"/>
              <a:t> </a:t>
            </a:r>
            <a:r>
              <a:rPr lang="ru-RU" sz="2400" dirty="0"/>
              <a:t>структуры мыслительной </a:t>
            </a:r>
            <a:r>
              <a:rPr lang="ru-RU" sz="2400" dirty="0" smtClean="0"/>
              <a:t>деятельности</a:t>
            </a:r>
            <a:endParaRPr lang="ru-RU" sz="2400" dirty="0"/>
          </a:p>
          <a:p>
            <a:pPr lvl="0" algn="r"/>
            <a:r>
              <a:rPr lang="ru-RU" sz="2400" dirty="0" smtClean="0"/>
              <a:t>формирование </a:t>
            </a:r>
            <a:r>
              <a:rPr lang="ru-RU" sz="2400" dirty="0"/>
              <a:t>операционной и мотивационно - </a:t>
            </a:r>
            <a:r>
              <a:rPr lang="ru-RU" sz="2400" dirty="0" err="1"/>
              <a:t>потребностной</a:t>
            </a:r>
            <a:r>
              <a:rPr lang="ru-RU" sz="2400" dirty="0"/>
              <a:t> </a:t>
            </a:r>
            <a:r>
              <a:rPr lang="ru-RU" sz="2400" dirty="0" smtClean="0"/>
              <a:t>сферы</a:t>
            </a:r>
            <a:endParaRPr lang="ru-RU" sz="2400" dirty="0"/>
          </a:p>
          <a:p>
            <a:pPr lvl="0"/>
            <a:r>
              <a:rPr lang="ru-RU" sz="2400" dirty="0" smtClean="0"/>
              <a:t>коррекция звукопроизношения</a:t>
            </a:r>
            <a:r>
              <a:rPr lang="ru-RU" sz="2400" dirty="0"/>
              <a:t>, развитие фонематических </a:t>
            </a:r>
            <a:r>
              <a:rPr lang="ru-RU" sz="2400" dirty="0" smtClean="0"/>
              <a:t>процессов</a:t>
            </a:r>
          </a:p>
          <a:p>
            <a:pPr lvl="0"/>
            <a:r>
              <a:rPr lang="ru-RU" sz="2400" dirty="0" smtClean="0"/>
              <a:t>преодоление эмоциональных расстройств и формирование контроля за протеканием деятельности и поведения ребёнка</a:t>
            </a:r>
          </a:p>
          <a:p>
            <a:pPr lvl="0"/>
            <a:r>
              <a:rPr lang="ru-RU" sz="2400" dirty="0" smtClean="0"/>
              <a:t>развитие умения </a:t>
            </a:r>
            <a:r>
              <a:rPr lang="ru-RU" sz="2400" dirty="0"/>
              <a:t>строить конструктивные  взаимодействия в </a:t>
            </a:r>
            <a:r>
              <a:rPr lang="ru-RU" sz="2400" dirty="0" smtClean="0"/>
              <a:t>группе</a:t>
            </a:r>
          </a:p>
          <a:p>
            <a:pPr lvl="0"/>
            <a:endParaRPr lang="ru-RU" sz="20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301208"/>
            <a:ext cx="1316732" cy="1316732"/>
          </a:xfrm>
          <a:prstGeom prst="rect">
            <a:avLst/>
          </a:prstGeom>
        </p:spPr>
      </p:pic>
      <p:pic>
        <p:nvPicPr>
          <p:cNvPr id="5" name="Picture 15" descr="C:\Documents and Settings\Ирина\Рабочий стол\5_0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395536" y="980728"/>
            <a:ext cx="1396357" cy="20637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766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812" y="764704"/>
            <a:ext cx="8227938" cy="1439857"/>
          </a:xfrm>
        </p:spPr>
        <p:txBody>
          <a:bodyPr>
            <a:normAutofit fontScale="90000"/>
          </a:bodyPr>
          <a:lstStyle/>
          <a:p>
            <a:pPr algn="r"/>
            <a:r>
              <a:rPr lang="ru-RU" sz="2700" dirty="0" smtClean="0"/>
              <a:t>Совместная деятельность проводится </a:t>
            </a:r>
            <a:r>
              <a:rPr lang="ru-RU" sz="2700" dirty="0"/>
              <a:t>с </a:t>
            </a:r>
            <a:r>
              <a:rPr lang="ru-RU" sz="2700" dirty="0" smtClean="0"/>
              <a:t>группой</a:t>
            </a:r>
            <a:r>
              <a:rPr lang="ru-RU" sz="2700" dirty="0"/>
              <a:t>, </a:t>
            </a:r>
            <a:r>
              <a:rPr lang="ru-RU" sz="2700" dirty="0" smtClean="0"/>
              <a:t>подгруппами </a:t>
            </a:r>
            <a:r>
              <a:rPr lang="ru-RU" sz="2700" dirty="0"/>
              <a:t>детей, </a:t>
            </a:r>
            <a:r>
              <a:rPr lang="ru-RU" sz="2700" dirty="0" smtClean="0"/>
              <a:t>индивидуально</a:t>
            </a:r>
            <a:r>
              <a:rPr lang="ru-RU" sz="2700" dirty="0"/>
              <a:t>. </a:t>
            </a:r>
            <a:r>
              <a:rPr lang="ru-RU" sz="2700" dirty="0" smtClean="0"/>
              <a:t>Она имеет </a:t>
            </a:r>
            <a:r>
              <a:rPr lang="ru-RU" sz="2700" dirty="0"/>
              <a:t>интегрированный характер и состоит из нескольких разных </a:t>
            </a:r>
            <a:r>
              <a:rPr lang="ru-RU" sz="2700" dirty="0" smtClean="0"/>
              <a:t>игровых </a:t>
            </a:r>
            <a:r>
              <a:rPr lang="ru-RU" sz="2700" dirty="0"/>
              <a:t>заданий. В течение учебного года  происходит постепенное усложнение материала.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                       </a:t>
            </a:r>
          </a:p>
        </p:txBody>
      </p:sp>
      <p:pic>
        <p:nvPicPr>
          <p:cNvPr id="4098" name="Picture 2" descr="C:\Documents and Settings\Людмила\Мои документы\Pictures\фото дети\фото группы\GEDC01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81128"/>
            <a:ext cx="2304256" cy="1700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Людмила\Мои документы\Pictures\фото дети\фото группы\13219410584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144" y="4581129"/>
            <a:ext cx="2370091" cy="1690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Documents and Settings\Людмила\Мои документы\Pictures\фото дети\фото группы\GEDC02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617" y="4599082"/>
            <a:ext cx="2123518" cy="1672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05789"/>
            <a:ext cx="2262324" cy="1534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101" y="2605790"/>
            <a:ext cx="2370089" cy="1534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17" descr="C:\Documents and Settings\Ирина\Рабочий стол\64_04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53285" flipH="1">
            <a:off x="48440" y="457388"/>
            <a:ext cx="1502362" cy="1895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496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12776"/>
            <a:ext cx="7848872" cy="4713387"/>
          </a:xfrm>
        </p:spPr>
        <p:txBody>
          <a:bodyPr>
            <a:normAutofit lnSpcReduction="10000"/>
          </a:bodyPr>
          <a:lstStyle/>
          <a:p>
            <a:pPr lvl="0" algn="r"/>
            <a:r>
              <a:rPr lang="ru-RU" sz="2800" dirty="0"/>
              <a:t>разнообразные подвижные </a:t>
            </a:r>
            <a:r>
              <a:rPr lang="ru-RU" sz="2800" dirty="0" smtClean="0"/>
              <a:t>игры, хороводы</a:t>
            </a:r>
            <a:endParaRPr lang="ru-RU" sz="2800" dirty="0"/>
          </a:p>
          <a:p>
            <a:pPr lvl="0" algn="r"/>
            <a:r>
              <a:rPr lang="ru-RU" sz="2800" dirty="0"/>
              <a:t>элементы </a:t>
            </a:r>
            <a:r>
              <a:rPr lang="ru-RU" sz="2800" dirty="0" err="1"/>
              <a:t>психомышечной</a:t>
            </a:r>
            <a:r>
              <a:rPr lang="ru-RU" sz="2800" dirty="0"/>
              <a:t> </a:t>
            </a:r>
            <a:r>
              <a:rPr lang="ru-RU" sz="2800" dirty="0" smtClean="0"/>
              <a:t>тренировки (пальчиковая, </a:t>
            </a:r>
            <a:r>
              <a:rPr lang="ru-RU" sz="2800" dirty="0"/>
              <a:t>дыхательная, </a:t>
            </a:r>
            <a:r>
              <a:rPr lang="ru-RU" sz="2800" dirty="0" smtClean="0"/>
              <a:t>эмоциональная, глазодвигательная гимнастика)</a:t>
            </a:r>
          </a:p>
          <a:p>
            <a:pPr lvl="0"/>
            <a:r>
              <a:rPr lang="ru-RU" sz="2800" dirty="0" smtClean="0"/>
              <a:t> игровые тренажеры («Шарики», «Планета»)</a:t>
            </a:r>
          </a:p>
          <a:p>
            <a:pPr lvl="0"/>
            <a:r>
              <a:rPr lang="ru-RU" sz="2800" dirty="0"/>
              <a:t>к</a:t>
            </a:r>
            <a:r>
              <a:rPr lang="ru-RU" sz="2800" dirty="0" smtClean="0"/>
              <a:t>оммуникативные упражнения</a:t>
            </a:r>
          </a:p>
          <a:p>
            <a:pPr lvl="0" algn="r"/>
            <a:r>
              <a:rPr lang="ru-RU" sz="2800" dirty="0"/>
              <a:t>т</a:t>
            </a:r>
            <a:r>
              <a:rPr lang="ru-RU" sz="2800" dirty="0" smtClean="0"/>
              <a:t>анцевальные упражнения, пение детских песенок, логопедические песенки</a:t>
            </a:r>
            <a:endParaRPr lang="ru-RU" sz="2800" dirty="0"/>
          </a:p>
          <a:p>
            <a:pPr lvl="0" algn="r"/>
            <a:r>
              <a:rPr lang="ru-RU" sz="2800" dirty="0"/>
              <a:t>продуктивные виды деятельности</a:t>
            </a:r>
          </a:p>
          <a:p>
            <a:pPr lvl="0" algn="r"/>
            <a:r>
              <a:rPr lang="ru-RU" sz="2800" dirty="0"/>
              <a:t>релаксация</a:t>
            </a:r>
          </a:p>
          <a:p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В совместной деятельности с детьми применяются</a:t>
            </a:r>
            <a:r>
              <a:rPr lang="ru-RU" sz="3600" dirty="0"/>
              <a:t>:</a:t>
            </a:r>
          </a:p>
        </p:txBody>
      </p:sp>
      <p:pic>
        <p:nvPicPr>
          <p:cNvPr id="5" name="Picture 15" descr="C:\Documents and Settings\Ирина\Рабочий стол\5_0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51520" y="1124744"/>
            <a:ext cx="1396357" cy="2063734"/>
          </a:xfrm>
          <a:prstGeom prst="rect">
            <a:avLst/>
          </a:prstGeom>
          <a:noFill/>
        </p:spPr>
      </p:pic>
      <p:pic>
        <p:nvPicPr>
          <p:cNvPr id="6" name="Picture 17" descr="C:\Documents and Settings\Ирина\Рабочий стол\64_0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53285" flipH="1">
            <a:off x="399857" y="4335522"/>
            <a:ext cx="1769733" cy="2232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125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/>
              <a:t> В основе нашей работы лежит идея использования в обучении собственной активности ребенка в условиях коллективной игры. </a:t>
            </a:r>
          </a:p>
        </p:txBody>
      </p:sp>
      <p:pic>
        <p:nvPicPr>
          <p:cNvPr id="5122" name="Picture 2" descr="C:\Documents and Settings\Людмила\Мои документы\Pictures\фото дети\фото группы\13219419457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2376264" cy="1938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Людмила\Мои документы\Pictures\фото дети\фото группы\13224848274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678" y="1707989"/>
            <a:ext cx="2297873" cy="1865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Людмила\Мои документы\Pictures\фото дети\фото группы\13270481425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564905"/>
            <a:ext cx="2388214" cy="1868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Documents and Settings\Людмила\Мои документы\Pictures\фото дети\фото группы\GEDC01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677" y="4149081"/>
            <a:ext cx="2363481" cy="1889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48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А еще мы любим петь, танцевать и охотно участвуем во всех праздниках!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468" y="1772816"/>
            <a:ext cx="2428258" cy="2047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34859" y="1729639"/>
            <a:ext cx="2577941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417431"/>
            <a:ext cx="2483768" cy="1991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392993"/>
            <a:ext cx="2555776" cy="2016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6629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299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                      С детьми работают: </vt:lpstr>
      <vt:lpstr>Непосредственная образовательная деятельность </vt:lpstr>
      <vt:lpstr> Коррекционно-развивающая работа </vt:lpstr>
      <vt:lpstr>Совместная деятельность проводится с группой, подгруппами детей, индивидуально. Она имеет интегрированный характер и состоит из нескольких разных игровых заданий. В течение учебного года  происходит постепенное усложнение материала.                        </vt:lpstr>
      <vt:lpstr>В совместной деятельности с детьми применяются:</vt:lpstr>
      <vt:lpstr> В основе нашей работы лежит идея использования в обучении собственной активности ребенка в условиях коллективной игры. </vt:lpstr>
      <vt:lpstr>А еще мы любим петь, танцевать и охотно участвуем во всех праздниках!</vt:lpstr>
      <vt:lpstr>Наши выставки</vt:lpstr>
      <vt:lpstr>Спасибо за то, что Вы были с нами!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Людмила</cp:lastModifiedBy>
  <cp:revision>35</cp:revision>
  <dcterms:created xsi:type="dcterms:W3CDTF">2012-02-18T17:01:39Z</dcterms:created>
  <dcterms:modified xsi:type="dcterms:W3CDTF">2012-05-11T17:38:28Z</dcterms:modified>
</cp:coreProperties>
</file>