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6" r:id="rId9"/>
    <p:sldId id="271" r:id="rId10"/>
    <p:sldId id="264" r:id="rId11"/>
    <p:sldId id="265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08.02.2012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3108" y="714356"/>
            <a:ext cx="6172200" cy="4071966"/>
          </a:xfrm>
        </p:spPr>
        <p:txBody>
          <a:bodyPr>
            <a:normAutofit/>
          </a:bodyPr>
          <a:lstStyle/>
          <a:p>
            <a:r>
              <a:rPr lang="ru-RU" sz="4400" i="1" dirty="0" smtClean="0"/>
              <a:t>Внимание у детей старшего дошкольного возраста.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2214578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Объем- количество объектов на которое человек может направить и сосредоточить внимание в доли секунды.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7467600" cy="4357718"/>
          </a:xfrm>
        </p:spPr>
        <p:txBody>
          <a:bodyPr>
            <a:normAutofit lnSpcReduction="10000"/>
          </a:bodyPr>
          <a:lstStyle/>
          <a:p>
            <a:r>
              <a:rPr lang="ru-RU" sz="1700" b="1" dirty="0" smtClean="0"/>
              <a:t>Игра "Три пункта", </a:t>
            </a:r>
            <a:r>
              <a:rPr lang="ru-RU" sz="1700" dirty="0" smtClean="0"/>
              <a:t>которая стимулирует развитие у ребёнка объема внимания. Вы предлагаете ребенку занять удобную для него позу и замереть в ней, то есть не двигаться. При этом малыш должен выслушать и запомнить три пункта задания. Затем вы говорите: "Раз, два, три - беги!" - и ребенок быстро выполняет все пункты задания, причем именно в той последовательности, в какой они звучали. Задания могут быть самые разные</a:t>
            </a:r>
          </a:p>
          <a:p>
            <a:r>
              <a:rPr lang="en-US" sz="1700" b="1" dirty="0" err="1" smtClean="0"/>
              <a:t>Игра</a:t>
            </a:r>
            <a:r>
              <a:rPr lang="en-US" sz="1700" b="1" dirty="0" smtClean="0"/>
              <a:t> «</a:t>
            </a:r>
            <a:r>
              <a:rPr lang="en-US" sz="1700" b="1" dirty="0" err="1" smtClean="0"/>
              <a:t>Ищи</a:t>
            </a:r>
            <a:r>
              <a:rPr lang="en-US" sz="1700" b="1" dirty="0" smtClean="0"/>
              <a:t> </a:t>
            </a:r>
            <a:r>
              <a:rPr lang="en-US" sz="1700" b="1" dirty="0" err="1" smtClean="0"/>
              <a:t>безостановочно</a:t>
            </a:r>
            <a:r>
              <a:rPr lang="en-US" sz="1700" b="1" dirty="0" smtClean="0"/>
              <a:t>»</a:t>
            </a:r>
            <a:r>
              <a:rPr lang="ru-RU" sz="1700" dirty="0" smtClean="0"/>
              <a:t>В течение 10-15с увидеть вокруг себя как можно больше предметов одного и того же цвета (или одного размера, формы, материала и т.п.). </a:t>
            </a:r>
            <a:r>
              <a:rPr lang="en-US" sz="1700" dirty="0" err="1" smtClean="0"/>
              <a:t>По</a:t>
            </a:r>
            <a:r>
              <a:rPr lang="en-US" sz="1700" dirty="0" smtClean="0"/>
              <a:t> </a:t>
            </a:r>
            <a:r>
              <a:rPr lang="en-US" sz="1700" dirty="0" err="1" smtClean="0"/>
              <a:t>сигналу</a:t>
            </a:r>
            <a:r>
              <a:rPr lang="en-US" sz="1700" dirty="0" smtClean="0"/>
              <a:t>  </a:t>
            </a:r>
            <a:r>
              <a:rPr lang="en-US" sz="1700" dirty="0" err="1" smtClean="0"/>
              <a:t>один</a:t>
            </a:r>
            <a:r>
              <a:rPr lang="en-US" sz="1700" dirty="0" smtClean="0"/>
              <a:t> </a:t>
            </a:r>
            <a:r>
              <a:rPr lang="en-US" sz="1700" dirty="0" err="1" smtClean="0"/>
              <a:t>ребенок</a:t>
            </a:r>
            <a:r>
              <a:rPr lang="en-US" sz="1700" dirty="0" smtClean="0"/>
              <a:t> </a:t>
            </a:r>
            <a:r>
              <a:rPr lang="en-US" sz="1700" dirty="0" err="1" smtClean="0"/>
              <a:t>начинает</a:t>
            </a:r>
            <a:r>
              <a:rPr lang="en-US" sz="1700" dirty="0" smtClean="0"/>
              <a:t> </a:t>
            </a:r>
            <a:r>
              <a:rPr lang="en-US" sz="1700" dirty="0" err="1" smtClean="0"/>
              <a:t>перечисление</a:t>
            </a:r>
            <a:r>
              <a:rPr lang="en-US" sz="1700" dirty="0" smtClean="0"/>
              <a:t>, </a:t>
            </a:r>
            <a:r>
              <a:rPr lang="en-US" sz="1700" dirty="0" err="1" smtClean="0"/>
              <a:t>другие</a:t>
            </a:r>
            <a:r>
              <a:rPr lang="en-US" sz="1700" dirty="0" smtClean="0"/>
              <a:t> </a:t>
            </a:r>
            <a:r>
              <a:rPr lang="en-US" sz="1700" dirty="0" err="1" smtClean="0"/>
              <a:t>его</a:t>
            </a:r>
            <a:r>
              <a:rPr lang="en-US" sz="1700" dirty="0" smtClean="0"/>
              <a:t> </a:t>
            </a:r>
            <a:r>
              <a:rPr lang="en-US" sz="1700" dirty="0" err="1" smtClean="0"/>
              <a:t>дополняют</a:t>
            </a:r>
            <a:r>
              <a:rPr lang="en-US" sz="1700" dirty="0" smtClean="0"/>
              <a:t>.</a:t>
            </a:r>
            <a:endParaRPr lang="ru-RU" sz="1700" b="1" dirty="0" smtClean="0"/>
          </a:p>
          <a:p>
            <a:r>
              <a:rPr lang="ru-RU" sz="1700" b="1" dirty="0" smtClean="0"/>
              <a:t>Игра «Заметь все»</a:t>
            </a:r>
            <a:r>
              <a:rPr lang="ru-RU" sz="1700" dirty="0" smtClean="0"/>
              <a:t>Раскладывают в ряд 7-10 предметов (можно выставлять картинки с изображениями предметов на наборном полотне), которые затем закрываются. Приоткрыв предметы на 10с, снова закрыть их и предложить детям перечислить все предметы (или картинки), которые они запомнили.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715304" cy="235745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Переключаемость- скорость осмысленного перемещения внимания с одного объекта на другой.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071678"/>
            <a:ext cx="7467600" cy="440227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Упражнение на развитие устойчивости и переключения внимания.</a:t>
            </a:r>
          </a:p>
          <a:p>
            <a:pPr>
              <a:buNone/>
            </a:pPr>
            <a:r>
              <a:rPr lang="ru-RU" dirty="0" smtClean="0"/>
              <a:t> Называйте ребенку различные слова: стол, кровать, чашка, карандаш, медведь, вилка и т.д. Малыш внимательно слушает и хлопает в ладоши тогда, когда встретится слово, обозначающее, например, животное. Если малыш сбивается, повторите игру с начала. </a:t>
            </a:r>
          </a:p>
          <a:p>
            <a:pPr>
              <a:buNone/>
            </a:pPr>
            <a:r>
              <a:rPr lang="ru-RU" dirty="0" smtClean="0"/>
              <a:t> В другой раз предложите, чтобы ребенок вставал каждый раз, когда услышит слово, обозначающее растение. Затем объедините первое и второе задания, т.е. малыш хлопает в ладоши, когда слышит слова, обозначающие животных, и встает при произнесении слов, обозначающих какое-либо растение .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610476" cy="725470"/>
          </a:xfrm>
        </p:spPr>
        <p:txBody>
          <a:bodyPr>
            <a:normAutofit/>
          </a:bodyPr>
          <a:lstStyle/>
          <a:p>
            <a:r>
              <a:rPr lang="ru-RU" sz="2800" b="1" dirty="0" smtClean="0"/>
              <a:t>Распределение внимания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298"/>
            <a:ext cx="7467600" cy="5116654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endParaRPr lang="ru-RU" dirty="0" smtClean="0"/>
          </a:p>
          <a:p>
            <a:r>
              <a:rPr lang="ru-RU" sz="2900" b="1" dirty="0" smtClean="0"/>
              <a:t>Каждой руке - своё дело </a:t>
            </a:r>
          </a:p>
          <a:p>
            <a:pPr>
              <a:buNone/>
            </a:pPr>
            <a:r>
              <a:rPr lang="ru-RU" sz="2900" dirty="0" smtClean="0"/>
              <a:t> Детей просят левой рукой медленно перелистывать в течение 1 мин книгу с иллюстрациями (запоминая их), а правой чертить геометрические фигуры или решать несложные примеры.</a:t>
            </a:r>
          </a:p>
          <a:p>
            <a:r>
              <a:rPr lang="ru-RU" sz="2900" b="1" dirty="0" smtClean="0"/>
              <a:t>Счет с помехой</a:t>
            </a:r>
          </a:p>
          <a:p>
            <a:pPr>
              <a:buNone/>
            </a:pPr>
            <a:r>
              <a:rPr lang="ru-RU" sz="2900" dirty="0" smtClean="0"/>
              <a:t>Ребенок называет цифры от 1 до 20, одновременно записывая их на листе бумаги или доске в обратном порядке: произносит 1, пишет 20, произносит 2, пишет 19 и т.д. Подсчитывают время выполнения задания и число ошиб</a:t>
            </a:r>
          </a:p>
          <a:p>
            <a:r>
              <a:rPr lang="ru-RU" sz="2900" b="1" dirty="0" smtClean="0"/>
              <a:t>Упражнение на тренировку распределения внимания</a:t>
            </a:r>
          </a:p>
          <a:p>
            <a:pPr>
              <a:buNone/>
            </a:pPr>
            <a:r>
              <a:rPr lang="ru-RU" sz="2900" dirty="0" smtClean="0"/>
              <a:t>Ребенку предлагают следующее задание – вычеркнуть в тексте 1 или 2 буквы и в это же время ставят детскую пластинку с какой-либо сказкой. Потом проверяют, сколько букв ребенок пропустил при зачеркивании, и просят рассказать, что он услышал и понял из сказки. Первые неудачи при выполнении этого достаточно трудного задания могут вызвать у ребенка протест и отказ, но в то же время первые успехи окрыляют. Достоинством подобного задания является возможность его игрового и соревновательного оформления.</a:t>
            </a:r>
            <a:endParaRPr lang="ru-RU" sz="29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7610476" cy="534675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dirty="0" smtClean="0"/>
              <a:t>Внимание - одно из уникальных свойств психики человека. Без него невозможна работа памяти, мышления. Внимание требуется, чтобы добиться успеха в игре, спорте, любом деле. </a:t>
            </a:r>
            <a:br>
              <a:rPr lang="ru-RU" sz="3100" dirty="0" smtClean="0"/>
            </a:br>
            <a:r>
              <a:rPr lang="ru-RU" sz="3100" dirty="0" smtClean="0"/>
              <a:t>Особенно важно внимательное отношение к людям.</a:t>
            </a:r>
            <a:br>
              <a:rPr lang="ru-RU" sz="3100" dirty="0" smtClean="0"/>
            </a:br>
            <a:r>
              <a:rPr lang="ru-RU" sz="3100" dirty="0" smtClean="0"/>
              <a:t> Здорово, если ребенок поймет это уже в детстве.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 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Баскакова Н. Л. Внимание дошкольника, методы его изучения и развития. – М.-Воронеж: МОДЭК, 1993</a:t>
            </a:r>
            <a:r>
              <a:rPr lang="ru-RU" dirty="0" smtClean="0"/>
              <a:t>.</a:t>
            </a:r>
            <a:endParaRPr lang="en-US" dirty="0" smtClean="0"/>
          </a:p>
          <a:p>
            <a:r>
              <a:rPr lang="ru-RU" dirty="0" err="1" smtClean="0"/>
              <a:t>Веракса</a:t>
            </a:r>
            <a:r>
              <a:rPr lang="ru-RU" dirty="0" smtClean="0"/>
              <a:t> Н. Е. Индивидуальные особенности познавательного развития детей дошкольного возраста. – М.: </a:t>
            </a:r>
            <a:r>
              <a:rPr lang="ru-RU" dirty="0" err="1" smtClean="0"/>
              <a:t>PerSe</a:t>
            </a:r>
            <a:r>
              <a:rPr lang="ru-RU" dirty="0" smtClean="0"/>
              <a:t>, 2003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857364"/>
            <a:ext cx="7610476" cy="1643074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СПАСИБО ЗА ВНИМАНИЕ!</a:t>
            </a:r>
            <a:endParaRPr lang="ru-RU" sz="3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7467600" cy="4786346"/>
          </a:xfrm>
        </p:spPr>
        <p:txBody>
          <a:bodyPr>
            <a:noAutofit/>
          </a:bodyPr>
          <a:lstStyle/>
          <a:p>
            <a:r>
              <a:rPr lang="ru-RU" sz="2800" dirty="0" smtClean="0"/>
              <a:t>Внимание - это особое свойство человеческой психики. Оно не существует самостоятельно - вне мышления, восприятия, работы памяти, движения. Нельзя быть просто внимательным - можно быть внимательным, только совершая какую-либо работу. Поэтому вниманием называют избирательную направленность сознания на выполнение определенной работы. 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928934"/>
            <a:ext cx="7467600" cy="2616324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467600" cy="631844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Свойства внимания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000108"/>
            <a:ext cx="7467600" cy="5473844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Концентрация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smtClean="0"/>
              <a:t>внимания выражается в степени сосредоточенности на объекте;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  Устойчивость </a:t>
            </a:r>
            <a:r>
              <a:rPr lang="ru-RU" dirty="0" smtClean="0"/>
              <a:t>характеризуется длительностью сосредоточенности, умением не отвлекаться в течение определенного периода времени;</a:t>
            </a:r>
          </a:p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0070C0"/>
                </a:solidFill>
              </a:rPr>
              <a:t>Объем</a:t>
            </a:r>
            <a:r>
              <a:rPr lang="ru-RU" dirty="0" smtClean="0"/>
              <a:t> внимания характеризуется количеством одновременно воспринимаемых объектов;</a:t>
            </a:r>
          </a:p>
          <a:p>
            <a:r>
              <a:rPr lang="ru-RU" dirty="0" smtClean="0"/>
              <a:t> </a:t>
            </a:r>
            <a:r>
              <a:rPr lang="ru-RU" b="1" dirty="0" smtClean="0">
                <a:solidFill>
                  <a:srgbClr val="0070C0"/>
                </a:solidFill>
              </a:rPr>
              <a:t> Распределение </a:t>
            </a:r>
            <a:r>
              <a:rPr lang="ru-RU" dirty="0" smtClean="0"/>
              <a:t>- способность одновременного выполнения нескольких действий;</a:t>
            </a:r>
          </a:p>
          <a:p>
            <a:r>
              <a:rPr lang="ru-RU" dirty="0" smtClean="0"/>
              <a:t>  </a:t>
            </a:r>
            <a:r>
              <a:rPr lang="ru-RU" b="1" dirty="0" smtClean="0">
                <a:solidFill>
                  <a:srgbClr val="0070C0"/>
                </a:solidFill>
              </a:rPr>
              <a:t>Переключение</a:t>
            </a:r>
            <a:r>
              <a:rPr lang="ru-RU" dirty="0" smtClean="0"/>
              <a:t> - способность менять направленность внимания, переходить от одного вида работы к другому.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467600" cy="1357322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Концентрация внимания- интенсивность сосредоточенность сознания на объекте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85992"/>
            <a:ext cx="7467600" cy="4187960"/>
          </a:xfrm>
        </p:spPr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sz="2800" b="1" dirty="0" smtClean="0"/>
              <a:t>Игра «Камень, ножницы, бумага»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 smtClean="0"/>
              <a:t>Игра «Да нет не говорить»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 smtClean="0"/>
              <a:t>Игра «Найди пару»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 smtClean="0"/>
              <a:t>Игра «Что перепутал художник»</a:t>
            </a:r>
          </a:p>
          <a:p>
            <a:pPr>
              <a:buFont typeface="Courier New" pitchFamily="49" charset="0"/>
              <a:buChar char="o"/>
            </a:pPr>
            <a:r>
              <a:rPr lang="ru-RU" sz="2800" b="1" dirty="0" smtClean="0"/>
              <a:t>Игра «Перепутанные линии»</a:t>
            </a:r>
          </a:p>
          <a:p>
            <a:pPr>
              <a:buNone/>
            </a:pPr>
            <a:endParaRPr lang="ru-RU" sz="3200" b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2"/>
          <p:cNvSpPr>
            <a:spLocks noGrp="1"/>
          </p:cNvSpPr>
          <p:nvPr>
            <p:ph type="title"/>
          </p:nvPr>
        </p:nvSpPr>
        <p:spPr>
          <a:xfrm>
            <a:off x="428596" y="2500306"/>
            <a:ext cx="7467600" cy="37862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Например:</a:t>
            </a:r>
            <a:br>
              <a:rPr lang="ru-RU" dirty="0" smtClean="0"/>
            </a:br>
            <a:r>
              <a:rPr lang="ru-RU" sz="4000" b="1" dirty="0" smtClean="0"/>
              <a:t>Смех, столб, коса, полк, зубр, удочка, мель, набор, укол, дорога, олень, пирожок, китель.</a:t>
            </a:r>
            <a:br>
              <a:rPr lang="ru-RU" sz="4000" b="1" dirty="0" smtClean="0"/>
            </a:br>
            <a:r>
              <a:rPr lang="ru-RU" sz="4000" b="1" dirty="0" smtClean="0"/>
              <a:t> 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7" name="Содержимое 2"/>
          <p:cNvSpPr txBox="1">
            <a:spLocks/>
          </p:cNvSpPr>
          <p:nvPr/>
        </p:nvSpPr>
        <p:spPr>
          <a:xfrm>
            <a:off x="428596" y="214290"/>
            <a:ext cx="7467600" cy="2143140"/>
          </a:xfrm>
          <a:prstGeom prst="rect">
            <a:avLst/>
          </a:prstGeom>
        </p:spPr>
        <p:txBody>
          <a:bodyPr vert="horz" anchor="b">
            <a:normAutofit fontScale="25000" lnSpcReduction="20000"/>
          </a:bodyPr>
          <a:lstStyle/>
          <a:p>
            <a:r>
              <a:rPr lang="ru-RU" sz="8600" dirty="0" smtClean="0"/>
              <a:t> </a:t>
            </a:r>
            <a:r>
              <a:rPr lang="ru-RU" sz="112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«Найди слова» </a:t>
            </a:r>
          </a:p>
          <a:p>
            <a:endParaRPr lang="ru-RU" sz="11200" dirty="0" smtClean="0"/>
          </a:p>
          <a:p>
            <a:r>
              <a:rPr lang="ru-RU" sz="11200" dirty="0" smtClean="0"/>
              <a:t>Вариант 1.На доске написаны слова, в каждом из которых нужно отыскать другое, спрятавшееся в нем, слово.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4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 </a:t>
            </a:r>
            <a: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000" b="0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000" b="0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2000264"/>
          </a:xfrm>
        </p:spPr>
        <p:txBody>
          <a:bodyPr>
            <a:normAutofit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Вариант 2:  В бессмысленный набор букв вставляются слова (чаще – существительные, но могут быть глаголы, прилагательные, наречия). Требуется отыскать их как можно быстрее и без ошибок.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357430"/>
            <a:ext cx="7467600" cy="4116522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ЯФОУФСНКОТПХЬАБЦРИГЪМ</a:t>
            </a:r>
          </a:p>
          <a:p>
            <a:pPr>
              <a:lnSpc>
                <a:spcPct val="12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ЛОЬИРЪГНЖРЛРАКГДЗПМЫЛ</a:t>
            </a:r>
          </a:p>
          <a:p>
            <a:pPr>
              <a:lnSpc>
                <a:spcPct val="12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ОСМЕТЛАОУЖЫЪЕЛАВТОБУС</a:t>
            </a:r>
          </a:p>
          <a:p>
            <a:pPr>
              <a:lnSpc>
                <a:spcPct val="12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ФРШУБАТВВГДИЖСЯИУМАМА</a:t>
            </a:r>
          </a:p>
          <a:p>
            <a:pPr>
              <a:lnSpc>
                <a:spcPct val="120000"/>
              </a:lnSpc>
              <a:buNone/>
            </a:pPr>
            <a:r>
              <a:rPr lang="ru-RU" sz="3200" b="1" dirty="0" smtClean="0">
                <a:solidFill>
                  <a:srgbClr val="002060"/>
                </a:solidFill>
              </a:rPr>
              <a:t>ОСМЕТЛАОУЖЫЪЕЛАВТОБУС</a:t>
            </a:r>
            <a:endParaRPr lang="ru-RU" sz="32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7467600" cy="3060736"/>
          </a:xfrm>
        </p:spPr>
        <p:txBody>
          <a:bodyPr>
            <a:normAutofit fontScale="90000"/>
          </a:bodyPr>
          <a:lstStyle/>
          <a:p>
            <a:r>
              <a:rPr lang="ru-RU" sz="2200" b="1" dirty="0" smtClean="0">
                <a:solidFill>
                  <a:schemeClr val="tx1"/>
                </a:solidFill>
              </a:rPr>
              <a:t>Вариант 3: В таблицу вписаны слова, а свободные клетки заполняются любыми буквами. Нужно найти слова как можно скорее ( обычно слова могут быть написаны как по горизонтали, так и по вертикали или "змейкой").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 </a:t>
            </a:r>
            <a:br>
              <a:rPr lang="ru-RU" sz="2200" b="1" dirty="0" smtClean="0">
                <a:solidFill>
                  <a:schemeClr val="tx1"/>
                </a:solidFill>
              </a:rPr>
            </a:br>
            <a:r>
              <a:rPr lang="ru-RU" sz="2200" b="1" dirty="0" smtClean="0">
                <a:solidFill>
                  <a:schemeClr val="tx1"/>
                </a:solidFill>
              </a:rPr>
              <a:t>Пример: В этой таблице спрятаны 10 названий животных.</a:t>
            </a:r>
            <a:r>
              <a:rPr lang="ru-RU" sz="2200" b="1" dirty="0" smtClean="0"/>
              <a:t/>
            </a:r>
            <a:br>
              <a:rPr lang="ru-RU" sz="2200" b="1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  <p:pic>
        <p:nvPicPr>
          <p:cNvPr id="4" name="Содержимое 3" descr="275.GIF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2714620"/>
            <a:ext cx="6500858" cy="37592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1643074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Устойчивость –длительность сохранения внимания на одном и том же объекте.</a:t>
            </a:r>
            <a:br>
              <a:rPr lang="ru-RU" sz="2800" b="1" dirty="0" smtClean="0"/>
            </a:b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28802"/>
            <a:ext cx="7467600" cy="4214842"/>
          </a:xfrm>
        </p:spPr>
        <p:txBody>
          <a:bodyPr>
            <a:normAutofit/>
          </a:bodyPr>
          <a:lstStyle/>
          <a:p>
            <a:r>
              <a:rPr lang="ru-RU" b="1" dirty="0" smtClean="0"/>
              <a:t>«Найди игрушку по описанию взрослого»</a:t>
            </a:r>
          </a:p>
          <a:p>
            <a:r>
              <a:rPr lang="ru-RU" b="1" dirty="0" smtClean="0"/>
              <a:t>«Найди отличия»</a:t>
            </a:r>
          </a:p>
          <a:p>
            <a:r>
              <a:rPr lang="ru-RU" b="1" dirty="0" smtClean="0"/>
              <a:t>«Найди одинаковые предметы в ряду»</a:t>
            </a:r>
          </a:p>
          <a:p>
            <a:r>
              <a:rPr lang="ru-RU" b="1" dirty="0" smtClean="0"/>
              <a:t>Разнообразные упражнения на развитие мелкой мускулатуры рук (лабиринты, дорожки, </a:t>
            </a:r>
            <a:r>
              <a:rPr lang="ru-RU" b="1" dirty="0" err="1" smtClean="0"/>
              <a:t>дорисовывание</a:t>
            </a:r>
            <a:r>
              <a:rPr lang="ru-RU" b="1" dirty="0" smtClean="0"/>
              <a:t> по образцу, мозаика, </a:t>
            </a:r>
            <a:r>
              <a:rPr lang="ru-RU" b="1" dirty="0" err="1" smtClean="0"/>
              <a:t>нанизование</a:t>
            </a:r>
            <a:r>
              <a:rPr lang="ru-RU" b="1" dirty="0" smtClean="0"/>
              <a:t> бусинок по образцу и т.д.)</a:t>
            </a:r>
          </a:p>
          <a:p>
            <a:pPr lvl="0"/>
            <a:r>
              <a:rPr lang="ru-RU" b="1" dirty="0" smtClean="0"/>
              <a:t>Различие по тематике корректурные пробы.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208031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57620" y="2214554"/>
            <a:ext cx="4429156" cy="4143404"/>
          </a:xfrm>
          <a:prstGeom prst="rect">
            <a:avLst/>
          </a:prstGeom>
        </p:spPr>
      </p:pic>
      <p:pic>
        <p:nvPicPr>
          <p:cNvPr id="5" name="Рисунок 4" descr="P208032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85728"/>
            <a:ext cx="4643470" cy="3429024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195</TotalTime>
  <Words>864</Words>
  <PresentationFormat>Экран (4:3)</PresentationFormat>
  <Paragraphs>55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Эркер</vt:lpstr>
      <vt:lpstr>Внимание у детей старшего дошкольного возраста. </vt:lpstr>
      <vt:lpstr>Внимание - это особое свойство человеческой психики. Оно не существует самостоятельно - вне мышления, восприятия, работы памяти, движения. Нельзя быть просто внимательным - можно быть внимательным, только совершая какую-либо работу. Поэтому вниманием называют избирательную направленность сознания на выполнение определенной работы. </vt:lpstr>
      <vt:lpstr>Свойства внимания</vt:lpstr>
      <vt:lpstr>Концентрация внимания- интенсивность сосредоточенность сознания на объекте</vt:lpstr>
      <vt:lpstr>Например: Смех, столб, коса, полк, зубр, удочка, мель, набор, укол, дорога, олень, пирожок, китель.   </vt:lpstr>
      <vt:lpstr>Вариант 2:  В бессмысленный набор букв вставляются слова (чаще – существительные, но могут быть глаголы, прилагательные, наречия). Требуется отыскать их как можно быстрее и без ошибок. </vt:lpstr>
      <vt:lpstr>Вариант 3: В таблицу вписаны слова, а свободные клетки заполняются любыми буквами. Нужно найти слова как можно скорее ( обычно слова могут быть написаны как по горизонтали, так и по вертикали или "змейкой").   Пример: В этой таблице спрятаны 10 названий животных.   </vt:lpstr>
      <vt:lpstr>Устойчивость –длительность сохранения внимания на одном и том же объекте. </vt:lpstr>
      <vt:lpstr>Слайд 9</vt:lpstr>
      <vt:lpstr>Объем- количество объектов на которое человек может направить и сосредоточить внимание в доли секунды. </vt:lpstr>
      <vt:lpstr>Переключаемость- скорость осмысленного перемещения внимания с одного объекта на другой. </vt:lpstr>
      <vt:lpstr>Распределение внимания</vt:lpstr>
      <vt:lpstr>Внимание - одно из уникальных свойств психики человека. Без него невозможна работа памяти, мышления. Внимание требуется, чтобы добиться успеха в игре, спорте, любом деле.  Особенно важно внимательное отношение к людям.  Здорово, если ребенок поймет это уже в детстве.     </vt:lpstr>
      <vt:lpstr>Список литературы: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Внимание у детей старшего дошкольного возраста. </dc:title>
  <cp:lastModifiedBy>Admin</cp:lastModifiedBy>
  <cp:revision>20</cp:revision>
  <dcterms:modified xsi:type="dcterms:W3CDTF">2012-02-08T07:14:43Z</dcterms:modified>
</cp:coreProperties>
</file>