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7" r:id="rId17"/>
    <p:sldId id="280" r:id="rId18"/>
    <p:sldId id="278" r:id="rId19"/>
    <p:sldId id="279" r:id="rId20"/>
    <p:sldId id="281" r:id="rId21"/>
    <p:sldId id="272" r:id="rId22"/>
    <p:sldId id="282" r:id="rId23"/>
    <p:sldId id="273" r:id="rId24"/>
    <p:sldId id="274" r:id="rId25"/>
    <p:sldId id="288" r:id="rId26"/>
    <p:sldId id="289" r:id="rId27"/>
    <p:sldId id="290" r:id="rId28"/>
    <p:sldId id="291" r:id="rId29"/>
    <p:sldId id="283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www.websmi.by/wp-content/uploads/2012/05/1324380523_children_reading.jpg&amp;iorient=&amp;icolor=&amp;site=&amp;text=%D0%B4%D0%B5%D1%82%D0%B8%20%D1%87%D0%B8%D1%82%D0%B0%D1%8E%D1%82%20%D0%BA%D0%BD%D0%B8%D0%B6%D0%BA%D0%B8%20%D0%BA%D0%B0%D1%80%D1%82%D0%B8%D0%BD%D0%BA%D0%B8%20%D1%80%D0%B8%D1%81%D0%BE%D0%B2%D0%B0%D0%BD%D0%BD%D1%8B%D0%B5&amp;wp=&amp;pos=16&amp;isize=&amp;type=&amp;recent=&amp;rpt=simage&amp;itype=&amp;nojs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8062912" cy="29523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Родительское собрание       Старшая интегрированная группа №2.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8062912" cy="8619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Подготовила Масленченко Марина Владимировна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10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Образовательная область «Коммуникация»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40324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Может участвовать в беседе.</a:t>
            </a:r>
          </a:p>
          <a:p>
            <a:pPr algn="just"/>
            <a:r>
              <a:rPr lang="ru-RU" dirty="0"/>
              <a:t>Умеет аргументированно и доброжелательно оценивать ответ, высказывание сверстника.</a:t>
            </a:r>
          </a:p>
          <a:p>
            <a:pPr algn="just"/>
            <a:r>
              <a:rPr lang="ru-RU" dirty="0"/>
              <a:t>Составляет по образцу рассказы по сюжетной картине, по набору картинок; последовательно, без существенных пропусков пересказывает небольшие</a:t>
            </a:r>
            <a:r>
              <a:rPr lang="ru-RU" b="1" dirty="0"/>
              <a:t> </a:t>
            </a:r>
            <a:r>
              <a:rPr lang="ru-RU" dirty="0"/>
              <a:t>литературные произведения.</a:t>
            </a:r>
          </a:p>
          <a:p>
            <a:pPr algn="just"/>
            <a:r>
              <a:rPr lang="ru-RU" dirty="0"/>
              <a:t>Определяет место звука в слове.</a:t>
            </a:r>
          </a:p>
          <a:p>
            <a:pPr algn="just"/>
            <a:r>
              <a:rPr lang="ru-RU" dirty="0"/>
              <a:t>Умеет подбирать к существительному несколько прилагательных; заменять слово другим словом со сходным значением</a:t>
            </a:r>
          </a:p>
        </p:txBody>
      </p:sp>
    </p:spTree>
    <p:extLst>
      <p:ext uri="{BB962C8B-B14F-4D97-AF65-F5344CB8AC3E}">
        <p14:creationId xmlns:p14="http://schemas.microsoft.com/office/powerpoint/2010/main" val="65942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Образовательная область «Чтение художественной литературы»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7931224" cy="22662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Знает 2—3 программных стихотворения (при необходимости следует напомнить ребенку первые строчки), 2—3 считалки, 2-3 загадки. Называет жанр произведения.</a:t>
            </a:r>
          </a:p>
          <a:p>
            <a:r>
              <a:rPr lang="ru-RU" dirty="0"/>
              <a:t>Драматизирует небольшие сказки, читает по ролям стихотворения. Называет любимого детского писателя, любимые сказки и рассказы.</a:t>
            </a:r>
          </a:p>
          <a:p>
            <a:pPr marL="64008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29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m6-tub-ru.yandex.net/i?id=261640328-2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293096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4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</a:rPr>
              <a:t>Образовательная область «Художественное творчество»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571184" cy="533006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Различает произведения изобразительного искусств</a:t>
            </a:r>
            <a:r>
              <a:rPr lang="ru-RU" dirty="0">
                <a:solidFill>
                  <a:schemeClr val="bg1"/>
                </a:solidFill>
              </a:rPr>
              <a:t>а </a:t>
            </a:r>
            <a:r>
              <a:rPr lang="ru-RU" dirty="0"/>
              <a:t>(живопись, книжная графика, народное декоративн</a:t>
            </a:r>
            <a:r>
              <a:rPr lang="ru-RU" dirty="0">
                <a:solidFill>
                  <a:schemeClr val="bg1"/>
                </a:solidFill>
              </a:rPr>
              <a:t>ое </a:t>
            </a:r>
            <a:r>
              <a:rPr lang="ru-RU" dirty="0"/>
              <a:t>искусство, скульптура).</a:t>
            </a:r>
          </a:p>
          <a:p>
            <a:r>
              <a:rPr lang="ru-RU" dirty="0"/>
              <a:t>Выделяет выразительные средства в разных видах </a:t>
            </a:r>
            <a:r>
              <a:rPr lang="ru-RU" dirty="0">
                <a:solidFill>
                  <a:schemeClr val="bg1"/>
                </a:solidFill>
              </a:rPr>
              <a:t>искусства </a:t>
            </a:r>
            <a:r>
              <a:rPr lang="ru-RU" dirty="0"/>
              <a:t>(форма, цвет, колорит, композиция).</a:t>
            </a:r>
          </a:p>
          <a:p>
            <a:r>
              <a:rPr lang="ru-RU" dirty="0"/>
              <a:t>Знает особенности изобразительных материалов.</a:t>
            </a:r>
          </a:p>
          <a:p>
            <a:r>
              <a:rPr lang="ru-RU" b="1" dirty="0"/>
              <a:t>Рисование.</a:t>
            </a:r>
            <a:r>
              <a:rPr lang="ru-RU" dirty="0"/>
              <a:t> Создает изображения предметов (с натуры, по представле­нию); сюжетные изображения.</a:t>
            </a:r>
          </a:p>
          <a:p>
            <a:r>
              <a:rPr lang="ru-RU" dirty="0"/>
              <a:t>Использует разнообразные композиционные решения, изобразительные материалы.</a:t>
            </a:r>
          </a:p>
          <a:p>
            <a:r>
              <a:rPr lang="ru-RU" dirty="0"/>
              <a:t>Использует различные цвета и оттенки для создания выразительных образов.</a:t>
            </a:r>
          </a:p>
          <a:p>
            <a:r>
              <a:rPr lang="ru-RU" dirty="0"/>
              <a:t>Выполняет узоры по мотивам народного декоративно-прикладного </a:t>
            </a:r>
            <a:r>
              <a:rPr lang="ru-RU" dirty="0" smtClean="0"/>
              <a:t>искусства.</a:t>
            </a:r>
            <a:endParaRPr lang="ru-RU" dirty="0"/>
          </a:p>
          <a:p>
            <a:r>
              <a:rPr lang="ru-RU" b="1" dirty="0"/>
              <a:t>Лепка.</a:t>
            </a:r>
            <a:r>
              <a:rPr lang="ru-RU" dirty="0"/>
              <a:t> Лепят предметы разной формы, используя усвоенные приемы и способы.</a:t>
            </a:r>
          </a:p>
          <a:p>
            <a:r>
              <a:rPr lang="ru-RU" dirty="0"/>
              <a:t>Создает небольшие сюжетные композиции, передавая пропорции, позы и движения фигур.</a:t>
            </a:r>
          </a:p>
          <a:p>
            <a:r>
              <a:rPr lang="ru-RU" dirty="0"/>
              <a:t>Создает изображения по мотивам народных игрушек.</a:t>
            </a:r>
          </a:p>
          <a:p>
            <a:r>
              <a:rPr lang="ru-RU" b="1" dirty="0"/>
              <a:t>Аппликация.</a:t>
            </a:r>
            <a:r>
              <a:rPr lang="ru-RU" dirty="0"/>
              <a:t> Изображает предметы и создает несложные сюжетные композиции, используя разнообразные приемы вырезания, обрывания бу­маги</a:t>
            </a:r>
          </a:p>
        </p:txBody>
      </p:sp>
    </p:spTree>
    <p:extLst>
      <p:ext uri="{BB962C8B-B14F-4D97-AF65-F5344CB8AC3E}">
        <p14:creationId xmlns:p14="http://schemas.microsoft.com/office/powerpoint/2010/main" val="15077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effectLst/>
              </a:rPr>
              <a:t>Образовательная область «Музыка»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427168" cy="511256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Различает жанры музыкальных произведений (марш, танец, песня); звучание музыкальных инструментов (фортепиано, скрипка).</a:t>
            </a:r>
          </a:p>
          <a:p>
            <a:r>
              <a:rPr lang="ru-RU" dirty="0"/>
              <a:t>Различает высокие и низкие звуки (в пределах квинты).</a:t>
            </a:r>
          </a:p>
          <a:p>
            <a:r>
              <a:rPr lang="ru-RU" dirty="0"/>
              <a:t>Может петь без напряжения, плавно, легким звуком; отчетливо произ­носить слова, своевременно начинать и заканчивать песню; петь в сопро­вождении музыкального инструмента.</a:t>
            </a:r>
          </a:p>
          <a:p>
            <a:r>
              <a:rPr lang="ru-RU" dirty="0"/>
              <a:t>Может ритмично двигаться в соответствии с характером и динамикой музыки.</a:t>
            </a:r>
          </a:p>
          <a:p>
            <a:r>
              <a:rPr lang="ru-RU" dirty="0"/>
              <a:t>Умеет выполнять танцевальные движения (поочередное выбрасывание ног вперед в прыжке, полуприседание с выставлением ноги на пятку, шаг на всей ступне на месте, с продвижением вперед и в кружении).</a:t>
            </a:r>
          </a:p>
          <a:p>
            <a:r>
              <a:rPr lang="ru-RU" dirty="0"/>
              <a:t>Самостоятельно инсценирует содержание песен, хороводов; действует, не подражая другим детям.</a:t>
            </a:r>
          </a:p>
          <a:p>
            <a:r>
              <a:rPr lang="ru-RU" dirty="0"/>
              <a:t>Умеет играть мелодии на металлофоне по одному и в небольшой группе детей.</a:t>
            </a:r>
          </a:p>
          <a:p>
            <a:pPr marL="6400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223818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8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</a:rPr>
              <a:t> 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b="1" dirty="0">
                <a:effectLst/>
              </a:rPr>
              <a:t>Примерный перечень основных видов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b="1" dirty="0">
                <a:effectLst/>
              </a:rPr>
              <a:t>организованной образовательной деятельности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63284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411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Дополнительная работа с детьми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104456"/>
          </a:xfrm>
        </p:spPr>
        <p:txBody>
          <a:bodyPr/>
          <a:lstStyle/>
          <a:p>
            <a:pPr marL="64008" indent="0">
              <a:buNone/>
            </a:pPr>
            <a:r>
              <a:rPr lang="ru-RU" dirty="0" smtClean="0"/>
              <a:t>Работают специалисты </a:t>
            </a:r>
          </a:p>
          <a:p>
            <a:endParaRPr lang="ru-RU" dirty="0" smtClean="0"/>
          </a:p>
          <a:p>
            <a:r>
              <a:rPr lang="ru-RU" dirty="0" smtClean="0"/>
              <a:t>Логопед Черняева Елена Вячеславовна</a:t>
            </a:r>
          </a:p>
          <a:p>
            <a:pPr marL="64008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Тифлопедагог Антонова Антонина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835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Кабинет </a:t>
            </a:r>
            <a:r>
              <a:rPr lang="ru-RU" sz="2400" dirty="0" err="1" smtClean="0"/>
              <a:t>тифлопедагага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40968"/>
            <a:ext cx="4038600" cy="33918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20688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501008"/>
            <a:ext cx="38519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7105649" cy="5329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876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645024"/>
            <a:ext cx="3635896" cy="295232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780" y="18864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126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1663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99023" y="2205633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3501008"/>
            <a:ext cx="32403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Воспитатели группы: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ru-RU" dirty="0" smtClean="0"/>
              <a:t>Масленченко Марина Владимировна</a:t>
            </a:r>
          </a:p>
          <a:p>
            <a:pPr marL="64008" indent="0">
              <a:buNone/>
            </a:pPr>
            <a:r>
              <a:rPr lang="ru-RU" dirty="0" smtClean="0"/>
              <a:t>       Телефон: 8 926 438 71 13</a:t>
            </a:r>
          </a:p>
          <a:p>
            <a:pPr marL="64008" indent="0">
              <a:buNone/>
            </a:pPr>
            <a:r>
              <a:rPr lang="ru-RU" dirty="0" smtClean="0"/>
              <a:t>                              </a:t>
            </a:r>
          </a:p>
          <a:p>
            <a:pPr marL="64008" indent="0">
              <a:buNone/>
            </a:pPr>
            <a:endParaRPr lang="ru-RU" dirty="0" smtClean="0"/>
          </a:p>
          <a:p>
            <a:r>
              <a:rPr lang="ru-RU" dirty="0" smtClean="0"/>
              <a:t>Трошина Лидия Александровна</a:t>
            </a:r>
          </a:p>
          <a:p>
            <a:pPr marL="64008" indent="0">
              <a:buNone/>
            </a:pPr>
            <a:r>
              <a:rPr lang="ru-RU" dirty="0" smtClean="0"/>
              <a:t>       Телефон: 8 915 288 64 07</a:t>
            </a:r>
          </a:p>
          <a:p>
            <a:pPr marL="64008" indent="0">
              <a:buNone/>
            </a:pPr>
            <a:r>
              <a:rPr lang="ru-RU" dirty="0" smtClean="0"/>
              <a:t>                              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82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8072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6632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429000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Необходимо:</a:t>
            </a:r>
            <a:endParaRPr lang="ru-RU" sz="32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ru-RU" dirty="0" smtClean="0"/>
              <a:t>Приводить детей до 8-30.</a:t>
            </a:r>
          </a:p>
          <a:p>
            <a:r>
              <a:rPr lang="ru-RU" dirty="0" smtClean="0"/>
              <a:t>Если планируете отсутствовать писать заявление на имя заведующей(не более 2-х дней).</a:t>
            </a:r>
          </a:p>
          <a:p>
            <a:r>
              <a:rPr lang="ru-RU" dirty="0" smtClean="0"/>
              <a:t>Предупреждать о болезни и выходе с больничного.</a:t>
            </a:r>
          </a:p>
          <a:p>
            <a:r>
              <a:rPr lang="ru-RU" dirty="0" smtClean="0"/>
              <a:t>Оплачивать жировки в указанный срок.</a:t>
            </a:r>
          </a:p>
          <a:p>
            <a:r>
              <a:rPr lang="ru-RU" dirty="0" smtClean="0"/>
              <a:t>Наличие у ребенка в шкафчике сменной одежды.</a:t>
            </a:r>
          </a:p>
          <a:p>
            <a:r>
              <a:rPr lang="ru-RU" dirty="0" smtClean="0"/>
              <a:t>Наличие у ребенка носового платка.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4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Недопустимо!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ru-RU" dirty="0" smtClean="0"/>
              <a:t>Давать ребенку в детский сад конфеты, печенье, жвачки.</a:t>
            </a:r>
          </a:p>
          <a:p>
            <a:r>
              <a:rPr lang="ru-RU" u="sng" dirty="0" smtClean="0"/>
              <a:t>Категорически запрещено </a:t>
            </a:r>
            <a:r>
              <a:rPr lang="ru-RU" dirty="0" smtClean="0"/>
              <a:t>давать ребенку с собой все виды лекарства!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6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/>
          <a:lstStyle/>
          <a:p>
            <a:r>
              <a:rPr lang="ru-RU" dirty="0" smtClean="0"/>
              <a:t>Форма одежды.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/>
          </a:bodyPr>
          <a:lstStyle/>
          <a:p>
            <a:r>
              <a:rPr lang="ru-RU" dirty="0" smtClean="0"/>
              <a:t>Физкультура: </a:t>
            </a:r>
            <a:r>
              <a:rPr lang="ru-RU" dirty="0"/>
              <a:t>б</a:t>
            </a:r>
            <a:r>
              <a:rPr lang="ru-RU" dirty="0" smtClean="0"/>
              <a:t>елая футболка, черные шорты, белые или черные носки, спортивная обувь(кеды или кроссовки).</a:t>
            </a:r>
          </a:p>
          <a:p>
            <a:r>
              <a:rPr lang="ru-RU" dirty="0" smtClean="0"/>
              <a:t>Музыка: чешки.</a:t>
            </a:r>
          </a:p>
          <a:p>
            <a:r>
              <a:rPr lang="ru-RU" dirty="0" smtClean="0"/>
              <a:t>Праздники: мальчики – белая рубашка, черные брюки, галстук или бабочка; девочки – платье, белые гольфы или носки. Все дети в чешках. </a:t>
            </a:r>
          </a:p>
          <a:p>
            <a:endParaRPr lang="ru-RU" dirty="0"/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Разное.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/>
          <a:lstStyle/>
          <a:p>
            <a:r>
              <a:rPr lang="ru-RU" dirty="0" smtClean="0"/>
              <a:t>Конкурсы.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Поделки из природного материала. </a:t>
            </a:r>
          </a:p>
        </p:txBody>
      </p:sp>
    </p:spTree>
    <p:extLst>
      <p:ext uri="{BB962C8B-B14F-4D97-AF65-F5344CB8AC3E}">
        <p14:creationId xmlns:p14="http://schemas.microsoft.com/office/powerpoint/2010/main" val="17479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268288"/>
            <a:ext cx="6684963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6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7272808" cy="610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Цели конкурса: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формирование познавательных интересов у детей дошкольного возраста к окружающей действительности, расширение кругозора, развитие аналитических способностей;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формирование навыка участия в широком конкурсном движении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Возраст участников от 3 до 7 лет. 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4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184150"/>
            <a:ext cx="6684963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Участники конкурсов:</a:t>
            </a:r>
            <a:endParaRPr lang="ru-RU" dirty="0"/>
          </a:p>
          <a:p>
            <a:pPr lvl="0"/>
            <a:r>
              <a:rPr lang="ru-RU" dirty="0"/>
              <a:t>образовательные учреждения всех типов и видов;</a:t>
            </a:r>
          </a:p>
          <a:p>
            <a:pPr lvl="0"/>
            <a:r>
              <a:rPr lang="ru-RU" dirty="0"/>
              <a:t>детские клубы и организации; </a:t>
            </a:r>
          </a:p>
          <a:p>
            <a:pPr lvl="0"/>
            <a:r>
              <a:rPr lang="ru-RU" dirty="0"/>
              <a:t>дома творчества; </a:t>
            </a:r>
          </a:p>
          <a:p>
            <a:pPr lvl="0"/>
            <a:r>
              <a:rPr lang="ru-RU" dirty="0"/>
              <a:t>детские сады 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Награждение:</a:t>
            </a:r>
            <a:endParaRPr lang="ru-RU" dirty="0"/>
          </a:p>
          <a:p>
            <a:pPr lvl="0"/>
            <a:r>
              <a:rPr lang="ru-RU" dirty="0"/>
              <a:t>победители награждаются Дипломами и призами; </a:t>
            </a:r>
          </a:p>
          <a:p>
            <a:pPr lvl="0"/>
            <a:r>
              <a:rPr lang="ru-RU" dirty="0"/>
              <a:t>координаторы получают Дипломы за организацию и проведение конкурса игры </a:t>
            </a:r>
          </a:p>
          <a:p>
            <a:pPr lvl="0"/>
            <a:r>
              <a:rPr lang="ru-RU" dirty="0"/>
              <a:t>педагоги, подготовившие на конкурс более 10 участников творческого конкурса, получают Дипломы за подготовку участников, </a:t>
            </a:r>
          </a:p>
          <a:p>
            <a:pPr lvl="0"/>
            <a:r>
              <a:rPr lang="ru-RU" dirty="0"/>
              <a:t>все участники получают сертификат участника Всероссийского конкурса. </a:t>
            </a:r>
          </a:p>
        </p:txBody>
      </p:sp>
    </p:spTree>
    <p:extLst>
      <p:ext uri="{BB962C8B-B14F-4D97-AF65-F5344CB8AC3E}">
        <p14:creationId xmlns:p14="http://schemas.microsoft.com/office/powerpoint/2010/main" val="41485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2520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ru-RU" dirty="0" smtClean="0"/>
              <a:t>Проекты.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1. Патриотическое воспитание.</a:t>
            </a:r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  2. Трудовое воспитание.</a:t>
            </a:r>
          </a:p>
          <a:p>
            <a:pPr marL="64008" indent="0">
              <a:buNone/>
            </a:pPr>
            <a:r>
              <a:rPr lang="ru-RU" dirty="0" smtClean="0"/>
              <a:t>«День пожилого человека».</a:t>
            </a:r>
          </a:p>
          <a:p>
            <a:pPr marL="64008" indent="0">
              <a:buNone/>
            </a:pPr>
            <a:r>
              <a:rPr lang="ru-RU" dirty="0" smtClean="0"/>
              <a:t>«Почему я люблю детский сад».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313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78127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Повестка дня: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7848872" cy="4680520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b="1" dirty="0"/>
              <a:t>Планируемые промежуточные результаты </a:t>
            </a:r>
            <a:endParaRPr lang="ru-RU" dirty="0"/>
          </a:p>
          <a:p>
            <a:r>
              <a:rPr lang="ru-RU" b="1" dirty="0" smtClean="0"/>
              <a:t>     освоения Программы.</a:t>
            </a:r>
          </a:p>
          <a:p>
            <a:endParaRPr lang="ru-RU" b="1" dirty="0" smtClean="0"/>
          </a:p>
          <a:p>
            <a:r>
              <a:rPr lang="ru-RU" b="1" dirty="0" smtClean="0"/>
              <a:t>2. Организационные моменты.</a:t>
            </a:r>
          </a:p>
          <a:p>
            <a:endParaRPr lang="ru-RU" b="1" dirty="0"/>
          </a:p>
          <a:p>
            <a:r>
              <a:rPr lang="ru-RU" b="1" dirty="0" smtClean="0"/>
              <a:t>3. Разное.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30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5910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81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786" y="541751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Образовательная область «Здоровье»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571184" cy="51125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Умеет быстро, аккуратно одеваться и раздеваться, соблюдать порядок в своем шкафу</a:t>
            </a:r>
          </a:p>
          <a:p>
            <a:r>
              <a:rPr lang="ru-RU" dirty="0"/>
              <a:t>Имеет навыки опрятности (замечает непорядок в одежде, устраняет его при небольшой помощи взрослых).</a:t>
            </a:r>
          </a:p>
          <a:p>
            <a:r>
              <a:rPr lang="ru-RU" dirty="0"/>
              <a:t>Сформированы элементарные навыки личной гигиены (самостоятель­но чистит зубы, моет руки перед едой; при кашле и чихании закрывает рот и нос платком).</a:t>
            </a:r>
          </a:p>
          <a:p>
            <a:r>
              <a:rPr lang="ru-RU" dirty="0"/>
              <a:t>Владеет простейшими навыками поведения во время еды, пользуется вилкой, ножом.</a:t>
            </a:r>
          </a:p>
          <a:p>
            <a:r>
              <a:rPr lang="ru-RU" dirty="0"/>
              <a:t>Имеет начальные представления о составляющих (важных компонен­тах) здорового образа жизни (правильное питание, движение, сон) и фак­торах, разрушающих здоровье.</a:t>
            </a:r>
          </a:p>
          <a:p>
            <a:r>
              <a:rPr lang="ru-RU" dirty="0"/>
              <a:t>Знает о значении для здоровья человека ежедневной утренней гимнас­тики, закаливан</a:t>
            </a:r>
            <a:r>
              <a:rPr lang="ru-RU" dirty="0">
                <a:solidFill>
                  <a:schemeClr val="bg1"/>
                </a:solidFill>
              </a:rPr>
              <a:t>ия</a:t>
            </a:r>
            <a:r>
              <a:rPr lang="ru-RU" dirty="0"/>
              <a:t> организма, соблюдения режима дня.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80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87" y="5399826"/>
            <a:ext cx="2247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114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Образовательная область «Социализация»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139136" cy="43924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Дого</a:t>
            </a:r>
            <a:r>
              <a:rPr lang="ru-RU" dirty="0"/>
              <a:t>варивается с партнерами, во что играть, кто </a:t>
            </a:r>
            <a:r>
              <a:rPr lang="ru-RU" dirty="0">
                <a:solidFill>
                  <a:schemeClr val="bg1"/>
                </a:solidFill>
              </a:rPr>
              <a:t>кем</a:t>
            </a:r>
            <a:r>
              <a:rPr lang="ru-RU" dirty="0"/>
              <a:t> будет в игре; подчиняется правилам игры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pPr algn="just"/>
            <a:r>
              <a:rPr lang="ru-RU" dirty="0"/>
              <a:t>Умеет разворачивать содержание игры в зависимости от количества играющих детей.</a:t>
            </a:r>
          </a:p>
          <a:p>
            <a:pPr algn="just"/>
            <a:r>
              <a:rPr lang="ru-RU" dirty="0"/>
              <a:t>В дидактических играх оценивает свои возможности и без обиды воспринимает проигрыш.</a:t>
            </a:r>
          </a:p>
          <a:p>
            <a:pPr algn="just"/>
            <a:r>
              <a:rPr lang="ru-RU" dirty="0"/>
              <a:t>Объясняет правила игры сверстникам.</a:t>
            </a:r>
          </a:p>
          <a:p>
            <a:pPr algn="just"/>
            <a:r>
              <a:rPr lang="ru-RU" dirty="0"/>
              <a:t>После просмотра спектакля может оценить игру актера (актеров), ис­пользуемые средства художественной выразительности и элементы худо­жественного оформления постановки.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Умеет оформлять свой спектакль, используя разнообразные материалы (атрибуты, подручный материал, поделки).</a:t>
            </a:r>
          </a:p>
          <a:p>
            <a:pPr algn="just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374792"/>
            <a:ext cx="2232248" cy="14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716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Образовательная область «Труд»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7931224" cy="327438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Самостоятельно одевается и раздевается, сушит мокрые вещи, ухажива­ет за обувью.</a:t>
            </a:r>
          </a:p>
          <a:p>
            <a:r>
              <a:rPr lang="ru-RU" dirty="0"/>
              <a:t>Выполняет обязанности дежурного по столовой, правильно сервирует стол. </a:t>
            </a:r>
          </a:p>
          <a:p>
            <a:r>
              <a:rPr lang="ru-RU" dirty="0"/>
              <a:t>Поддерживает порядок в группе и на участке детского сада.</a:t>
            </a:r>
          </a:p>
          <a:p>
            <a:r>
              <a:rPr lang="ru-RU" dirty="0"/>
              <a:t>Выполняет поручения по уходу за животными и растениями в уголке природы.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1371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754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Образовательная область «Безопасность»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355160" cy="46085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Соблюдает элементарные правила организованного поведения в детском саду.</a:t>
            </a:r>
          </a:p>
          <a:p>
            <a:pPr algn="just"/>
            <a:r>
              <a:rPr lang="ru-RU" dirty="0"/>
              <a:t>Соблюдает элементарные правила поведения на улице и в транспорте, элементарные правила дорожного движения.</a:t>
            </a:r>
          </a:p>
          <a:p>
            <a:pPr algn="just"/>
            <a:r>
              <a:rPr lang="ru-RU" dirty="0"/>
              <a:t>Различает и называет специальные виды транспорта («Скорая по­мощь», «Пожарная», «Милиция»), объясняет их назначение.</a:t>
            </a:r>
          </a:p>
          <a:p>
            <a:pPr algn="just"/>
            <a:r>
              <a:rPr lang="ru-RU" dirty="0"/>
              <a:t>Понимает значения сигналов светофора. Узнает и называет дорожные знаки «Пешеходный переход», «Дети», «Остановка общественного транспорта», «Подземный пешеходный переход», «Пункт медицинской помощи».</a:t>
            </a:r>
          </a:p>
          <a:p>
            <a:pPr algn="just"/>
            <a:r>
              <a:rPr lang="ru-RU" dirty="0"/>
              <a:t>Различает проезжую часть, тротуар, подземный пешеходный переход, пешеходный переход «Зебра».</a:t>
            </a:r>
          </a:p>
          <a:p>
            <a:pPr algn="just"/>
            <a:r>
              <a:rPr lang="ru-RU" dirty="0"/>
              <a:t>Знает и соблюдает элементарные правила поведения в природе (способы безопасного взаимодействия с растениями и животными, бережного отношения к окружающей природе).</a:t>
            </a:r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196752"/>
            <a:ext cx="971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019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991966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341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Развитие элементарных математических представлений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632848" cy="511404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Считает (от­считывает) в пределах 10.</a:t>
            </a:r>
          </a:p>
          <a:p>
            <a:pPr algn="just"/>
            <a:r>
              <a:rPr lang="ru-RU" dirty="0"/>
              <a:t>Правильно пользуется количественными и порядковыми числительны­ми (в пределах 10), отвечает на вопросы: «Сколько?», «Который по счету?»</a:t>
            </a:r>
          </a:p>
          <a:p>
            <a:pPr algn="just"/>
            <a:r>
              <a:rPr lang="ru-RU" dirty="0"/>
              <a:t>Уравнивает неравные группы предметов двумя способами (удаление и добавление единицы).</a:t>
            </a:r>
          </a:p>
          <a:p>
            <a:pPr algn="just"/>
            <a:r>
              <a:rPr lang="ru-RU" dirty="0"/>
              <a:t>Сравнивает предметы на глаз (по длине, ширине, высоте, толщине); проверяет точность определений путем наложения или приложения.</a:t>
            </a:r>
          </a:p>
          <a:p>
            <a:pPr algn="just"/>
            <a:r>
              <a:rPr lang="ru-RU" dirty="0"/>
              <a:t>Размещает предметы различной величины (до 7-10) в порядке возрас­тания, убывания их длины, ширины, высоты, толщины.</a:t>
            </a:r>
          </a:p>
          <a:p>
            <a:pPr algn="just"/>
            <a:r>
              <a:rPr lang="ru-RU" dirty="0"/>
              <a:t>Выражает словами местонахождение предмета по отношению </a:t>
            </a:r>
            <a:r>
              <a:rPr lang="ru-RU" b="1" dirty="0"/>
              <a:t>к </a:t>
            </a:r>
            <a:r>
              <a:rPr lang="ru-RU" dirty="0"/>
              <a:t>себе, другим предметам.</a:t>
            </a:r>
          </a:p>
          <a:p>
            <a:pPr algn="just"/>
            <a:r>
              <a:rPr lang="ru-RU" dirty="0"/>
              <a:t>Знает некоторые характерные особенности знакомых геометрических фигур (количество углов, сторон; равенство, неравенство сторон).</a:t>
            </a:r>
          </a:p>
          <a:p>
            <a:pPr algn="just"/>
            <a:r>
              <a:rPr lang="ru-RU" dirty="0"/>
              <a:t>Называет утро, день, вечер,</a:t>
            </a:r>
            <a:r>
              <a:rPr lang="ru-RU" b="1" dirty="0"/>
              <a:t> </a:t>
            </a:r>
            <a:r>
              <a:rPr lang="ru-RU" dirty="0"/>
              <a:t>ночь; имеет представление о смене частей суток.</a:t>
            </a:r>
          </a:p>
          <a:p>
            <a:pPr algn="just"/>
            <a:r>
              <a:rPr lang="ru-RU" dirty="0"/>
              <a:t>Называет текущий день недели.</a:t>
            </a:r>
          </a:p>
          <a:p>
            <a:pPr marL="64008" indent="0" algn="just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66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286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</a:rPr>
              <a:t>Формирование целостной картины мира.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355160" cy="42484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Различает и называет виды транспорта, предметы, облегчающие труд человека в быту</a:t>
            </a:r>
          </a:p>
          <a:p>
            <a:pPr algn="just"/>
            <a:r>
              <a:rPr lang="ru-RU" dirty="0"/>
              <a:t>Классифицирует предметы, определяет материалы, из которых они сделаны. </a:t>
            </a:r>
          </a:p>
          <a:p>
            <a:pPr algn="just"/>
            <a:r>
              <a:rPr lang="ru-RU" dirty="0"/>
              <a:t>Знает название родного города </a:t>
            </a:r>
            <a:r>
              <a:rPr lang="ru-RU" dirty="0" smtClean="0"/>
              <a:t>, </a:t>
            </a:r>
            <a:r>
              <a:rPr lang="ru-RU" dirty="0"/>
              <a:t>страны, ее столицу. </a:t>
            </a:r>
          </a:p>
          <a:p>
            <a:pPr algn="just"/>
            <a:r>
              <a:rPr lang="ru-RU" dirty="0"/>
              <a:t>Называет времена года, отмечает их особенности. </a:t>
            </a:r>
          </a:p>
          <a:p>
            <a:pPr algn="just"/>
            <a:r>
              <a:rPr lang="ru-RU" dirty="0"/>
              <a:t>Знает о взаимодействии человека с природой в разное время года. </a:t>
            </a:r>
          </a:p>
          <a:p>
            <a:pPr algn="just"/>
            <a:r>
              <a:rPr lang="ru-RU" dirty="0"/>
              <a:t>Знает о значении солнца, воздуха и воды для человека, животных, растений. </a:t>
            </a:r>
          </a:p>
          <a:p>
            <a:pPr algn="just"/>
            <a:r>
              <a:rPr lang="ru-RU" dirty="0"/>
              <a:t>Бережно относится к природе.</a:t>
            </a:r>
          </a:p>
          <a:p>
            <a:pPr algn="just"/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4192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972" y="5157192"/>
            <a:ext cx="2009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61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</TotalTime>
  <Words>1180</Words>
  <Application>Microsoft Office PowerPoint</Application>
  <PresentationFormat>Экран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Яркая</vt:lpstr>
      <vt:lpstr>Родительское собрание       Старшая интегрированная группа №2.</vt:lpstr>
      <vt:lpstr>Воспитатели группы: </vt:lpstr>
      <vt:lpstr>Повестка дня: </vt:lpstr>
      <vt:lpstr>Образовательная область «Здоровье» </vt:lpstr>
      <vt:lpstr>Образовательная область «Социализация» </vt:lpstr>
      <vt:lpstr>Образовательная область «Труд» </vt:lpstr>
      <vt:lpstr>Образовательная область «Безопасность» </vt:lpstr>
      <vt:lpstr>Развитие элементарных математических представлений</vt:lpstr>
      <vt:lpstr>Формирование целостной картины мира.</vt:lpstr>
      <vt:lpstr>Образовательная область «Коммуникация» </vt:lpstr>
      <vt:lpstr>Образовательная область «Чтение художественной литературы» </vt:lpstr>
      <vt:lpstr>Образовательная область «Художественное творчество» </vt:lpstr>
      <vt:lpstr>Образовательная область «Музыка» </vt:lpstr>
      <vt:lpstr>  Примерный перечень основных видов организованной образовательной деятельности   </vt:lpstr>
      <vt:lpstr> Дополнительная работа с детьми</vt:lpstr>
      <vt:lpstr>Кабинет тифлопедагага</vt:lpstr>
      <vt:lpstr>Русская изба</vt:lpstr>
      <vt:lpstr>Презентация PowerPoint</vt:lpstr>
      <vt:lpstr>Презентация PowerPoint</vt:lpstr>
      <vt:lpstr>Библиотека</vt:lpstr>
      <vt:lpstr>Необходимо:</vt:lpstr>
      <vt:lpstr>Недопустимо!</vt:lpstr>
      <vt:lpstr>Форма одежды.</vt:lpstr>
      <vt:lpstr>Разное.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     Старшая интегрированная группа №2.</dc:title>
  <dc:creator>Наталья</dc:creator>
  <cp:lastModifiedBy>Наталья</cp:lastModifiedBy>
  <cp:revision>26</cp:revision>
  <dcterms:created xsi:type="dcterms:W3CDTF">2012-09-16T08:04:57Z</dcterms:created>
  <dcterms:modified xsi:type="dcterms:W3CDTF">2012-10-14T08:26:28Z</dcterms:modified>
</cp:coreProperties>
</file>