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615D-9686-45D1-8E05-3B4FF1EEA98C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DA45-F499-4AE8-83A1-5FA0817FF5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615D-9686-45D1-8E05-3B4FF1EEA98C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DA45-F499-4AE8-83A1-5FA0817FF5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615D-9686-45D1-8E05-3B4FF1EEA98C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DA45-F499-4AE8-83A1-5FA0817FF5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615D-9686-45D1-8E05-3B4FF1EEA98C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DA45-F499-4AE8-83A1-5FA0817FF5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615D-9686-45D1-8E05-3B4FF1EEA98C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DA45-F499-4AE8-83A1-5FA0817FF5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615D-9686-45D1-8E05-3B4FF1EEA98C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DA45-F499-4AE8-83A1-5FA0817FF5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615D-9686-45D1-8E05-3B4FF1EEA98C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DA45-F499-4AE8-83A1-5FA0817FF5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615D-9686-45D1-8E05-3B4FF1EEA98C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DA45-F499-4AE8-83A1-5FA0817FF5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615D-9686-45D1-8E05-3B4FF1EEA98C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DA45-F499-4AE8-83A1-5FA0817FF5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615D-9686-45D1-8E05-3B4FF1EEA98C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DA45-F499-4AE8-83A1-5FA0817FF5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615D-9686-45D1-8E05-3B4FF1EEA98C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DA45-F499-4AE8-83A1-5FA0817FF5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2615D-9686-45D1-8E05-3B4FF1EEA98C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5DA45-F499-4AE8-83A1-5FA0817FF51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536" y="-243408"/>
            <a:ext cx="9721080" cy="7344816"/>
          </a:xfrm>
          <a:prstGeom prst="rect">
            <a:avLst/>
          </a:prstGeom>
        </p:spPr>
      </p:pic>
      <p:pic>
        <p:nvPicPr>
          <p:cNvPr id="5" name="Рисунок 4" descr="осень12.jpg"/>
          <p:cNvPicPr>
            <a:picLocks noChangeAspect="1"/>
          </p:cNvPicPr>
          <p:nvPr/>
        </p:nvPicPr>
        <p:blipFill>
          <a:blip r:embed="rId4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1115616" y="1916832"/>
            <a:ext cx="6480720" cy="93590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Технология дистанционного обучения    для родителей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15" name="Рисунок 14" descr="цветы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5805264"/>
            <a:ext cx="4762500" cy="819150"/>
          </a:xfrm>
          <a:prstGeom prst="rect">
            <a:avLst/>
          </a:prstGeom>
        </p:spPr>
      </p:pic>
      <p:pic>
        <p:nvPicPr>
          <p:cNvPr id="18" name="Рисунок 17" descr="цветы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2348880"/>
            <a:ext cx="4762500" cy="8191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19672" y="3284984"/>
            <a:ext cx="6244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Подготовила воспитатель ГБДОУ  детский сад №2</a:t>
            </a:r>
          </a:p>
          <a:p>
            <a:pPr algn="ctr"/>
            <a:r>
              <a:rPr lang="ru-RU" sz="2400" b="1" dirty="0" smtClean="0"/>
              <a:t>комбинированного вида</a:t>
            </a:r>
          </a:p>
          <a:p>
            <a:pPr algn="ctr"/>
            <a:r>
              <a:rPr lang="ru-RU" sz="2400" b="1" dirty="0" err="1" smtClean="0"/>
              <a:t>Петродворцового</a:t>
            </a:r>
            <a:r>
              <a:rPr lang="ru-RU" sz="2400" b="1" dirty="0" smtClean="0"/>
              <a:t> района Санкт-Петербурга</a:t>
            </a:r>
          </a:p>
          <a:p>
            <a:pPr algn="ctr"/>
            <a:r>
              <a:rPr lang="ru-RU" sz="2400" b="1" dirty="0" smtClean="0"/>
              <a:t>Зайцева Яна </a:t>
            </a:r>
            <a:r>
              <a:rPr lang="ru-RU" sz="2400" b="1" dirty="0" err="1" smtClean="0"/>
              <a:t>Хасаиновна</a:t>
            </a:r>
            <a:endParaRPr lang="ru-RU" sz="2400" b="1" dirty="0"/>
          </a:p>
        </p:txBody>
      </p:sp>
    </p:spTree>
  </p:cSld>
  <p:clrMapOvr>
    <a:masterClrMapping/>
  </p:clrMapOvr>
  <p:transition spd="slow" advClick="0" advTm="4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ист2.jpg"/>
          <p:cNvPicPr>
            <a:picLocks noChangeAspect="1"/>
          </p:cNvPicPr>
          <p:nvPr/>
        </p:nvPicPr>
        <p:blipFill>
          <a:blip r:embed="rId3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395536" y="765175"/>
            <a:ext cx="3643064" cy="5360988"/>
          </a:xfrm>
          <a:solidFill>
            <a:schemeClr val="accent6">
              <a:lumMod val="7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b="1" i="1" dirty="0" err="1" smtClean="0"/>
              <a:t>Физминутка</a:t>
            </a:r>
            <a:r>
              <a:rPr lang="ru-RU" b="1" i="1" dirty="0" smtClean="0"/>
              <a:t>:</a:t>
            </a:r>
            <a:endParaRPr lang="ru-RU" dirty="0" smtClean="0"/>
          </a:p>
          <a:p>
            <a:r>
              <a:rPr lang="ru-RU" b="1" i="1" dirty="0" err="1" smtClean="0"/>
              <a:t>Я-дерево-мама</a:t>
            </a:r>
            <a:r>
              <a:rPr lang="ru-RU" b="1" i="1" dirty="0" smtClean="0"/>
              <a:t>, </a:t>
            </a:r>
            <a:endParaRPr lang="ru-RU" dirty="0" smtClean="0"/>
          </a:p>
          <a:p>
            <a:r>
              <a:rPr lang="ru-RU" b="1" i="1" dirty="0" smtClean="0"/>
              <a:t>А вы мои детки, </a:t>
            </a:r>
            <a:endParaRPr lang="ru-RU" dirty="0" smtClean="0"/>
          </a:p>
          <a:p>
            <a:r>
              <a:rPr lang="ru-RU" b="1" i="1" dirty="0" smtClean="0"/>
              <a:t>Качала я вас в колыбели на ветке.</a:t>
            </a:r>
            <a:endParaRPr lang="ru-RU" dirty="0" smtClean="0"/>
          </a:p>
          <a:p>
            <a:r>
              <a:rPr lang="ru-RU" b="1" i="1" dirty="0" smtClean="0"/>
              <a:t>Но время пришло, вам пора улетать,</a:t>
            </a:r>
            <a:endParaRPr lang="ru-RU" dirty="0" smtClean="0"/>
          </a:p>
          <a:p>
            <a:r>
              <a:rPr lang="ru-RU" b="1" i="1" dirty="0" smtClean="0"/>
              <a:t>На землю кружась потихоньку упасть</a:t>
            </a:r>
            <a:r>
              <a:rPr lang="ru-RU" i="1" dirty="0" smtClean="0"/>
              <a:t>.</a:t>
            </a:r>
          </a:p>
          <a:p>
            <a:r>
              <a:rPr lang="ru-RU" i="1" dirty="0" smtClean="0"/>
              <a:t>(дети выполняют движения по тексту)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" name="Содержимое 9" descr="DSC08251.JPG"/>
          <p:cNvPicPr>
            <a:picLocks noGrp="1" noChangeAspect="1"/>
          </p:cNvPicPr>
          <p:nvPr>
            <p:ph sz="half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644900"/>
            <a:ext cx="4038600" cy="3028950"/>
          </a:xfrm>
        </p:spPr>
      </p:pic>
      <p:pic>
        <p:nvPicPr>
          <p:cNvPr id="13" name="Рисунок 12" descr="DSC0825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60648"/>
            <a:ext cx="4032448" cy="3168352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ист5.jpg"/>
          <p:cNvPicPr>
            <a:picLocks noChangeAspect="1"/>
          </p:cNvPicPr>
          <p:nvPr/>
        </p:nvPicPr>
        <p:blipFill>
          <a:blip r:embed="rId3" cstate="print">
            <a:lum bright="30000"/>
          </a:blip>
          <a:stretch>
            <a:fillRect/>
          </a:stretch>
        </p:blipFill>
        <p:spPr>
          <a:xfrm>
            <a:off x="0" y="-1"/>
            <a:ext cx="9144000" cy="6939587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539552" y="333375"/>
            <a:ext cx="3705423" cy="619125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Когда дети приступают к изображению сюжета на общем листе бумаги, воспитатель советует им не сразу наклеивать листочки, а сначала расположить их так, как задумали. Может быть, изменить что-либо, выбрать более удачный вариант.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Затем  работа детей вывешивается на стенд,  дети рассказывают о работе,  как они изобразили осеннее дерево и листочки на своей картине,  где,  чья ладошка. В конце  воспитатель делает общий вывод.</a:t>
            </a:r>
          </a:p>
          <a:p>
            <a:r>
              <a:rPr lang="ru-RU" sz="3200" b="1" i="1" dirty="0" smtClean="0">
                <a:solidFill>
                  <a:schemeClr val="tx1"/>
                </a:solidFill>
              </a:rPr>
              <a:t>А теперь мы улыбнёмся, </a:t>
            </a:r>
            <a:endParaRPr lang="ru-RU" sz="3200" dirty="0" smtClean="0">
              <a:solidFill>
                <a:schemeClr val="tx1"/>
              </a:solidFill>
            </a:endParaRPr>
          </a:p>
          <a:p>
            <a:r>
              <a:rPr lang="ru-RU" sz="3200" b="1" i="1" dirty="0" smtClean="0">
                <a:solidFill>
                  <a:schemeClr val="tx1"/>
                </a:solidFill>
              </a:rPr>
              <a:t>За руки скорей возьмёмся. </a:t>
            </a:r>
            <a:endParaRPr lang="ru-RU" sz="3200" dirty="0" smtClean="0">
              <a:solidFill>
                <a:schemeClr val="tx1"/>
              </a:solidFill>
            </a:endParaRPr>
          </a:p>
          <a:p>
            <a:r>
              <a:rPr lang="ru-RU" sz="3200" b="1" i="1" dirty="0" smtClean="0">
                <a:solidFill>
                  <a:schemeClr val="tx1"/>
                </a:solidFill>
              </a:rPr>
              <a:t>И друг другу на прощание, </a:t>
            </a:r>
            <a:endParaRPr lang="ru-RU" sz="3200" dirty="0" smtClean="0">
              <a:solidFill>
                <a:schemeClr val="tx1"/>
              </a:solidFill>
            </a:endParaRPr>
          </a:p>
          <a:p>
            <a:r>
              <a:rPr lang="ru-RU" sz="3200" b="1" i="1" dirty="0" smtClean="0">
                <a:solidFill>
                  <a:schemeClr val="tx1"/>
                </a:solidFill>
              </a:rPr>
              <a:t>Дадим обещание.</a:t>
            </a:r>
            <a:endParaRPr lang="ru-RU" sz="3200" dirty="0" smtClean="0">
              <a:solidFill>
                <a:schemeClr val="tx1"/>
              </a:solidFill>
            </a:endParaRPr>
          </a:p>
          <a:p>
            <a:r>
              <a:rPr lang="ru-RU" sz="3200" b="1" i="1" dirty="0" smtClean="0">
                <a:solidFill>
                  <a:schemeClr val="tx1"/>
                </a:solidFill>
              </a:rPr>
              <a:t>Будем с деревом дружить, охранять его, любить. </a:t>
            </a:r>
            <a:endParaRPr lang="ru-RU" sz="32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10" name="Содержимое 9" descr="DSC08039.JPG"/>
          <p:cNvPicPr>
            <a:picLocks noGrp="1" noChangeAspect="1"/>
          </p:cNvPicPr>
          <p:nvPr>
            <p:ph sz="half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980728"/>
            <a:ext cx="4062412" cy="5040313"/>
          </a:xfrm>
          <a:prstGeom prst="rect">
            <a:avLst/>
          </a:prstGeom>
        </p:spPr>
      </p:pic>
    </p:spTree>
  </p:cSld>
  <p:clrMapOvr>
    <a:masterClrMapping/>
  </p:clrMapOvr>
  <p:transition advClick="0" advTm="6000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яз.jpg"/>
          <p:cNvPicPr>
            <a:picLocks noChangeAspect="1"/>
          </p:cNvPicPr>
          <p:nvPr/>
        </p:nvPicPr>
        <p:blipFill>
          <a:blip r:embed="rId3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Работы детей по аппликации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выполненные в технике «ЛАДОШКИ»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9" name="Содержимое 8" descr="DSC08122.JPG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703950"/>
            <a:ext cx="4392488" cy="4749386"/>
          </a:xfrm>
          <a:prstGeom prst="rect">
            <a:avLst/>
          </a:prstGeom>
        </p:spPr>
      </p:pic>
      <p:pic>
        <p:nvPicPr>
          <p:cNvPr id="10" name="Содержимое 9" descr="DSC08127.JPG"/>
          <p:cNvPicPr>
            <a:picLocks noGrp="1" noChangeAspect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700808"/>
            <a:ext cx="4248472" cy="4752528"/>
          </a:xfrm>
          <a:prstGeom prst="rect">
            <a:avLst/>
          </a:prstGeom>
        </p:spPr>
      </p:pic>
    </p:spTree>
  </p:cSld>
  <p:clrMapOvr>
    <a:masterClrMapping/>
  </p:clrMapOvr>
  <p:transition advClick="0" advTm="3000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уб.jpg"/>
          <p:cNvPicPr>
            <a:picLocks noChangeAspect="1"/>
          </p:cNvPicPr>
          <p:nvPr/>
        </p:nvPicPr>
        <p:blipFill>
          <a:blip r:embed="rId3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Содержимое 8" descr="DSC08138.JPG"/>
          <p:cNvPicPr>
            <a:picLocks noGrp="1" noChangeAspect="1"/>
          </p:cNvPicPr>
          <p:nvPr>
            <p:ph sz="half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0" y="854075"/>
            <a:ext cx="4751388" cy="4286250"/>
          </a:xfrm>
          <a:prstGeom prst="rect">
            <a:avLst/>
          </a:prstGeom>
        </p:spPr>
      </p:pic>
      <p:pic>
        <p:nvPicPr>
          <p:cNvPr id="10" name="Содержимое 9" descr="DSC08143.JPG"/>
          <p:cNvPicPr>
            <a:picLocks noGrp="1" noChangeAspect="1"/>
          </p:cNvPicPr>
          <p:nvPr>
            <p:ph sz="half" idx="429496729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56138" y="2173288"/>
            <a:ext cx="4487862" cy="4071937"/>
          </a:xfrm>
          <a:prstGeom prst="rect">
            <a:avLst/>
          </a:prstGeom>
        </p:spPr>
      </p:pic>
    </p:spTree>
  </p:cSld>
  <p:clrMapOvr>
    <a:masterClrMapping/>
  </p:clrMapOvr>
  <p:transition advClick="0" advTm="3000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сень11.jpg"/>
          <p:cNvPicPr>
            <a:picLocks noChangeAspect="1"/>
          </p:cNvPicPr>
          <p:nvPr/>
        </p:nvPicPr>
        <p:blipFill>
          <a:blip r:embed="rId3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980728"/>
            <a:ext cx="8579296" cy="223224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Художественно-эстетическое воспитание</a:t>
            </a:r>
            <a:br>
              <a:rPr lang="ru-RU" sz="3200" dirty="0" smtClean="0"/>
            </a:br>
            <a:r>
              <a:rPr lang="ru-RU" sz="3200" dirty="0" smtClean="0"/>
              <a:t>                детей младшего дошкольного возраста.</a:t>
            </a:r>
            <a:br>
              <a:rPr lang="ru-RU" sz="3200" dirty="0" smtClean="0"/>
            </a:br>
            <a:r>
              <a:rPr lang="ru-RU" sz="3200" dirty="0" smtClean="0"/>
              <a:t>Аппликация в нетрадиционной технике «Ладошки»</a:t>
            </a:r>
            <a:br>
              <a:rPr lang="ru-RU" sz="3200" dirty="0" smtClean="0"/>
            </a:br>
            <a:endParaRPr lang="ru-RU" sz="4000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3284984"/>
            <a:ext cx="3008313" cy="28411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" name="Содержимое 10" descr="DSC07981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3284984"/>
            <a:ext cx="3936437" cy="3024336"/>
          </a:xfrm>
        </p:spPr>
      </p:pic>
      <p:pic>
        <p:nvPicPr>
          <p:cNvPr id="12" name="Рисунок 11" descr="DSC0798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356992"/>
            <a:ext cx="3888432" cy="2952328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сень15.jpg"/>
          <p:cNvPicPr>
            <a:picLocks noChangeAspect="1"/>
          </p:cNvPicPr>
          <p:nvPr/>
        </p:nvPicPr>
        <p:blipFill>
          <a:blip r:embed="rId3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07288" cy="2147838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dirty="0" smtClean="0"/>
              <a:t>Аппликация</a:t>
            </a:r>
            <a:r>
              <a:rPr lang="ru-RU" dirty="0" smtClean="0"/>
              <a:t> - это вид изобразительной деятельности, основное          назначение которой - образное отражение действительности.</a:t>
            </a:r>
            <a:br>
              <a:rPr lang="ru-RU" dirty="0" smtClean="0"/>
            </a:br>
            <a:r>
              <a:rPr lang="ru-RU" sz="2700" dirty="0" smtClean="0">
                <a:ea typeface="Calibri" pitchFamily="34" charset="0"/>
                <a:cs typeface="Times New Roman" pitchFamily="18" charset="0"/>
              </a:rPr>
              <a:t>АППЛИКАЦИЯ</a:t>
            </a:r>
            <a:r>
              <a:rPr lang="ru-RU" b="0" dirty="0" smtClean="0">
                <a:ea typeface="Calibri" pitchFamily="34" charset="0"/>
                <a:cs typeface="Times New Roman" pitchFamily="18" charset="0"/>
              </a:rPr>
              <a:t> (</a:t>
            </a: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латин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. </a:t>
            </a: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applicatio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 - </a:t>
            </a: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наклеиванье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)  - изготовление картины, рисунка, орнамента на платье посредством наложения частей, вырезанных из цветной бумаги, материи.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100" dirty="0" smtClean="0"/>
              <a:t>Аппликация </a:t>
            </a:r>
            <a:r>
              <a:rPr lang="ru-RU" dirty="0" smtClean="0"/>
              <a:t>- одна из самых интересных видов деятельности  для детей дошкольного возраста.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5050" y="2780928"/>
            <a:ext cx="5111750" cy="3345235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Умственному развитию;</a:t>
            </a:r>
          </a:p>
          <a:p>
            <a:r>
              <a:rPr lang="ru-RU" sz="2400" dirty="0" smtClean="0"/>
              <a:t>Речевому развитию;</a:t>
            </a:r>
          </a:p>
          <a:p>
            <a:r>
              <a:rPr lang="ru-RU" sz="2400" dirty="0" smtClean="0"/>
              <a:t>Формированию  знаний о сенсорных эталонов;</a:t>
            </a:r>
          </a:p>
          <a:p>
            <a:r>
              <a:rPr lang="ru-RU" sz="2400" dirty="0" smtClean="0"/>
              <a:t>Ориентировке в пространстве;</a:t>
            </a:r>
          </a:p>
          <a:p>
            <a:r>
              <a:rPr lang="ru-RU" sz="2400" dirty="0" smtClean="0"/>
              <a:t>Развитию общей и мелкой моторики;</a:t>
            </a:r>
          </a:p>
          <a:p>
            <a:r>
              <a:rPr lang="ru-RU" sz="2400" dirty="0" smtClean="0"/>
              <a:t>Развитию личностных качеств;</a:t>
            </a:r>
          </a:p>
          <a:p>
            <a:r>
              <a:rPr lang="ru-RU" sz="2400" dirty="0" smtClean="0"/>
              <a:t>Развитию эстетических чувств.</a:t>
            </a:r>
            <a:endParaRPr lang="ru-RU" sz="24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3250704" cy="37052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539552" y="2420888"/>
            <a:ext cx="2952328" cy="3672408"/>
          </a:xfrm>
          <a:prstGeom prst="rightArrow">
            <a:avLst>
              <a:gd name="adj1" fmla="val 50000"/>
              <a:gd name="adj2" fmla="val 5279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cs typeface="Aharoni" pitchFamily="2" charset="-79"/>
              </a:rPr>
              <a:t>Аппликация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способствует: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16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сень10.jpg"/>
          <p:cNvPicPr>
            <a:picLocks noChangeAspect="1"/>
          </p:cNvPicPr>
          <p:nvPr/>
        </p:nvPicPr>
        <p:blipFill>
          <a:blip r:embed="rId3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совместной деятельности с детьми.</a:t>
            </a:r>
            <a:br>
              <a:rPr lang="ru-RU" dirty="0" smtClean="0"/>
            </a:br>
            <a:r>
              <a:rPr lang="ru-RU" b="1" dirty="0" smtClean="0"/>
              <a:t> Аппликации</a:t>
            </a:r>
            <a:br>
              <a:rPr lang="ru-RU" b="1" dirty="0" smtClean="0"/>
            </a:br>
            <a:r>
              <a:rPr lang="ru-RU" b="1" dirty="0" smtClean="0"/>
              <a:t>«Осеннее дерево»</a:t>
            </a:r>
            <a:endParaRPr lang="ru-RU" b="1" dirty="0"/>
          </a:p>
        </p:txBody>
      </p:sp>
      <p:pic>
        <p:nvPicPr>
          <p:cNvPr id="12" name="Содержимое 11" descr="цветы8.gif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4358031"/>
            <a:ext cx="4038600" cy="694639"/>
          </a:xfrm>
        </p:spPr>
      </p:pic>
      <p:pic>
        <p:nvPicPr>
          <p:cNvPr id="9" name="Содержимое 8" descr="DSC08001.JPG"/>
          <p:cNvPicPr>
            <a:picLocks noGrp="1" noChangeAspect="1"/>
          </p:cNvPicPr>
          <p:nvPr>
            <p:ph sz="half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708274"/>
            <a:ext cx="4176464" cy="3961085"/>
          </a:xfrm>
          <a:prstGeom prst="rect">
            <a:avLst/>
          </a:prstGeom>
        </p:spPr>
      </p:pic>
      <p:pic>
        <p:nvPicPr>
          <p:cNvPr id="11" name="Рисунок 10" descr="DSC0811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9708" y="2668724"/>
            <a:ext cx="3888432" cy="3968824"/>
          </a:xfrm>
          <a:prstGeom prst="rect">
            <a:avLst/>
          </a:prstGeom>
        </p:spPr>
      </p:pic>
      <p:pic>
        <p:nvPicPr>
          <p:cNvPr id="13" name="Рисунок 12" descr="цветы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81500" y="6038850"/>
            <a:ext cx="4762500" cy="819150"/>
          </a:xfrm>
          <a:prstGeom prst="rect">
            <a:avLst/>
          </a:prstGeom>
        </p:spPr>
      </p:pic>
      <p:pic>
        <p:nvPicPr>
          <p:cNvPr id="14" name="Рисунок 13" descr="цветы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38850"/>
            <a:ext cx="4762500" cy="819150"/>
          </a:xfrm>
          <a:prstGeom prst="rect">
            <a:avLst/>
          </a:prstGeom>
        </p:spPr>
      </p:pic>
      <p:pic>
        <p:nvPicPr>
          <p:cNvPr id="15" name="Рисунок 14" descr="лист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476672"/>
            <a:ext cx="2016224" cy="2030338"/>
          </a:xfrm>
          <a:prstGeom prst="rect">
            <a:avLst/>
          </a:prstGeom>
        </p:spPr>
      </p:pic>
      <p:pic>
        <p:nvPicPr>
          <p:cNvPr id="16" name="Рисунок 15" descr="лист3.png"/>
          <p:cNvPicPr>
            <a:picLocks noChangeAspect="1"/>
          </p:cNvPicPr>
          <p:nvPr/>
        </p:nvPicPr>
        <p:blipFill>
          <a:blip r:embed="rId8" cstate="print">
            <a:lum bright="30000"/>
          </a:blip>
          <a:stretch>
            <a:fillRect/>
          </a:stretch>
        </p:blipFill>
        <p:spPr>
          <a:xfrm>
            <a:off x="0" y="548680"/>
            <a:ext cx="2411760" cy="2160240"/>
          </a:xfrm>
          <a:prstGeom prst="rect">
            <a:avLst/>
          </a:prstGeom>
        </p:spPr>
      </p:pic>
    </p:spTree>
  </p:cSld>
  <p:clrMapOvr>
    <a:masterClrMapping/>
  </p:clrMapOvr>
  <p:transition advClick="0" advTm="4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сень13.jpg"/>
          <p:cNvPicPr>
            <a:picLocks noChangeAspect="1"/>
          </p:cNvPicPr>
          <p:nvPr/>
        </p:nvPicPr>
        <p:blipFill>
          <a:blip r:embed="rId3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Содержимое 14" descr="DSC07992.JPG"/>
          <p:cNvPicPr>
            <a:picLocks noGrp="1" noChangeAspect="1"/>
          </p:cNvPicPr>
          <p:nvPr>
            <p:ph sz="half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204864"/>
            <a:ext cx="3492004" cy="3887837"/>
          </a:xfrm>
        </p:spPr>
      </p:pic>
      <p:sp>
        <p:nvSpPr>
          <p:cNvPr id="14" name="Содержимое 13"/>
          <p:cNvSpPr>
            <a:spLocks noGrp="1"/>
          </p:cNvSpPr>
          <p:nvPr>
            <p:ph sz="quarter" idx="4294967295"/>
          </p:nvPr>
        </p:nvSpPr>
        <p:spPr>
          <a:xfrm>
            <a:off x="4716016" y="549275"/>
            <a:ext cx="4176464" cy="6048375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Данную презентацию педагогам  можно использовать в младшем дошкольном возрасте и родителям, дети которых не посещают детский сад.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Эффективность и практическая значимость.  С помощью слайдов, выполненных в программе </a:t>
            </a:r>
            <a:r>
              <a:rPr lang="ru-RU" dirty="0" err="1" smtClean="0">
                <a:solidFill>
                  <a:schemeClr val="tx1"/>
                </a:solidFill>
              </a:rPr>
              <a:t>Power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Point</a:t>
            </a:r>
            <a:r>
              <a:rPr lang="ru-RU" dirty="0" smtClean="0">
                <a:solidFill>
                  <a:schemeClr val="tx1"/>
                </a:solidFill>
              </a:rPr>
              <a:t>, вы получите полную информацию о деталях, выполняемых в технике аппликация. Виден каждый этап аппликации, что особенно привлекает внимание и облегчает работу.</a:t>
            </a:r>
          </a:p>
          <a:p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286949" y="188640"/>
            <a:ext cx="4464496" cy="144016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МЛАДШАЯ ГРУППА</a:t>
            </a:r>
          </a:p>
        </p:txBody>
      </p:sp>
    </p:spTree>
  </p:cSld>
  <p:clrMapOvr>
    <a:masterClrMapping/>
  </p:clrMapOvr>
  <p:transition advClick="0" advTm="6000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сень16.jpg"/>
          <p:cNvPicPr>
            <a:picLocks noChangeAspect="1"/>
          </p:cNvPicPr>
          <p:nvPr/>
        </p:nvPicPr>
        <p:blipFill>
          <a:blip r:embed="rId3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Самые первые инструменты, при помощи которых малыши могут создавать яркие и оригинальные шедевры, - это, конечно, крошечные 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ладошки.</a:t>
            </a: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Аппликация настолько многогранна и разнообразна, что её творческое воплощение ограничено лишь вашей фантазией! Сколько 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ладошек,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столько прекрасно выполненных идей вы можете показать. Творите, дерзайте, включайте воображение! У вас </a:t>
            </a:r>
            <a:r>
              <a:rPr lang="ru-RU" b="1" i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золотые</a:t>
            </a:r>
            <a:r>
              <a:rPr lang="ru-RU" b="1" i="1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ладошки!</a:t>
            </a: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2924944"/>
            <a:ext cx="3008313" cy="39330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 descr="DSC0798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04664"/>
            <a:ext cx="3240360" cy="2808312"/>
          </a:xfrm>
          <a:prstGeom prst="rect">
            <a:avLst/>
          </a:prstGeom>
        </p:spPr>
      </p:pic>
      <p:pic>
        <p:nvPicPr>
          <p:cNvPr id="15" name="Рисунок 14" descr="DSC0798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573016"/>
            <a:ext cx="3240360" cy="2880320"/>
          </a:xfrm>
          <a:prstGeom prst="rect">
            <a:avLst/>
          </a:prstGeom>
        </p:spPr>
      </p:pic>
    </p:spTree>
  </p:cSld>
  <p:clrMapOvr>
    <a:masterClrMapping/>
  </p:clrMapOvr>
  <p:transition spd="slow" advTm="1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лён.jpg"/>
          <p:cNvPicPr>
            <a:picLocks noChangeAspect="1"/>
          </p:cNvPicPr>
          <p:nvPr/>
        </p:nvPicPr>
        <p:blipFill>
          <a:blip r:embed="rId3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sz="half" idx="4294967295"/>
          </p:nvPr>
        </p:nvSpPr>
        <p:spPr>
          <a:xfrm>
            <a:off x="467544" y="476250"/>
            <a:ext cx="4069531" cy="5976938"/>
          </a:xfrm>
          <a:solidFill>
            <a:schemeClr val="accent6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1600" b="1" i="1" dirty="0" smtClean="0"/>
              <a:t>Цель занятия</a:t>
            </a:r>
            <a:r>
              <a:rPr lang="ru-RU" sz="1200" dirty="0" smtClean="0"/>
              <a:t>: при помощи аппликации формировать умение передавать характерные особенности  осеннего дерева, его убранства, соответствие общему  замыслу.  </a:t>
            </a:r>
          </a:p>
          <a:p>
            <a:r>
              <a:rPr lang="ru-RU" sz="1600" b="1" i="1" dirty="0" smtClean="0"/>
              <a:t>Задачи:</a:t>
            </a:r>
            <a:endParaRPr lang="ru-RU" sz="1600" dirty="0" smtClean="0"/>
          </a:p>
          <a:p>
            <a:r>
              <a:rPr lang="ru-RU" sz="1200" dirty="0" smtClean="0"/>
              <a:t>-Учить изображать в коллективной  аппликации осеннее дерево из ладошек;</a:t>
            </a:r>
          </a:p>
          <a:p>
            <a:r>
              <a:rPr lang="ru-RU" sz="1200" dirty="0" smtClean="0"/>
              <a:t>-Закрепить понятие «</a:t>
            </a:r>
            <a:r>
              <a:rPr lang="ru-RU" sz="1200" i="1" dirty="0" smtClean="0"/>
              <a:t>дерево»</a:t>
            </a:r>
            <a:r>
              <a:rPr lang="ru-RU" sz="1200" dirty="0" smtClean="0"/>
              <a:t> и знание сенсорных эталонов;</a:t>
            </a:r>
          </a:p>
          <a:p>
            <a:r>
              <a:rPr lang="ru-RU" sz="1200" dirty="0" smtClean="0"/>
              <a:t>-Развивать мелкую моторику и прослеживающую функцию глаза;</a:t>
            </a:r>
          </a:p>
          <a:p>
            <a:r>
              <a:rPr lang="ru-RU" sz="1200" dirty="0" smtClean="0"/>
              <a:t>-Продолжать развивать навыки общения в совместной работе;</a:t>
            </a:r>
          </a:p>
          <a:p>
            <a:r>
              <a:rPr lang="ru-RU" sz="1200" dirty="0" smtClean="0"/>
              <a:t>-Формировать навыки аккуратности в работе над аппликацией.</a:t>
            </a:r>
          </a:p>
          <a:p>
            <a:r>
              <a:rPr lang="ru-RU" sz="1600" b="1" i="1" dirty="0" smtClean="0"/>
              <a:t>Ожидаемый результат:</a:t>
            </a:r>
            <a:endParaRPr lang="ru-RU" sz="1600" dirty="0" smtClean="0"/>
          </a:p>
          <a:p>
            <a:r>
              <a:rPr lang="ru-RU" sz="1200" dirty="0" smtClean="0"/>
              <a:t>-Умение детей обрисовывать свою ладошку и наклеивать её;</a:t>
            </a:r>
          </a:p>
          <a:p>
            <a:r>
              <a:rPr lang="ru-RU" sz="1200" dirty="0" smtClean="0"/>
              <a:t>-Соответствие своих действий в работе общему замыслу;  </a:t>
            </a:r>
          </a:p>
          <a:p>
            <a:r>
              <a:rPr lang="ru-RU" sz="1200" dirty="0" smtClean="0"/>
              <a:t>-Аккуратность  при выполнении работы.</a:t>
            </a:r>
          </a:p>
          <a:p>
            <a:r>
              <a:rPr lang="ru-RU" sz="1200" dirty="0" smtClean="0"/>
              <a:t>-Совершенствование навыков общения детей;</a:t>
            </a:r>
          </a:p>
          <a:p>
            <a:r>
              <a:rPr lang="ru-RU" sz="1600" b="1" i="1" dirty="0" smtClean="0"/>
              <a:t>Оборудование и материалы</a:t>
            </a:r>
            <a:r>
              <a:rPr lang="ru-RU" sz="1600" dirty="0" smtClean="0"/>
              <a:t>: </a:t>
            </a:r>
          </a:p>
          <a:p>
            <a:r>
              <a:rPr lang="ru-RU" sz="1200" dirty="0" smtClean="0"/>
              <a:t>- Лист ватмана;</a:t>
            </a:r>
          </a:p>
          <a:p>
            <a:r>
              <a:rPr lang="ru-RU" sz="1200" dirty="0" smtClean="0"/>
              <a:t>- Несколько листов разноцветной бумаги (желательно, чтобы она была достаточно жесткой);</a:t>
            </a:r>
          </a:p>
          <a:p>
            <a:r>
              <a:rPr lang="ru-RU" sz="1200" dirty="0" smtClean="0"/>
              <a:t>- Карандаш;</a:t>
            </a:r>
          </a:p>
          <a:p>
            <a:r>
              <a:rPr lang="ru-RU" sz="1200" dirty="0" smtClean="0"/>
              <a:t>- Ножницы;</a:t>
            </a:r>
          </a:p>
          <a:p>
            <a:r>
              <a:rPr lang="ru-RU" sz="1200" dirty="0" smtClean="0"/>
              <a:t>- Клей;</a:t>
            </a:r>
          </a:p>
          <a:p>
            <a:r>
              <a:rPr lang="ru-RU" sz="1200" dirty="0" smtClean="0"/>
              <a:t>- Цветная акварель или гуашь;</a:t>
            </a:r>
          </a:p>
          <a:p>
            <a:r>
              <a:rPr lang="ru-RU" sz="1200" dirty="0" smtClean="0"/>
              <a:t>-Кисти для красок и клея. </a:t>
            </a:r>
          </a:p>
        </p:txBody>
      </p:sp>
      <p:pic>
        <p:nvPicPr>
          <p:cNvPr id="11" name="Содержимое 10" descr="DSC08149.JPG"/>
          <p:cNvPicPr>
            <a:picLocks noGrp="1" noChangeAspect="1"/>
          </p:cNvPicPr>
          <p:nvPr>
            <p:ph sz="half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750" y="1052513"/>
            <a:ext cx="3492698" cy="4464050"/>
          </a:xfrm>
          <a:prstGeom prst="rect">
            <a:avLst/>
          </a:prstGeom>
        </p:spPr>
      </p:pic>
    </p:spTree>
  </p:cSld>
  <p:clrMapOvr>
    <a:masterClrMapping/>
  </p:clrMapOvr>
  <p:transition advClick="0" advTm="6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ист7.jpg"/>
          <p:cNvPicPr>
            <a:picLocks noChangeAspect="1"/>
          </p:cNvPicPr>
          <p:nvPr/>
        </p:nvPicPr>
        <p:blipFill>
          <a:blip r:embed="rId3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626469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Ход  совместной   деятельности.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Воспитатель</a:t>
            </a:r>
            <a:r>
              <a:rPr lang="ru-RU" dirty="0" smtClean="0">
                <a:solidFill>
                  <a:schemeClr val="tx1"/>
                </a:solidFill>
              </a:rPr>
              <a:t>: Ребята, посмотрите какой лист бумаги. Какого он цвета?  Большой он или маленький?  Но он совсем не интересный, скучный, не цветной и невесёлый. Давайте его раскрасим его.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Дети с воспитателем рассматривают  лист ватмана и раскрашивают его.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Воспитатель</a:t>
            </a:r>
            <a:r>
              <a:rPr lang="ru-RU" dirty="0" smtClean="0">
                <a:solidFill>
                  <a:schemeClr val="tx1"/>
                </a:solidFill>
              </a:rPr>
              <a:t>: Маркером дорисовывает дерево: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</a:t>
            </a:r>
            <a:r>
              <a:rPr lang="ru-RU" b="1" i="1" dirty="0" smtClean="0">
                <a:solidFill>
                  <a:schemeClr val="tx1"/>
                </a:solidFill>
              </a:rPr>
              <a:t>В царстве лесном, как мы жителей зовём?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</a:rPr>
              <a:t>Это деревья, большие растения.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</a:rPr>
              <a:t>А что такое дерево? Как оно растёт?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</a:rPr>
              <a:t>Кто все части дерева верно назовёт?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Ответы детей.</a:t>
            </a:r>
          </a:p>
        </p:txBody>
      </p:sp>
      <p:pic>
        <p:nvPicPr>
          <p:cNvPr id="9" name="Содержимое 8" descr="DSC08022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9728" y="260649"/>
            <a:ext cx="4204759" cy="3312368"/>
          </a:xfrm>
          <a:prstGeom prst="rect">
            <a:avLst/>
          </a:prstGeom>
        </p:spPr>
      </p:pic>
      <p:pic>
        <p:nvPicPr>
          <p:cNvPr id="10" name="Рисунок 9" descr="DSC0801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717032"/>
            <a:ext cx="4176464" cy="2952328"/>
          </a:xfrm>
          <a:prstGeom prst="rect">
            <a:avLst/>
          </a:prstGeom>
        </p:spPr>
      </p:pic>
    </p:spTree>
  </p:cSld>
  <p:clrMapOvr>
    <a:masterClrMapping/>
  </p:clrMapOvr>
  <p:transition advClick="0" advTm="6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ист4.jpg"/>
          <p:cNvPicPr>
            <a:picLocks noChangeAspect="1"/>
          </p:cNvPicPr>
          <p:nvPr/>
        </p:nvPicPr>
        <p:blipFill>
          <a:blip r:embed="rId3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260649"/>
            <a:ext cx="4038600" cy="3168351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Воспитатель</a:t>
            </a:r>
            <a:r>
              <a:rPr lang="ru-RU" dirty="0" smtClean="0">
                <a:solidFill>
                  <a:schemeClr val="tx1"/>
                </a:solidFill>
              </a:rPr>
              <a:t>: Чего нет на нашем дереве? Давайте сделаем для него листочки. Какого цвета осенние листочки?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Ответы детей.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Дети обрисовывают ладошку.</a:t>
            </a:r>
          </a:p>
          <a:p>
            <a:endParaRPr lang="ru-RU" dirty="0"/>
          </a:p>
        </p:txBody>
      </p:sp>
      <p:pic>
        <p:nvPicPr>
          <p:cNvPr id="9" name="Рисунок 8" descr="DSC0811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645024"/>
            <a:ext cx="4032448" cy="3024336"/>
          </a:xfrm>
          <a:prstGeom prst="rect">
            <a:avLst/>
          </a:prstGeom>
        </p:spPr>
      </p:pic>
      <p:pic>
        <p:nvPicPr>
          <p:cNvPr id="10" name="Содержимое 9" descr="DSC08034.JPG"/>
          <p:cNvPicPr>
            <a:picLocks noGrp="1" noChangeAspect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32656"/>
            <a:ext cx="3961015" cy="3025833"/>
          </a:xfrm>
          <a:prstGeom prst="rect">
            <a:avLst/>
          </a:prstGeom>
        </p:spPr>
      </p:pic>
      <p:pic>
        <p:nvPicPr>
          <p:cNvPr id="11" name="Рисунок 10" descr="DSC0802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645024"/>
            <a:ext cx="3960440" cy="2952328"/>
          </a:xfrm>
          <a:prstGeom prst="rect">
            <a:avLst/>
          </a:prstGeom>
        </p:spPr>
      </p:pic>
    </p:spTree>
  </p:cSld>
  <p:clrMapOvr>
    <a:masterClrMapping/>
  </p:clrMapOvr>
  <p:transition advTm="6000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610</Words>
  <Application>Microsoft Office PowerPoint</Application>
  <PresentationFormat>Экран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Технология дистанционного обучения    для родителей    </vt:lpstr>
      <vt:lpstr>    Художественно-эстетическое воспитание                 детей младшего дошкольного возраста. Аппликация в нетрадиционной технике «Ладошки» </vt:lpstr>
      <vt:lpstr>Аппликация - это вид изобразительной деятельности, основное          назначение которой - образное отражение действительности. АППЛИКАЦИЯ (латин. applicatio - наклеиванье)  - изготовление картины, рисунка, орнамента на платье посредством наложения частей, вырезанных из цветной бумаги, материи.   Аппликация - одна из самых интересных видов деятельности  для детей дошкольного возраста.</vt:lpstr>
      <vt:lpstr>Презентация совместной деятельности с детьми.  Аппликации «Осеннее дерево»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Работы детей по аппликации выполненные в технике «ЛАДОШКИ»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дистанционного обучения    для родителей</dc:title>
  <dc:creator>Яна</dc:creator>
  <cp:lastModifiedBy>Яна</cp:lastModifiedBy>
  <cp:revision>4</cp:revision>
  <dcterms:created xsi:type="dcterms:W3CDTF">2012-10-21T14:47:06Z</dcterms:created>
  <dcterms:modified xsi:type="dcterms:W3CDTF">2012-11-17T17:33:48Z</dcterms:modified>
</cp:coreProperties>
</file>