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488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6858000" cy="9144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68866" y="7490365"/>
            <a:ext cx="5537201" cy="71628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42464" y="1355987"/>
            <a:ext cx="5384800" cy="6442191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42950" y="1346201"/>
            <a:ext cx="5384800" cy="6442191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577141" y="936092"/>
            <a:ext cx="425873" cy="757107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5726221" y="1164981"/>
            <a:ext cx="755904" cy="42519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2393247"/>
            <a:ext cx="4292601" cy="2437453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982163"/>
            <a:ext cx="4284134" cy="2032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78007" y="7143457"/>
            <a:ext cx="910366" cy="486833"/>
          </a:xfrm>
        </p:spPr>
        <p:txBody>
          <a:bodyPr/>
          <a:lstStyle/>
          <a:p>
            <a:fld id="{B18F0A1E-A888-419D-A4BE-FACD1CC90688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0533" y="7143457"/>
            <a:ext cx="3776134" cy="486833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0448" y="7143457"/>
            <a:ext cx="415517" cy="486833"/>
          </a:xfrm>
        </p:spPr>
        <p:txBody>
          <a:bodyPr/>
          <a:lstStyle>
            <a:lvl1pPr algn="ctr">
              <a:defRPr/>
            </a:lvl1pPr>
          </a:lstStyle>
          <a:p>
            <a:fld id="{DACD92B4-7E4B-4947-8233-01CE28A371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0A1E-A888-419D-A4BE-FACD1CC90688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92B4-7E4B-4947-8233-01CE28A371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1" y="1234254"/>
            <a:ext cx="1073150" cy="635188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3666" y="1475083"/>
            <a:ext cx="3884084" cy="587022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0A1E-A888-419D-A4BE-FACD1CC90688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92B4-7E4B-4947-8233-01CE28A371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0A1E-A888-419D-A4BE-FACD1CC90688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92B4-7E4B-4947-8233-01CE28A371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734" y="2985907"/>
            <a:ext cx="4690533" cy="1816100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2201" y="4967113"/>
            <a:ext cx="4673600" cy="1746015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0A1E-A888-419D-A4BE-FACD1CC90688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92B4-7E4B-4947-8233-01CE28A371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0A1E-A888-419D-A4BE-FACD1CC90688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92B4-7E4B-4947-8233-01CE28A3713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73836" y="2828543"/>
            <a:ext cx="2400300" cy="4803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97580" y="2825751"/>
            <a:ext cx="2400300" cy="48069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8402" y="2829749"/>
            <a:ext cx="2204641" cy="109361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83002" y="2829748"/>
            <a:ext cx="2208276" cy="109728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0A1E-A888-419D-A4BE-FACD1CC90688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92B4-7E4B-4947-8233-01CE28A3713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73836" y="3925824"/>
            <a:ext cx="2420874" cy="37063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3483863" y="3926417"/>
            <a:ext cx="2420874" cy="37063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0A1E-A888-419D-A4BE-FACD1CC90688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92B4-7E4B-4947-8233-01CE28A371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0A1E-A888-419D-A4BE-FACD1CC90688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92B4-7E4B-4947-8233-01CE28A371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6858000" cy="9144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474133" y="8077384"/>
            <a:ext cx="5791201" cy="71628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3351654" y="806884"/>
            <a:ext cx="2841706" cy="7629728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3353562" y="804672"/>
            <a:ext cx="2841706" cy="762972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561903" y="769157"/>
            <a:ext cx="2841706" cy="7629728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562356" y="768096"/>
            <a:ext cx="2841706" cy="762972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1778330" y="391937"/>
            <a:ext cx="425873" cy="757107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4544381" y="609571"/>
            <a:ext cx="755904" cy="42519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831732" y="2693390"/>
            <a:ext cx="2298620" cy="2004049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3640718" y="1534658"/>
            <a:ext cx="2265594" cy="616731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861094" y="4831664"/>
            <a:ext cx="2286668" cy="2800533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4756274" y="7847564"/>
            <a:ext cx="910366" cy="486833"/>
          </a:xfrm>
        </p:spPr>
        <p:txBody>
          <a:bodyPr/>
          <a:lstStyle/>
          <a:p>
            <a:fld id="{B18F0A1E-A888-419D-A4BE-FACD1CC90688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685916" y="7772349"/>
            <a:ext cx="2641955" cy="486833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5667985" y="7862616"/>
            <a:ext cx="415517" cy="486833"/>
          </a:xfrm>
        </p:spPr>
        <p:txBody>
          <a:bodyPr/>
          <a:lstStyle/>
          <a:p>
            <a:fld id="{DACD92B4-7E4B-4947-8233-01CE28A371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6858000" cy="9144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474133" y="8077384"/>
            <a:ext cx="5791201" cy="71628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561903" y="769157"/>
            <a:ext cx="2841706" cy="7629728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558794" y="767692"/>
            <a:ext cx="2841706" cy="762972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3351654" y="806884"/>
            <a:ext cx="2841706" cy="7629728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3348576" y="805227"/>
            <a:ext cx="2841706" cy="762972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1778330" y="391937"/>
            <a:ext cx="425873" cy="757107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4544381" y="609571"/>
            <a:ext cx="755904" cy="42519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829818" y="2694432"/>
            <a:ext cx="2297430" cy="199948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3673962" y="1609696"/>
            <a:ext cx="2185397" cy="6052549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864108" y="4828032"/>
            <a:ext cx="2283714" cy="280416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4759452" y="7851650"/>
            <a:ext cx="910366" cy="486833"/>
          </a:xfrm>
        </p:spPr>
        <p:txBody>
          <a:bodyPr/>
          <a:lstStyle/>
          <a:p>
            <a:fld id="{B18F0A1E-A888-419D-A4BE-FACD1CC90688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685927" y="7774717"/>
            <a:ext cx="2489282" cy="486833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5671567" y="7866702"/>
            <a:ext cx="415517" cy="486833"/>
          </a:xfrm>
        </p:spPr>
        <p:txBody>
          <a:bodyPr/>
          <a:lstStyle/>
          <a:p>
            <a:fld id="{DACD92B4-7E4B-4947-8233-01CE28A371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6858000" cy="9144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471488" y="8092440"/>
            <a:ext cx="5940743" cy="71628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8640" y="767080"/>
            <a:ext cx="5772150" cy="7620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48640" y="768096"/>
            <a:ext cx="5772150" cy="7620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407806" y="364121"/>
            <a:ext cx="425873" cy="757107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5920955" y="562905"/>
            <a:ext cx="755904" cy="425196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1267" y="1090110"/>
            <a:ext cx="5223934" cy="160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825676"/>
            <a:ext cx="4647304" cy="48050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40941" y="7745537"/>
            <a:ext cx="910366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8F0A1E-A888-419D-A4BE-FACD1CC90688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1" y="7745537"/>
            <a:ext cx="415514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52652" y="7745537"/>
            <a:ext cx="41551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ACD92B4-7E4B-4947-8233-01CE28A3713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24744" y="1835696"/>
            <a:ext cx="4680520" cy="1323439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Играем в шашки с детьми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40768" y="3563888"/>
            <a:ext cx="4248472" cy="14773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   Шашки </a:t>
            </a:r>
            <a:r>
              <a:rPr lang="ru-RU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знакомы и любимы многими. Как привить интерес к шашкам у дошкольника? Играйте вместе с ребенком. Начните с рассказа о том, что это за игра и как в нее играть. </a:t>
            </a:r>
            <a:endParaRPr lang="ru-RU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026" name="Picture 2" descr="E:\Мои документы\ШАШКИ\dc18712d366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291" y="5364088"/>
            <a:ext cx="2449426" cy="20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06538" y="8388424"/>
            <a:ext cx="4279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i="1" dirty="0" smtClean="0">
                <a:latin typeface="Cambria Math" pitchFamily="18" charset="0"/>
                <a:ea typeface="Cambria Math" pitchFamily="18" charset="0"/>
              </a:rPr>
              <a:t>Подготовила инструктор по физической культуре</a:t>
            </a:r>
          </a:p>
          <a:p>
            <a:pPr algn="ctr"/>
            <a:r>
              <a:rPr lang="ru-RU" sz="1400" i="1" dirty="0" smtClean="0">
                <a:latin typeface="Cambria Math" pitchFamily="18" charset="0"/>
                <a:ea typeface="Cambria Math" pitchFamily="18" charset="0"/>
              </a:rPr>
              <a:t>ГБОУ д/с № 2151 Рачицкая Елена Николаевна</a:t>
            </a:r>
            <a:endParaRPr lang="ru-RU" sz="1400" i="1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06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9906" y="3275856"/>
            <a:ext cx="5256584" cy="452431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   Когда </a:t>
            </a:r>
            <a:r>
              <a:rPr lang="ru-RU" sz="1600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берёшь в руки кусок пластилина, ты способен вообразить, что из него можно сделать? - Если способен, то твоё воображение работает. Оно включается или с рождения или несколько позже. Один из эффективных способов задействовать его у ребёнка - обучать шашкам.</a:t>
            </a:r>
          </a:p>
          <a:p>
            <a:pPr algn="just"/>
            <a:r>
              <a:rPr lang="ru-RU" sz="1600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   Это </a:t>
            </a:r>
            <a:r>
              <a:rPr lang="ru-RU" sz="1600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кажется так просто: возьми пластилин, вообрази что из него будешь делать и начинай мять и лепить. Однако есть люди, для которых это не так просто, т.к. они не могут мыслить образно и воображать. У некоторых эта способность включена с рождения или подключается сама, другим её надо активизировать. Поэтому детям, у которых эта способность отсутствует, необходимо её своевременно подключить.</a:t>
            </a:r>
          </a:p>
          <a:p>
            <a:pPr algn="just"/>
            <a:r>
              <a:rPr lang="ru-RU" sz="1600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   Это</a:t>
            </a:r>
            <a:r>
              <a:rPr lang="ru-RU" sz="1600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, разумеется, можно сделать различными путями, но один из наиболее естественных и простых - освоить и регулярно играть в русские шашки.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52736" y="1115616"/>
            <a:ext cx="4824536" cy="107721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Зачем детям играть в шашки?</a:t>
            </a:r>
            <a:endParaRPr lang="ru-RU" sz="32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1894" y="2411760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Как с помощью шашек включить у ребёнка воображение и способность быстро думать</a:t>
            </a:r>
            <a:endParaRPr lang="ru-RU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03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30094" y="1115616"/>
            <a:ext cx="4406748" cy="1077218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Почему именно в русские шашки?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30094" y="2483768"/>
            <a:ext cx="4406748" cy="255454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1600" i="1" dirty="0" smtClean="0">
                <a:latin typeface="Cambria Math" pitchFamily="18" charset="0"/>
                <a:ea typeface="Cambria Math" pitchFamily="18" charset="0"/>
              </a:rPr>
              <a:t>   </a:t>
            </a:r>
            <a:r>
              <a:rPr lang="ru-RU" sz="1600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Не </a:t>
            </a:r>
            <a:r>
              <a:rPr lang="ru-RU" sz="1600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играющие в шашки обычно не знают, что шашки бывают разных видов. Наиболее распространённые и известные - это русские шашки на 64-клеточной доске. Следующая ступень - международные (или стоклеточные) шашки.</a:t>
            </a:r>
          </a:p>
          <a:p>
            <a:pPr algn="just"/>
            <a:r>
              <a:rPr lang="ru-RU" sz="1600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 </a:t>
            </a:r>
            <a:r>
              <a:rPr lang="en-US" sz="1600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   </a:t>
            </a:r>
            <a:r>
              <a:rPr lang="ru-RU" sz="1600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С </a:t>
            </a:r>
            <a:r>
              <a:rPr lang="ru-RU" sz="1600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русских шашек начинать легче. Через пару лет занятий, когда планку надо поднять выше, можно перейти на международные шашки или шахматы.</a:t>
            </a:r>
          </a:p>
        </p:txBody>
      </p:sp>
      <p:pic>
        <p:nvPicPr>
          <p:cNvPr id="2050" name="Picture 2" descr="E:\Мои документы\ШАШКИ\шаш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77" y="5436096"/>
            <a:ext cx="3015399" cy="24852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575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2696" y="1691680"/>
            <a:ext cx="5472608" cy="64940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i="1" dirty="0" smtClean="0">
                <a:latin typeface="Cambria Math" pitchFamily="18" charset="0"/>
                <a:ea typeface="Cambria Math" pitchFamily="18" charset="0"/>
              </a:rPr>
              <a:t>   </a:t>
            </a:r>
            <a:r>
              <a:rPr lang="ru-RU" sz="16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Это </a:t>
            </a:r>
            <a:r>
              <a:rPr lang="ru-RU" sz="16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настольная игра и вид спорта. Шашечная доска в русских шашках 8×8 клеток. В начальной позиции у каждой стороны по 12 шашек разного цвета, которые занимают первые три ряда с каждой стороны. В ходе игры шашки движутся по чёрным полям, они могут вставать только на незанятые поля. Простая шашка может ходить по диагонали вперёд на одну клетку и бить вперед и назад (при этом шашка движется по диагонали на две клетки, перепрыгивая через шашку или дамку соперника, которая снимается с доски; если из нового положения бьющей шашки можно побить другую шашку соперника, ход продолжается, и т. д.). При достижении игроком поля последней горизонтали простая шашка превращается в дамку и продолжает бой по правилам дамки (теперь она может ходить на любое число полей по диагонали в любом направлении). За один ход шашку противника можно побить только один раз. Согласно этому </a:t>
            </a:r>
            <a:r>
              <a:rPr lang="ru-RU" sz="16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правилу, </a:t>
            </a:r>
            <a:r>
              <a:rPr lang="ru-RU" sz="16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если при бое нескольких шашек </a:t>
            </a:r>
            <a:r>
              <a:rPr lang="ru-RU" sz="16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противника, </a:t>
            </a:r>
            <a:r>
              <a:rPr lang="ru-RU" sz="16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шашка или дамка повторно выходит на уже побитую шашку, то ход останавливается. Побитые шашки противника снимаются только после завершения хода. Игрок на своём ходу обязан побить шашку противника, если у него есть такая возможность, но при нескольких вариантах боя игрок волен выбрать любой. Пропуск хода не допускается. Цель игры — съесть или «запереть» (лишить возможности хода) все шашки противника».   </a:t>
            </a:r>
            <a:r>
              <a:rPr lang="ru-RU" sz="16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 </a:t>
            </a:r>
            <a:r>
              <a:rPr lang="ru-RU" sz="1600" i="1" dirty="0"/>
              <a:t> </a:t>
            </a:r>
            <a:endParaRPr lang="ru-RU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1700808" y="950760"/>
            <a:ext cx="3528392" cy="584775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Русские шашки</a:t>
            </a:r>
            <a:endParaRPr lang="ru-RU" sz="32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3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3888" y="4716016"/>
            <a:ext cx="4810844" cy="307776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i="1" dirty="0"/>
              <a:t> </a:t>
            </a:r>
            <a:r>
              <a:rPr lang="ru-RU" sz="1600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Начинать </a:t>
            </a:r>
            <a:r>
              <a:rPr lang="ru-RU" sz="1600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играть с ребенком в шашки можно уже с 4-х лет. Во время игры у малышей развиваются такие важные качества, как сосредоточенность и внимание, умение анализировать и принимать решение. Именно это понадобится ребёнку, когда он пойдёт в школу, что ещё раз доказывает пользу шашек в дошкольном возрасте. Эта игра рекомендуется даже в том случае, если </a:t>
            </a:r>
            <a:r>
              <a:rPr lang="ru-RU" sz="1600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ваш </a:t>
            </a:r>
            <a:r>
              <a:rPr lang="ru-RU" sz="1600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ребёнок неусидчив, плохо выдерживает длительные занятия. Очень часто именно игра в шашки вырабатывает у ребёнка необходимые качества и помогает быть успешным в жизни.</a:t>
            </a:r>
            <a:endParaRPr lang="ru-RU" sz="160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3" name="Picture 6" descr="E:\Мои документы\ШАШКИ\i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7126" y="1331640"/>
            <a:ext cx="3085680" cy="28803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74694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6712" y="1043608"/>
            <a:ext cx="5170884" cy="1077218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Чему </a:t>
            </a:r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ребёнок  учится</a:t>
            </a:r>
            <a:r>
              <a:rPr lang="ru-RU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, играя </a:t>
            </a:r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в  шашки</a:t>
            </a:r>
            <a:r>
              <a:rPr lang="ru-RU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?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6712" y="2283991"/>
            <a:ext cx="5170884" cy="477053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1600" i="1" dirty="0" smtClean="0">
                <a:latin typeface="Cambria Math" pitchFamily="18" charset="0"/>
                <a:ea typeface="Cambria Math" pitchFamily="18" charset="0"/>
              </a:rPr>
              <a:t>   </a:t>
            </a:r>
            <a:r>
              <a:rPr lang="ru-RU" sz="1600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Играющий </a:t>
            </a:r>
            <a:r>
              <a:rPr lang="ru-RU" sz="1600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в шашки учится использовать творческое воображение, т.к. в игре надо предвидеть ходы противника, уметь моделировать ситуации дальнейшей игры и разработать соответствующую стратегию. Ребёнок обучается думать образами и запоминать эти воображаемые картины. В шашках тренируется способность воображать позицию и сохранять её в памяти: то, как на шашечной доске размещены чёрные и белые шашки (причем, не только в одной позиции, но также при её изменении после своих ходов и ходов противника), а также варианты выбора: как поступать и что произойдёт, если противник сделает что-то непредвиденное.</a:t>
            </a:r>
          </a:p>
          <a:p>
            <a:pPr algn="just"/>
            <a:r>
              <a:rPr lang="en-US" sz="1600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   </a:t>
            </a:r>
            <a:r>
              <a:rPr lang="ru-RU" sz="1600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Шашечные </a:t>
            </a:r>
            <a:r>
              <a:rPr lang="ru-RU" sz="1600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тренировки развивают многие необходимые для жизни качества: объёмное мышление, логический анализ, память, внимание, способность концентрироваться, самодисциплину, абстрактное мышление, творческую фантазию и сообразительность, настойчивость и решительность.</a:t>
            </a:r>
          </a:p>
        </p:txBody>
      </p:sp>
      <p:pic>
        <p:nvPicPr>
          <p:cNvPr id="3074" name="Picture 2" descr="E:\Мои документы\ШАШКИ\i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7216"/>
          <a:stretch/>
        </p:blipFill>
        <p:spPr bwMode="auto">
          <a:xfrm>
            <a:off x="1964050" y="7164288"/>
            <a:ext cx="2857500" cy="114006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130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13" y="1115616"/>
            <a:ext cx="5144790" cy="1077218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Где </a:t>
            </a:r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это  в  жизни </a:t>
            </a:r>
            <a:r>
              <a:rPr lang="ru-RU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необходимо?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01363" y="2351974"/>
            <a:ext cx="4464496" cy="280076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just"/>
            <a:r>
              <a:rPr lang="ru-RU" sz="1600" b="1" i="1" dirty="0" smtClean="0">
                <a:ln/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   </a:t>
            </a:r>
            <a:r>
              <a:rPr lang="ru-RU" sz="1600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Наиболее </a:t>
            </a:r>
            <a:r>
              <a:rPr lang="ru-RU" sz="1600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простой пример: перед </a:t>
            </a:r>
            <a:r>
              <a:rPr lang="ru-RU" sz="1600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вами </a:t>
            </a:r>
            <a:r>
              <a:rPr lang="ru-RU" sz="1600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таблица с информацией и графиком изображения величин. Если у </a:t>
            </a:r>
            <a:r>
              <a:rPr lang="ru-RU" sz="1600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вас </a:t>
            </a:r>
            <a:r>
              <a:rPr lang="ru-RU" sz="1600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нет способности думать образами, то </a:t>
            </a:r>
            <a:r>
              <a:rPr lang="ru-RU" sz="1600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вы анализируете </a:t>
            </a:r>
            <a:r>
              <a:rPr lang="ru-RU" sz="1600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информацию из таблиц, строчку за строчкой, тратя на это очень много времени, и </a:t>
            </a:r>
            <a:r>
              <a:rPr lang="ru-RU" sz="1600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всё равно </a:t>
            </a:r>
            <a:r>
              <a:rPr lang="ru-RU" sz="1600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точно не понимая взаимосвязи. Думая же образами, </a:t>
            </a:r>
            <a:r>
              <a:rPr lang="ru-RU" sz="1600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вы</a:t>
            </a:r>
            <a:r>
              <a:rPr lang="ru-RU" sz="1600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, напротив, </a:t>
            </a:r>
            <a:r>
              <a:rPr lang="ru-RU" sz="1600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усматриваете </a:t>
            </a:r>
            <a:r>
              <a:rPr lang="ru-RU" sz="1600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связь и - самое главное - </a:t>
            </a:r>
            <a:r>
              <a:rPr lang="ru-RU" sz="1600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думаете </a:t>
            </a:r>
            <a:r>
              <a:rPr lang="ru-RU" sz="1600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быстрее и </a:t>
            </a:r>
            <a:r>
              <a:rPr lang="ru-RU" sz="1600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запоминаете </a:t>
            </a:r>
            <a:r>
              <a:rPr lang="ru-RU" sz="1600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больше.</a:t>
            </a:r>
          </a:p>
        </p:txBody>
      </p:sp>
      <p:pic>
        <p:nvPicPr>
          <p:cNvPr id="4098" name="Picture 2" descr="C:\Documents and Settings\adminn\Local Settings\Temporary Internet Files\Content.IE5\I3YFQH0Z\MC900299851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448" y="5508104"/>
            <a:ext cx="3200325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64705" y="7524328"/>
            <a:ext cx="5472608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Приятного времяпрепровождения!</a:t>
            </a:r>
          </a:p>
        </p:txBody>
      </p:sp>
    </p:spTree>
    <p:extLst>
      <p:ext uri="{BB962C8B-B14F-4D97-AF65-F5344CB8AC3E}">
        <p14:creationId xmlns:p14="http://schemas.microsoft.com/office/powerpoint/2010/main" val="26463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167</TotalTime>
  <Words>813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Кнопка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.</dc:creator>
  <cp:lastModifiedBy>.</cp:lastModifiedBy>
  <cp:revision>14</cp:revision>
  <dcterms:created xsi:type="dcterms:W3CDTF">2013-01-08T16:41:28Z</dcterms:created>
  <dcterms:modified xsi:type="dcterms:W3CDTF">2013-01-08T19:29:23Z</dcterms:modified>
</cp:coreProperties>
</file>