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86" r:id="rId13"/>
    <p:sldId id="288" r:id="rId14"/>
    <p:sldId id="297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6" autoAdjust="0"/>
    <p:restoredTop sz="94660"/>
  </p:normalViewPr>
  <p:slideViewPr>
    <p:cSldViewPr>
      <p:cViewPr varScale="1">
        <p:scale>
          <a:sx n="66" d="100"/>
          <a:sy n="66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  <p:sndAc>
      <p:stSnd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4958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Проект</a:t>
            </a:r>
            <a:br>
              <a:rPr lang="ru-RU" sz="5300" dirty="0" smtClean="0"/>
            </a:br>
            <a:r>
              <a:rPr lang="ru-RU" sz="3100" dirty="0" smtClean="0"/>
              <a:t>«В мире воды»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Разработала проект</a:t>
            </a:r>
            <a:br>
              <a:rPr lang="ru-RU" sz="1600" dirty="0" smtClean="0"/>
            </a:br>
            <a:r>
              <a:rPr lang="ru-RU" sz="1600" dirty="0" smtClean="0"/>
              <a:t>воспитатель ,высшей категории    Е.Л. Моисеева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ГДОУ детский сад № 84</a:t>
            </a:r>
          </a:p>
          <a:p>
            <a:r>
              <a:rPr lang="ru-RU" sz="1600" dirty="0" smtClean="0"/>
              <a:t>Невского района</a:t>
            </a:r>
          </a:p>
          <a:p>
            <a:r>
              <a:rPr lang="ru-RU" sz="1600" dirty="0" smtClean="0"/>
              <a:t>.Санкт-Петербурга</a:t>
            </a:r>
            <a:endParaRPr lang="ru-RU" sz="1600" dirty="0"/>
          </a:p>
        </p:txBody>
      </p:sp>
      <p:pic>
        <p:nvPicPr>
          <p:cNvPr id="1029" name="Picture 5" descr="C:\Documents and Settings\Сюда\Local Settings\Temporary Internet Files\Content.IE5\FKR3MO16\MP9004023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000" y="1371600"/>
            <a:ext cx="2880000" cy="3600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Сюда\Local Settings\Temporary Internet Files\Content.IE5\5W7UEPJA\MP9004012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4800"/>
            <a:ext cx="2808000" cy="4209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 проекта в долгосрочной перспективе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Работа по осуществлению данного проекта способствует формированию экологического мировоззрения ребенка, что является качественным новообразованием личности, определяющим ценностное отношение человека к себе и к окружающему миру, поступки, поведение и в целом жизнь человека. В дальнейшем эмоционально-ценностное отношение к окружающему; интенсивное накопление личного опыта по взаимодействию с окружающим миром приведет к формированию прочной наглядно- образной его картины, определяющей процесс развития экологической культуры, основ нравственно-экологической позиции личности.</a:t>
            </a:r>
          </a:p>
          <a:p>
            <a:r>
              <a:rPr lang="ru-RU" sz="2000" dirty="0" smtClean="0"/>
              <a:t>Традиционно экологическая культура будет рассматриваться как трансляция культуры от поколения к поколению, как общий механизм социального наследования, охватывающий и стихийные воздействия среды, и организованные- </a:t>
            </a:r>
            <a:r>
              <a:rPr lang="ru-RU" sz="2000" dirty="0" err="1" smtClean="0"/>
              <a:t>воспитание,образование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Перспективы дальнейшего развития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Внедрение этого проекта требует определенных  организационно-методических условий и особых подходов . Следует выделить несколько направлений в ходе дальнейшей реализации проекта:</a:t>
            </a:r>
          </a:p>
          <a:p>
            <a:r>
              <a:rPr lang="ru-RU" sz="2000" dirty="0" smtClean="0"/>
              <a:t>создание необходимых условий для жизни и воспитания детей.</a:t>
            </a:r>
          </a:p>
          <a:p>
            <a:r>
              <a:rPr lang="ru-RU" sz="2000" dirty="0" smtClean="0"/>
              <a:t>создание благоприятной атмосферы и внедрение принципов личностно-ориентированной педагоги в работе с детьми;</a:t>
            </a:r>
          </a:p>
          <a:p>
            <a:r>
              <a:rPr lang="ru-RU" sz="2000" dirty="0" smtClean="0"/>
              <a:t>освоение педагогами методов экологического воспитания и инновационных технологий в работе с детьми разного возраста;</a:t>
            </a:r>
          </a:p>
          <a:p>
            <a:r>
              <a:rPr lang="ru-RU" sz="2000" dirty="0" smtClean="0"/>
              <a:t>разработка новых форм с различными организациями соответствующего профиля.</a:t>
            </a:r>
          </a:p>
          <a:p>
            <a:r>
              <a:rPr lang="ru-RU" sz="2000" dirty="0" smtClean="0"/>
              <a:t>оснащение воспитательно-образовательного процесса необходимым оборудованием, материалом, литературой и др.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бывает вода?( </a:t>
            </a:r>
            <a:r>
              <a:rPr lang="ru-RU" dirty="0" err="1" smtClean="0"/>
              <a:t>мл.гр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Жидкая</a:t>
            </a:r>
            <a:endParaRPr lang="ru-RU" dirty="0"/>
          </a:p>
        </p:txBody>
      </p:sp>
      <p:pic>
        <p:nvPicPr>
          <p:cNvPr id="7" name="Содержимое 6" descr="DSC097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1008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Жидкая</a:t>
            </a:r>
            <a:endParaRPr lang="ru-RU" dirty="0"/>
          </a:p>
        </p:txBody>
      </p:sp>
      <p:pic>
        <p:nvPicPr>
          <p:cNvPr id="8" name="Содержимое 7" descr="DSC0971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09491"/>
            <a:ext cx="4041775" cy="3031331"/>
          </a:xfrm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бывает вода?(</a:t>
            </a:r>
            <a:r>
              <a:rPr lang="ru-RU" dirty="0" err="1" smtClean="0"/>
              <a:t>мл.гр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Приобретает цвет</a:t>
            </a:r>
            <a:endParaRPr lang="ru-RU" dirty="0"/>
          </a:p>
        </p:txBody>
      </p:sp>
      <p:pic>
        <p:nvPicPr>
          <p:cNvPr id="7" name="Содержимое 6" descr="DSC09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10086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Приобретает цвет</a:t>
            </a:r>
            <a:endParaRPr lang="ru-RU" dirty="0"/>
          </a:p>
        </p:txBody>
      </p:sp>
      <p:pic>
        <p:nvPicPr>
          <p:cNvPr id="8" name="Содержимое 7" descr="DSC0973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09491"/>
            <a:ext cx="4041775" cy="3031331"/>
          </a:xfrm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Океанариум (</a:t>
            </a:r>
            <a:r>
              <a:rPr lang="ru-RU" dirty="0" err="1" smtClean="0"/>
              <a:t>мл.гр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DSC009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048000"/>
            <a:ext cx="4038600" cy="3028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DSC009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2004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0" name="Picture 4" descr="C:\Documents and Settings\Сюда\Local Settings\Temporary Internet Files\Content.IE5\FKR3MO16\MM90028288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905000"/>
            <a:ext cx="1285875" cy="1133475"/>
          </a:xfrm>
          <a:prstGeom prst="rect">
            <a:avLst/>
          </a:prstGeom>
          <a:noFill/>
        </p:spPr>
      </p:pic>
      <p:pic>
        <p:nvPicPr>
          <p:cNvPr id="4101" name="Picture 5" descr="C:\Documents and Settings\Сюда\Local Settings\Temporary Internet Files\Content.IE5\5W7UEPJA\MC9001500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057400"/>
            <a:ext cx="1726194" cy="784634"/>
          </a:xfrm>
          <a:prstGeom prst="rect">
            <a:avLst/>
          </a:prstGeom>
          <a:noFill/>
        </p:spPr>
      </p:pic>
      <p:pic>
        <p:nvPicPr>
          <p:cNvPr id="4102" name="Picture 6" descr="C:\Documents and Settings\Сюда\Local Settings\Temporary Internet Files\Content.IE5\5W7UEPJA\MC9001500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752600"/>
            <a:ext cx="1726194" cy="784634"/>
          </a:xfrm>
          <a:prstGeom prst="rect">
            <a:avLst/>
          </a:prstGeom>
          <a:noFill/>
        </p:spPr>
      </p:pic>
      <p:pic>
        <p:nvPicPr>
          <p:cNvPr id="4103" name="Picture 7" descr="C:\Documents and Settings\Сюда\Local Settings\Temporary Internet Files\Content.IE5\5W7UEPJA\MC9001500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867400"/>
            <a:ext cx="1726194" cy="7846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Сюда\Local Settings\Temporary Internet Files\Content.IE5\DCZCMAJS\MP9004468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960000" cy="5269029"/>
          </a:xfrm>
          <a:prstGeom prst="rect">
            <a:avLst/>
          </a:prstGeom>
          <a:noFill/>
        </p:spPr>
      </p:pic>
      <p:pic>
        <p:nvPicPr>
          <p:cNvPr id="7170" name="Picture 2" descr="C:\Documents and Settings\Сюда\Local Settings\Temporary Internet Files\Content.IE5\DCZCMAJS\MP9004468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41071"/>
            <a:ext cx="3996000" cy="5316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Воды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5" name="Содержимое 4" descr="x_805a1fa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52400" y="3048000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6" name="Содержимое 5" descr="x_90cf047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76800" y="2895600"/>
            <a:ext cx="4041775" cy="3031331"/>
          </a:xfrm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Сюда\Local Settings\Temporary Internet Files\Content.IE5\H7CH7CTT\MC9004449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6850"/>
            <a:ext cx="4140000" cy="5361150"/>
          </a:xfrm>
          <a:prstGeom prst="rect">
            <a:avLst/>
          </a:prstGeom>
          <a:noFill/>
        </p:spPr>
      </p:pic>
      <p:pic>
        <p:nvPicPr>
          <p:cNvPr id="8197" name="Picture 5" descr="C:\Documents and Settings\Сюда\Local Settings\Temporary Internet Files\Content.IE5\H7CH7CTT\MC9004449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00" y="1496850"/>
            <a:ext cx="4140000" cy="5361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Гигиены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Подгт.группа</a:t>
            </a:r>
            <a:endParaRPr lang="ru-RU" dirty="0"/>
          </a:p>
        </p:txBody>
      </p:sp>
      <p:pic>
        <p:nvPicPr>
          <p:cNvPr id="5" name="Содержимое 4" descr="x_59ed075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2438400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Подгт</a:t>
            </a:r>
            <a:r>
              <a:rPr lang="ru-RU" dirty="0" smtClean="0"/>
              <a:t>. группа</a:t>
            </a:r>
            <a:endParaRPr lang="ru-RU" dirty="0"/>
          </a:p>
        </p:txBody>
      </p:sp>
      <p:pic>
        <p:nvPicPr>
          <p:cNvPr id="6" name="Содержимое 5" descr="x_ba73555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02225" y="2514600"/>
            <a:ext cx="4041775" cy="3031331"/>
          </a:xfrm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Сюда\Local Settings\Temporary Internet Files\Content.IE5\H7CH7CTT\MP9004014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0000"/>
            <a:ext cx="5328000" cy="5328000"/>
          </a:xfrm>
          <a:prstGeom prst="rect">
            <a:avLst/>
          </a:prstGeom>
          <a:noFill/>
        </p:spPr>
      </p:pic>
      <p:pic>
        <p:nvPicPr>
          <p:cNvPr id="10242" name="Picture 2" descr="C:\Documents and Settings\Сюда\Local Settings\Temporary Internet Files\Content.IE5\H7CH7CTT\MP9004014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000" y="1566000"/>
            <a:ext cx="5292000" cy="529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Петродворец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Подгт</a:t>
            </a:r>
            <a:r>
              <a:rPr lang="ru-RU" dirty="0" smtClean="0"/>
              <a:t> .группа</a:t>
            </a:r>
            <a:endParaRPr lang="ru-RU" dirty="0"/>
          </a:p>
        </p:txBody>
      </p:sp>
      <p:pic>
        <p:nvPicPr>
          <p:cNvPr id="5" name="Содержимое 4" descr="x_adaa169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910086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Подгт</a:t>
            </a:r>
            <a:r>
              <a:rPr lang="ru-RU" dirty="0" smtClean="0"/>
              <a:t>. группа</a:t>
            </a:r>
            <a:endParaRPr lang="ru-RU" dirty="0"/>
          </a:p>
        </p:txBody>
      </p:sp>
      <p:pic>
        <p:nvPicPr>
          <p:cNvPr id="6" name="Содержимое 5" descr="x_fb334b1c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909491"/>
            <a:ext cx="4041775" cy="3031331"/>
          </a:xfrm>
        </p:spPr>
      </p:pic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Актуальность предлагаемого  проекта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«</a:t>
            </a:r>
            <a:r>
              <a:rPr lang="ru-RU" sz="1800" dirty="0" smtClean="0"/>
              <a:t>Любовь к Родине начинается с любви к природе» .Именно под этим лозунгом детское движение страны проводит все мероприятия, которые направлены на то, чтобы  наши дети научились любить Родину через любовь к окружающему миру.</a:t>
            </a:r>
          </a:p>
          <a:p>
            <a:r>
              <a:rPr lang="ru-RU" sz="1800" dirty="0" smtClean="0"/>
              <a:t>Важно своевременно развивать экологическое сознание маленькой личности.</a:t>
            </a:r>
          </a:p>
          <a:p>
            <a:r>
              <a:rPr lang="ru-RU" sz="1800" dirty="0" smtClean="0"/>
              <a:t>Экологическая грамотность, бережное и любовное отношение к природе стали аналогом выживания человека на нашей планете. Таким образом,  экологическое образование- актуальная и главная задача.</a:t>
            </a:r>
          </a:p>
          <a:p>
            <a:r>
              <a:rPr lang="ru-RU" sz="1800" dirty="0" smtClean="0"/>
              <a:t> В современных условиях, проблема экологического воспитания дошкольников приобретает особую остроту и актуальность.</a:t>
            </a:r>
          </a:p>
          <a:p>
            <a:r>
              <a:rPr lang="ru-RU" sz="1800" dirty="0" smtClean="0"/>
              <a:t>Проект имеет большое значение ,как начальная ступень системы непрерывного и всеобщего экологического образования, дает хороший задел для последующих за ней ступеней системы экологического образования.</a:t>
            </a: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*</a:t>
            </a:r>
            <a:r>
              <a:rPr lang="ru-RU" sz="2400" dirty="0" smtClean="0"/>
              <a:t>Создание условий для формирования у ребенка элементов экологической культуры, экологически грамотного поведения в природе.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*1.Научить вести наблюдения за объектами природы.</a:t>
            </a:r>
          </a:p>
          <a:p>
            <a:pPr>
              <a:buNone/>
            </a:pPr>
            <a:r>
              <a:rPr lang="ru-RU" sz="2400" dirty="0" smtClean="0"/>
              <a:t>*2. Научить конкретным способам экспериментирования и исследования объектов природы.</a:t>
            </a:r>
          </a:p>
          <a:p>
            <a:pPr>
              <a:buNone/>
            </a:pPr>
            <a:r>
              <a:rPr lang="ru-RU" sz="2400" dirty="0" smtClean="0"/>
              <a:t>*3. Развивать умение делать выводы, устанавливая причинно- следственные связи между объектами природы.</a:t>
            </a:r>
          </a:p>
          <a:p>
            <a:pPr>
              <a:buNone/>
            </a:pPr>
            <a:r>
              <a:rPr lang="ru-RU" sz="2400" dirty="0" smtClean="0"/>
              <a:t>*4. Воспитывать навыки экологически безопасного поведения в природе. Выполняя правила безопасного труда в природе.</a:t>
            </a: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*</a:t>
            </a:r>
            <a:r>
              <a:rPr lang="ru-RU" sz="2800" dirty="0" smtClean="0"/>
              <a:t>Подготовительный: </a:t>
            </a:r>
            <a:r>
              <a:rPr lang="ru-RU" sz="2400" dirty="0" smtClean="0"/>
              <a:t>постановка цели и задач, определение направлений ,объектов и методов, предварительная работа, детьми и их родителями, выбор оборудования и материалов.</a:t>
            </a:r>
          </a:p>
          <a:p>
            <a:pPr>
              <a:buNone/>
            </a:pPr>
            <a:r>
              <a:rPr lang="ru-RU" sz="2400" dirty="0" smtClean="0"/>
              <a:t>*</a:t>
            </a:r>
            <a:r>
              <a:rPr lang="ru-RU" sz="2800" dirty="0" smtClean="0"/>
              <a:t>Собственно-исследовательский</a:t>
            </a:r>
            <a:r>
              <a:rPr lang="ru-RU" sz="2400" dirty="0" smtClean="0"/>
              <a:t>: поиск ответов на поставленные вопросы разными  способами</a:t>
            </a:r>
            <a:r>
              <a:rPr lang="ru-RU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Обобщающий(заключительный): </a:t>
            </a:r>
            <a:r>
              <a:rPr lang="ru-RU" sz="2400" dirty="0" smtClean="0"/>
              <a:t>обобщение результатов в самой различной форме, их анализ, закрепление полученных знаний, формулировка выводов и,  по возможности, составление рекомендаций</a:t>
            </a: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Учасники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заведующая</a:t>
            </a:r>
          </a:p>
          <a:p>
            <a:r>
              <a:rPr lang="ru-RU" dirty="0" smtClean="0"/>
              <a:t>старший воспитатель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музыкальный руководитель</a:t>
            </a:r>
          </a:p>
          <a:p>
            <a:pPr>
              <a:buNone/>
            </a:pPr>
            <a:r>
              <a:rPr lang="ru-RU" dirty="0" smtClean="0"/>
              <a:t>    дети</a:t>
            </a:r>
          </a:p>
          <a:p>
            <a:r>
              <a:rPr lang="ru-RU" dirty="0" smtClean="0"/>
              <a:t>родители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Формы, методы  и </a:t>
            </a:r>
            <a:r>
              <a:rPr lang="ru-RU" dirty="0" err="1" smtClean="0"/>
              <a:t>прнципы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экологические, поисково-познавательные занятия с использованием моделей;</a:t>
            </a:r>
          </a:p>
          <a:p>
            <a:r>
              <a:rPr lang="ru-RU" sz="2400" dirty="0" smtClean="0"/>
              <a:t>наблюдения, экологические экскурсии;</a:t>
            </a:r>
          </a:p>
          <a:p>
            <a:r>
              <a:rPr lang="ru-RU" sz="2400" dirty="0" smtClean="0"/>
              <a:t>продуктивная деятельность;</a:t>
            </a:r>
          </a:p>
          <a:p>
            <a:r>
              <a:rPr lang="ru-RU" sz="2400" dirty="0" smtClean="0"/>
              <a:t>экологическая лаборатория;</a:t>
            </a:r>
          </a:p>
          <a:p>
            <a:r>
              <a:rPr lang="ru-RU" sz="2400" dirty="0" smtClean="0"/>
              <a:t>экологические выставки;</a:t>
            </a:r>
          </a:p>
          <a:p>
            <a:r>
              <a:rPr lang="ru-RU" sz="2400" dirty="0" smtClean="0"/>
              <a:t>День (неделя) экологического творчества</a:t>
            </a:r>
          </a:p>
          <a:p>
            <a:r>
              <a:rPr lang="ru-RU" sz="2400" dirty="0" smtClean="0"/>
              <a:t>например «Волшебная водичка»</a:t>
            </a:r>
          </a:p>
          <a:p>
            <a:r>
              <a:rPr lang="ru-RU" sz="2400" dirty="0" smtClean="0"/>
              <a:t>эколого-познавательные праздники, развлечения.</a:t>
            </a:r>
          </a:p>
          <a:p>
            <a:r>
              <a:rPr lang="ru-RU" sz="2400" dirty="0" smtClean="0"/>
              <a:t>экологические сказки;</a:t>
            </a:r>
          </a:p>
          <a:p>
            <a:r>
              <a:rPr lang="ru-RU" sz="2400" dirty="0" smtClean="0"/>
              <a:t>познавательное чтение</a:t>
            </a:r>
          </a:p>
          <a:p>
            <a:r>
              <a:rPr lang="ru-RU" sz="2400" dirty="0" smtClean="0"/>
              <a:t>уроки доброты</a:t>
            </a: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уголок  экологии и экологическая лаборатория экспериментирование в группе;</a:t>
            </a:r>
          </a:p>
          <a:p>
            <a:r>
              <a:rPr lang="ru-RU" sz="2400" dirty="0" smtClean="0"/>
              <a:t>методическая инструкция(картотека дидактических игр, конспекты занятий, сценарии развлечений и т.д.);</a:t>
            </a:r>
          </a:p>
          <a:p>
            <a:r>
              <a:rPr lang="ru-RU" sz="2400" dirty="0" smtClean="0"/>
              <a:t>Библиотека юного эколога;</a:t>
            </a:r>
          </a:p>
          <a:p>
            <a:r>
              <a:rPr lang="ru-RU" sz="2400" dirty="0" smtClean="0"/>
              <a:t>Подборка художественной литературы;</a:t>
            </a:r>
          </a:p>
          <a:p>
            <a:r>
              <a:rPr lang="ru-RU" sz="2400" dirty="0" smtClean="0"/>
              <a:t>картотека опытов и экспериментов;</a:t>
            </a:r>
          </a:p>
          <a:p>
            <a:r>
              <a:rPr lang="ru-RU" sz="2400" dirty="0" err="1" smtClean="0"/>
              <a:t>аудиовидеотека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настольно-печатные игры;</a:t>
            </a:r>
          </a:p>
          <a:p>
            <a:r>
              <a:rPr lang="ru-RU" sz="2400" dirty="0" smtClean="0"/>
              <a:t>Фильмотека.</a:t>
            </a:r>
          </a:p>
          <a:p>
            <a:endParaRPr lang="ru-RU" sz="2400" dirty="0" smtClean="0"/>
          </a:p>
          <a:p>
            <a:pPr>
              <a:buFont typeface="Arial" charset="0"/>
              <a:buChar char="•"/>
            </a:pPr>
            <a:endParaRPr lang="ru-RU" sz="2400" dirty="0" smtClean="0"/>
          </a:p>
          <a:p>
            <a:pPr>
              <a:buFont typeface="Arial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Для детей:</a:t>
            </a:r>
          </a:p>
          <a:p>
            <a:r>
              <a:rPr lang="ru-RU" sz="2400" dirty="0" smtClean="0"/>
              <a:t>появиться ярко выраженный интерес к объектам и явлением природы. Различать неживую природу(воздух, почва, вода) и живую природу.</a:t>
            </a:r>
          </a:p>
          <a:p>
            <a:r>
              <a:rPr lang="ru-RU" sz="2400" dirty="0" smtClean="0"/>
              <a:t>Бережно относиться к воде, стремиться к правильному поведению по отношению к миру природы.</a:t>
            </a:r>
          </a:p>
          <a:p>
            <a:r>
              <a:rPr lang="ru-RU" sz="2400" dirty="0" smtClean="0"/>
              <a:t>овладеют навыками экологически безопасного поведения в природе.</a:t>
            </a:r>
          </a:p>
          <a:p>
            <a:r>
              <a:rPr lang="ru-RU" sz="2400" dirty="0" smtClean="0"/>
              <a:t>сформируется стремление к исследованию объектов природы, научатся делать выводы, устанавливать причинно-следственные связи.</a:t>
            </a:r>
          </a:p>
          <a:p>
            <a:r>
              <a:rPr lang="ru-RU" sz="2400" dirty="0" smtClean="0"/>
              <a:t>узнают значение воды в жизни всех живых объектов природы и ее свойства.</a:t>
            </a:r>
            <a:endParaRPr lang="ru-RU" sz="2400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детей:</a:t>
            </a:r>
          </a:p>
          <a:p>
            <a:r>
              <a:rPr lang="ru-RU" sz="2000" dirty="0" smtClean="0"/>
              <a:t>ответственное отношение к окружающей среде, к своему здоровью.</a:t>
            </a:r>
          </a:p>
          <a:p>
            <a:r>
              <a:rPr lang="ru-RU" sz="2000" dirty="0" smtClean="0"/>
              <a:t>развитие у детей инициативы, сообразительности, самостоятельности.</a:t>
            </a:r>
          </a:p>
          <a:p>
            <a:r>
              <a:rPr lang="ru-RU" sz="2400" dirty="0" smtClean="0"/>
              <a:t>Для педагога:</a:t>
            </a:r>
          </a:p>
          <a:p>
            <a:r>
              <a:rPr lang="ru-RU" sz="2000" dirty="0" smtClean="0"/>
              <a:t>повышение теоретического уровня и профессионализма.</a:t>
            </a:r>
          </a:p>
          <a:p>
            <a:r>
              <a:rPr lang="ru-RU" sz="2000" dirty="0" smtClean="0"/>
              <a:t>внедрение современных форм и методов работы по эколого-познавательной деятельности дошкольников.</a:t>
            </a:r>
          </a:p>
          <a:p>
            <a:r>
              <a:rPr lang="ru-RU" sz="2000" dirty="0" smtClean="0"/>
              <a:t>личностный и профессиональный рост</a:t>
            </a:r>
          </a:p>
          <a:p>
            <a:r>
              <a:rPr lang="ru-RU" sz="2000" dirty="0" smtClean="0"/>
              <a:t>самореализация.</a:t>
            </a:r>
          </a:p>
          <a:p>
            <a:r>
              <a:rPr lang="ru-RU" sz="2400" dirty="0" smtClean="0"/>
              <a:t>Для родителей:</a:t>
            </a:r>
          </a:p>
          <a:p>
            <a:r>
              <a:rPr lang="ru-RU" sz="2000" dirty="0" smtClean="0"/>
              <a:t>повышение уровня экологического сознания.</a:t>
            </a:r>
          </a:p>
          <a:p>
            <a:endParaRPr lang="ru-RU" sz="20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412</TotalTime>
  <Words>748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Проект «В мире воды» Разработала проект воспитатель ,высшей категории    Е.Л. Моисеева </vt:lpstr>
      <vt:lpstr>Актуальность предлагаемого  проекта </vt:lpstr>
      <vt:lpstr>Цели и задачи проекта:</vt:lpstr>
      <vt:lpstr>Этапы реализации проекта</vt:lpstr>
      <vt:lpstr>Учасники проекта</vt:lpstr>
      <vt:lpstr>Формы, методы  и прнципы проекта</vt:lpstr>
      <vt:lpstr>Оснащение проекта</vt:lpstr>
      <vt:lpstr>Предполагаемые результаты:</vt:lpstr>
      <vt:lpstr>Предлагаемые результаты:</vt:lpstr>
      <vt:lpstr>Эффект проекта в долгосрочной перспективе</vt:lpstr>
      <vt:lpstr>Перспективы дальнейшего развития проекта</vt:lpstr>
      <vt:lpstr>Какой бывает вода?( мл.гр)</vt:lpstr>
      <vt:lpstr>Какой бывает вода?(мл.гр)</vt:lpstr>
      <vt:lpstr>Океанариум (мл.гр)</vt:lpstr>
      <vt:lpstr>Музей Воды</vt:lpstr>
      <vt:lpstr>Музей Гигиены</vt:lpstr>
      <vt:lpstr>Петродворец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«Лаборатория неживой природы» (для детей младшей возрастной группы)</dc:title>
  <cp:lastModifiedBy>Тёма</cp:lastModifiedBy>
  <cp:revision>53</cp:revision>
  <dcterms:modified xsi:type="dcterms:W3CDTF">2011-05-06T15:55:12Z</dcterms:modified>
</cp:coreProperties>
</file>