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62"/>
  </p:notesMasterIdLst>
  <p:sldIdLst>
    <p:sldId id="402" r:id="rId2"/>
    <p:sldId id="343" r:id="rId3"/>
    <p:sldId id="346" r:id="rId4"/>
    <p:sldId id="347" r:id="rId5"/>
    <p:sldId id="348" r:id="rId6"/>
    <p:sldId id="349" r:id="rId7"/>
    <p:sldId id="350" r:id="rId8"/>
    <p:sldId id="351" r:id="rId9"/>
    <p:sldId id="352" r:id="rId10"/>
    <p:sldId id="357" r:id="rId11"/>
    <p:sldId id="355" r:id="rId12"/>
    <p:sldId id="356" r:id="rId13"/>
    <p:sldId id="358" r:id="rId14"/>
    <p:sldId id="359" r:id="rId15"/>
    <p:sldId id="360" r:id="rId16"/>
    <p:sldId id="361" r:id="rId17"/>
    <p:sldId id="362" r:id="rId18"/>
    <p:sldId id="363" r:id="rId19"/>
    <p:sldId id="364" r:id="rId20"/>
    <p:sldId id="294" r:id="rId21"/>
    <p:sldId id="273" r:id="rId22"/>
    <p:sldId id="266" r:id="rId23"/>
    <p:sldId id="391" r:id="rId24"/>
    <p:sldId id="367" r:id="rId25"/>
    <p:sldId id="381" r:id="rId26"/>
    <p:sldId id="368" r:id="rId27"/>
    <p:sldId id="393" r:id="rId28"/>
    <p:sldId id="380" r:id="rId29"/>
    <p:sldId id="384" r:id="rId30"/>
    <p:sldId id="386" r:id="rId31"/>
    <p:sldId id="379" r:id="rId32"/>
    <p:sldId id="370" r:id="rId33"/>
    <p:sldId id="387" r:id="rId34"/>
    <p:sldId id="388" r:id="rId35"/>
    <p:sldId id="308" r:id="rId36"/>
    <p:sldId id="392" r:id="rId37"/>
    <p:sldId id="371" r:id="rId38"/>
    <p:sldId id="399" r:id="rId39"/>
    <p:sldId id="372" r:id="rId40"/>
    <p:sldId id="373" r:id="rId41"/>
    <p:sldId id="375" r:id="rId42"/>
    <p:sldId id="374" r:id="rId43"/>
    <p:sldId id="376" r:id="rId44"/>
    <p:sldId id="395" r:id="rId45"/>
    <p:sldId id="303" r:id="rId46"/>
    <p:sldId id="275" r:id="rId47"/>
    <p:sldId id="377" r:id="rId48"/>
    <p:sldId id="398" r:id="rId49"/>
    <p:sldId id="271" r:id="rId50"/>
    <p:sldId id="382" r:id="rId51"/>
    <p:sldId id="383" r:id="rId52"/>
    <p:sldId id="339" r:id="rId53"/>
    <p:sldId id="340" r:id="rId54"/>
    <p:sldId id="341" r:id="rId55"/>
    <p:sldId id="342" r:id="rId56"/>
    <p:sldId id="396" r:id="rId57"/>
    <p:sldId id="397" r:id="rId58"/>
    <p:sldId id="400" r:id="rId59"/>
    <p:sldId id="401" r:id="rId60"/>
    <p:sldId id="338" r:id="rId6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660"/>
  </p:normalViewPr>
  <p:slideViewPr>
    <p:cSldViewPr>
      <p:cViewPr varScale="1">
        <p:scale>
          <a:sx n="100" d="100"/>
          <a:sy n="100" d="100"/>
        </p:scale>
        <p:origin x="-12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DD430-4F8F-474C-9465-120C8ED7AA02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1F67F-959D-4B75-AE7C-0BB099661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AF2D9-44AC-4800-A534-BBBA4E08200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AF2D9-44AC-4800-A534-BBBA4E08200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AF2D9-44AC-4800-A534-BBBA4E08200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AF2D9-44AC-4800-A534-BBBA4E08200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AF2D9-44AC-4800-A534-BBBA4E08200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AF2D9-44AC-4800-A534-BBBA4E08200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AF2D9-44AC-4800-A534-BBBA4E08200F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AF2D9-44AC-4800-A534-BBBA4E08200F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AF2D9-44AC-4800-A534-BBBA4E08200F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AF2D9-44AC-4800-A534-BBBA4E08200F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AF2D9-44AC-4800-A534-BBBA4E08200F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1F67F-959D-4B75-AE7C-0BB099661FF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AF2D9-44AC-4800-A534-BBBA4E08200F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AF2D9-44AC-4800-A534-BBBA4E08200F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AF2D9-44AC-4800-A534-BBBA4E08200F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AF2D9-44AC-4800-A534-BBBA4E08200F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AF2D9-44AC-4800-A534-BBBA4E08200F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AF2D9-44AC-4800-A534-BBBA4E08200F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AF2D9-44AC-4800-A534-BBBA4E08200F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AF2D9-44AC-4800-A534-BBBA4E08200F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AF2D9-44AC-4800-A534-BBBA4E08200F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AF2D9-44AC-4800-A534-BBBA4E08200F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AF2D9-44AC-4800-A534-BBBA4E08200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AF2D9-44AC-4800-A534-BBBA4E08200F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AF2D9-44AC-4800-A534-BBBA4E08200F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AF2D9-44AC-4800-A534-BBBA4E08200F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AF2D9-44AC-4800-A534-BBBA4E08200F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AF2D9-44AC-4800-A534-BBBA4E08200F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AF2D9-44AC-4800-A534-BBBA4E08200F}" type="slidenum">
              <a:rPr lang="ru-RU" smtClean="0"/>
              <a:pPr/>
              <a:t>60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AF2D9-44AC-4800-A534-BBBA4E08200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AF2D9-44AC-4800-A534-BBBA4E08200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AF2D9-44AC-4800-A534-BBBA4E08200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AF2D9-44AC-4800-A534-BBBA4E08200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AF2D9-44AC-4800-A534-BBBA4E08200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AF2D9-44AC-4800-A534-BBBA4E08200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svetiteni.com.ua/uploads/posts/2011-09/1315386362_rebenok-shkola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://svsatserdova.narod.ru/lyceum/images/fg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olitsa.ee/photos/b/8387.jpg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nf.russiaregionpress.ru/files/2009/07/cgnf3007091458061.jpe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zetairkutsk.ru/wp-content/uploads/2011/03/80269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://howtobecomeaphysicaltherapist.files.wordpress.com/2011/06/image.jpg" TargetMode="External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3/margosha-x.0/0_25f2_c23b2d94_XL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://2000.net.ua/ai/6/61/61641/07-dsc_0156.jpg" TargetMode="External"/><Relationship Id="rId4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salsa.democracyinaction.org/o/852/images/iStock_000010140779Medium.jpg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ligastudentov.ru/upload/iblock/5a7/sc152_0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img0.liveinternet.ru/images/attach/c/2/71/168/71168992_sochinyaetstihi.jpg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img1.labirint.ru/books/72609/big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hyperlink" Target="http://lib.mgppu.ru/SoftUnicode/AbsoRes/AbsoDbUnicode0/Notices/big/58253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idna.ua/wp-content/uploads/2011/07/39839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argentino.com/Files/download.aspx?Id=132276.jpg&amp;Width=48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K\Рабочий стол\schol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57166"/>
            <a:ext cx="4066411" cy="564360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28728" y="357166"/>
            <a:ext cx="2928958" cy="5643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Готовность к школьному обучению как итог психического развития дошкольника и залог успешного обучения в школе.</a:t>
            </a:r>
            <a:endParaRPr lang="ru-RU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571480"/>
            <a:ext cx="7498080" cy="567692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старшем дошкольном возрасте отчетливо выделяются две группы детей: </a:t>
            </a:r>
          </a:p>
          <a:p>
            <a:pPr marL="596646" indent="-514350"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дети, которые по внутренним предпосылкам уже готовы стать школьниками и осваивать учебную деятельность;</a:t>
            </a:r>
          </a:p>
          <a:p>
            <a:pPr marL="596646" indent="-514350"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дети, которые, не имея еще этих предпосылок, остаются на уровне игровой деятельности.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428604"/>
            <a:ext cx="7186634" cy="588075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1-й группы кризис становится следствием необходимости замены игровой деятельности учебной (и чем дольше вызревание предпосылок и начало обучения расставлены во времени, тем острее кризисная симптоматика).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2-й группы в дошкольном возрасте никаких негативных симптомов не будет, если не форсировать начало обучения. Если же дети 2-й группы начнут учиться, то произойдет насильственный слом деятельности, что также внешне выразится в «кризисной» симптоматике. </a:t>
            </a:r>
          </a:p>
          <a:p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Таким образом, часть детей приходит в школу </a:t>
            </a:r>
            <a:r>
              <a:rPr lang="ru-RU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из кризиса, 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 часть — </a:t>
            </a:r>
            <a:r>
              <a:rPr lang="ru-RU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кризис.</a:t>
            </a:r>
            <a:endParaRPr lang="ru-RU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571480"/>
            <a:ext cx="7258072" cy="5737880"/>
          </a:xfrm>
        </p:spPr>
        <p:txBody>
          <a:bodyPr>
            <a:normAutofit fontScale="85000" lnSpcReduction="10000"/>
          </a:bodyPr>
          <a:lstStyle/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Л. С.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Выготский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, занимаясь исследованием стабильных и критических возрастов, отметил, что первые состоят из двух этапов: на первом происходит 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накопление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изменений, формирование предпосылок нового возраста, а на втором накопленные предпосылки реализуются в психологическом плане, т.е. дают качественные изменения детской личности.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Особенностью всех критических возрастов Л. С.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Выготский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считал </a:t>
            </a:r>
            <a:r>
              <a:rPr lang="ru-RU" sz="33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трехчленное строение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предкритическая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, собственно критическая и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посткритическая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фазы.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Старший дошкольный возраст</a:t>
            </a:r>
            <a:endParaRPr lang="ru-RU" sz="3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докритической</a:t>
            </a:r>
            <a:r>
              <a:rPr lang="ru-RU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фазе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ребенок не удовлетворен «чистой» игрой как основным типом деятельности.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Объективные предпосылки перехода от игровой деятельности к учебной практически сформированы. Начинается период модификации игры, приспособления ее к новым задачам освоения норм, мотивов, целей деятельности.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«улучшается» сторону имитации не только деятельности, но 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отношений между людьми.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Начинается и активный поиск информации для осуществления этих модификаций. Параллельно идет планомерный процесс подготовки ребенка к школьному обучению.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500042"/>
            <a:ext cx="7186634" cy="580931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общении с детьми-школьниками, наблюдении за жизнью и работой взрослых, в направленной подготовке к школе у ребенка постепенно формируются обоснованное стремление пойти в школу и представление об учении как деятельности, к которой он способен и которая сама способна решать новые задачи, встающие перед ним. </a:t>
            </a:r>
          </a:p>
          <a:p>
            <a:r>
              <a:rPr lang="ru-RU" sz="28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Формируется внутренняя позиция школьника.</a:t>
            </a:r>
            <a:endParaRPr lang="ru-RU" sz="2800" b="1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357166"/>
            <a:ext cx="7472386" cy="595219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критической фазе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наступает полная «дискредитация» мотивов игровой деятельности,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Появляется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субъективная готовность к учению (желание пойти в школу), соединяющаяся с уже имеющейся объективной готовностью (сформированными предпосылками), отсюда — понимание себя как «уже не маленького» и постепенное осознание несоответствия занимаемой позиции в системе общественных отношений своим новым устремлениям и возможностям.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Именно на этой фазе возникают эмоционально-личностный дискомфорт и поведенческая негативная симптоматика, которую замечают взрослые, видя в ней внезапную «трудновоспитуемость», «неуправляемость», проявления «тяжелого характера» ребенка.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 симптоматика имеет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внешнюю функцию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(привлечь внимание взрослых к себе, к своему новому личностному переживанию),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внутренние корни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(качественно новые позитивные новообразования, подготовившие переход ребенка на новый возрастной этап).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Посткритическая</a:t>
            </a:r>
            <a:r>
              <a:rPr lang="ru-RU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фаза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связана с началом школьного обучения и начальным освоением элементов учебной деятельности, осознанием своего нового изменившегося социального положения (а это отчетливо проявляется в изменении к нему отношения в семье: у него есть свой стол, свои книжки, свои тетради и письменные принадлежности, родители считаются с его «занятостью» и т.п.), соответствующей модификацией своего поведения и, как следствие исчезновение негативной кризисной симптоматики.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/>
                </a:solidFill>
              </a:rPr>
              <a:t>Психологические особенности развития ребенка к концу дошкольного возраста.</a:t>
            </a:r>
            <a:endParaRPr lang="ru-RU" sz="3200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К концу дошкольного возраста складывается целая система противоречий: </a:t>
            </a:r>
          </a:p>
          <a:p>
            <a:r>
              <a:rPr lang="ru-RU" dirty="0" smtClean="0"/>
              <a:t>Противоречие между возросшими интеллектуальными возможностями ребенка и специфически «дошкольными» способами их удовлетворения. При этом интеллектуальная сфера ребенка уже не только в определенной мере готова к систематическому обучению, но и требует его.</a:t>
            </a:r>
          </a:p>
          <a:p>
            <a:r>
              <a:rPr lang="ru-RU" dirty="0" smtClean="0"/>
              <a:t> Это противоречие распространяется и на сферу личности. Так, в это время ребенок стремится к самоутверждению в таких видах деятельности, которые уже подлежат общественной оценке и охватывают сферы жизни, раньше недоступные ребенку.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428604"/>
            <a:ext cx="7400948" cy="588075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Важной особенностью психического развития старшего дошкольника является обостренная чувствительность, во-первых, к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усвоению правил поведения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и, во-вторых, к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овладению целями и способами систематического обучения.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этот период у ребенка возникает состояние, которое некоторые психологи называют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обучаемостью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Сензитивность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этого периода особенно проявляется в процессе освоения грамоты.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329510" cy="193991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Психологическая характеристика дошкольного возраста</a:t>
            </a:r>
            <a:endParaRPr lang="ru-RU" sz="3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728" y="2071678"/>
            <a:ext cx="7258072" cy="4237682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pPr>
              <a:buNone/>
            </a:pPr>
            <a:r>
              <a:rPr lang="ru-RU" sz="31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Дошкольный возраст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— это период, в течение которого происходят колоссальное обогащение и упорядочение чувственного опыта ребенка, овладение специфически человеческими формами восприятия и мышления, бурное развитие речи, воображения, формирование начатков произвольного внимания и смысловой памяти. Познание ребенком внешнего мира включено в основные виды его деятельности, и развитие познания происходит внутри этих видов деятельности.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chemeClr val="accent1"/>
                </a:solidFill>
              </a:rPr>
              <a:t>Овладение грамотой</a:t>
            </a:r>
            <a:endParaRPr lang="ru-RU" i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овладения грамотой нужно осознать словесный состав речи.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 специального обучения дети относятся к предложению как к единому смысловому целому, комплексу, обозначающему целостные ситуации, события, действия (именно так появляется «синий дым Китая [в синей дымке тая]», «шире окна раскрывай — в каждом доме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ночевай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[нынче Май]»), а при просьбе назвать первое слово предложения ребенок повторяет все предложение. Если ребенка учить читать, то постепенно приходит и осознание словесного строя речи.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Критерии готовности детей к школе</a:t>
            </a:r>
            <a:endParaRPr lang="ru-RU" sz="3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7522" name="Picture 2" descr="Картинка 38 из 2760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714488"/>
            <a:ext cx="3810000" cy="2857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00694" y="2214554"/>
            <a:ext cx="351846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accent1"/>
                </a:solidFill>
              </a:rPr>
              <a:t>Специальная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accent1"/>
                </a:solidFill>
              </a:rPr>
              <a:t>Психологическая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accent1"/>
                </a:solidFill>
              </a:rPr>
              <a:t>Физическая</a:t>
            </a:r>
          </a:p>
          <a:p>
            <a:pPr>
              <a:buFont typeface="Arial" pitchFamily="34" charset="0"/>
              <a:buChar char="•"/>
            </a:pPr>
            <a:endParaRPr lang="ru-RU" sz="32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Компоненты «специальной» готовности</a:t>
            </a:r>
            <a:endParaRPr lang="ru-RU" sz="3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0354" name="Picture 2" descr="Картинка 1 из 2759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071678"/>
            <a:ext cx="3810000" cy="3648076"/>
          </a:xfrm>
          <a:prstGeom prst="rect">
            <a:avLst/>
          </a:prstGeom>
          <a:noFill/>
        </p:spPr>
      </p:pic>
      <p:pic>
        <p:nvPicPr>
          <p:cNvPr id="100356" name="Picture 4" descr="Картинка 40 из 2759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1142984"/>
            <a:ext cx="3124519" cy="2620142"/>
          </a:xfrm>
          <a:prstGeom prst="rect">
            <a:avLst/>
          </a:prstGeom>
          <a:noFill/>
        </p:spPr>
      </p:pic>
      <p:pic>
        <p:nvPicPr>
          <p:cNvPr id="6" name="Picture 2" descr="Картинка 14 из 27597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00166" y="3786190"/>
            <a:ext cx="3251499" cy="216334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214942" y="1500174"/>
            <a:ext cx="2130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Умение читать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285984" y="6143644"/>
            <a:ext cx="1921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Умение считать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500694" y="6000768"/>
            <a:ext cx="1801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Умение писать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MK\Рабочий стол\ГУДО\материалы по готовности\Скан\Скан\Схема\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0"/>
            <a:ext cx="5000288" cy="6677908"/>
          </a:xfrm>
          <a:prstGeom prst="rect">
            <a:avLst/>
          </a:prstGeom>
          <a:noFill/>
        </p:spPr>
      </p:pic>
      <p:pic>
        <p:nvPicPr>
          <p:cNvPr id="3" name="Picture 6" descr="Картинка 43 из 2760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642918"/>
            <a:ext cx="1615213" cy="2428892"/>
          </a:xfrm>
          <a:prstGeom prst="rect">
            <a:avLst/>
          </a:prstGeom>
          <a:noFill/>
        </p:spPr>
      </p:pic>
      <p:pic>
        <p:nvPicPr>
          <p:cNvPr id="5" name="Picture 4" descr="Картинка 55 из 27607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3500438"/>
            <a:ext cx="3003213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751522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Компоненты психологической готовности к школе</a:t>
            </a:r>
            <a:endParaRPr lang="ru-RU" sz="3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интеллектуальная готовность (или шире — готовность познавательной сферы);</a:t>
            </a:r>
          </a:p>
          <a:p>
            <a:r>
              <a:rPr lang="ru-RU" dirty="0" smtClean="0"/>
              <a:t>личностная (в том числе мотивационная) готовность;</a:t>
            </a:r>
          </a:p>
          <a:p>
            <a:r>
              <a:rPr lang="ru-RU" dirty="0" smtClean="0"/>
              <a:t>социально-психологическая готовность; </a:t>
            </a:r>
          </a:p>
          <a:p>
            <a:r>
              <a:rPr lang="ru-RU" dirty="0" smtClean="0"/>
              <a:t>готовность эмоционально-волевой сферы.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Интеллектуальная готовность</a:t>
            </a:r>
            <a:endParaRPr lang="ru-RU" sz="3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Это определенный запас знаний умений и навыков у детей, сведений об окружающем мире,  общественной жизни, предметах, их свойствах, явлениях живой и неживой природы, различных сторонах общественной жизни.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Интеллектуальная готовность</a:t>
            </a:r>
            <a:endParaRPr lang="ru-RU" sz="3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Говоря об интеллектуальной готовности ребенка к школе, имеют в виду общие характеристики его </a:t>
            </a:r>
            <a:r>
              <a:rPr lang="ru-RU" i="1" dirty="0" smtClean="0"/>
              <a:t>мышления. </a:t>
            </a:r>
            <a:r>
              <a:rPr lang="ru-RU" dirty="0" smtClean="0"/>
              <a:t>Для безболезненного вхождения в освоение учебной деятельности к старшему дошкольному возрасту должны быть сформированы </a:t>
            </a:r>
            <a:r>
              <a:rPr lang="ru-RU" i="1" dirty="0" smtClean="0"/>
              <a:t>наглядно-образное мышление и отдельные операции понятийного мышления.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642918"/>
            <a:ext cx="7258072" cy="566644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деятельности дошкольников формируются: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обобщения, закрепляющиеся в понятиях,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приемы классификации,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элементы умственного моделирования.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свидетельствует об овладении детьми знаковой деятельностью и становлении элементов понятийного мышления.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Интеллектуальная готовность</a:t>
            </a:r>
            <a:endParaRPr lang="ru-RU" sz="3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Это готовность психических функций: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Восприятие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Мышление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Память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Внимание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Воображение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Психологическая готовность обеспечивает успешность усвоения знаний в процессе школьного обучения. Основными критериями готовности здесь выступают произвольность познавательной деятельности, способность к обобщениям, к развернутой речи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214290"/>
            <a:ext cx="7258072" cy="609507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старшем дошкольном возрасте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восприятие развивается вместе с наглядно-образным мышлением и воображением по 3 основным направлениям: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1) расширяются и углубляются представления детей, ориентированные на общепринятые сенсорные эталоны;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2) способы их использования становятся более гибкими, точными, целесообразными;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3) исследования внешнего мира становятся более систематизированными и целенаправленными, более осмысленными.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MK\Рабочий стол\ГУДО\материалы по готовности\Скан\Скан\Схема\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00518"/>
            <a:ext cx="5715040" cy="6726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Принятие задачи</a:t>
            </a:r>
            <a:endParaRPr lang="ru-RU" sz="3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Компонентом интеллектуальной готовности является и формирующееся к 6 годам умение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принять некую задачу как учебную,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выделить ее и превратить в самостоятельную цель деятельности.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MK\Рабочий стол\ГУДО\материалы по готовности\Скан\Скан\Схема\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0"/>
            <a:ext cx="4272883" cy="6581064"/>
          </a:xfrm>
          <a:prstGeom prst="rect">
            <a:avLst/>
          </a:prstGeom>
          <a:noFill/>
        </p:spPr>
      </p:pic>
      <p:pic>
        <p:nvPicPr>
          <p:cNvPr id="3" name="Picture 4" descr="Картинка 42 из 2760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7" y="142852"/>
            <a:ext cx="2000264" cy="3113251"/>
          </a:xfrm>
          <a:prstGeom prst="rect">
            <a:avLst/>
          </a:prstGeom>
          <a:noFill/>
        </p:spPr>
      </p:pic>
      <p:pic>
        <p:nvPicPr>
          <p:cNvPr id="4" name="Picture 2" descr="Картинка 8 из 27597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08" y="3357562"/>
            <a:ext cx="1988971" cy="3002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Личностная готовность.</a:t>
            </a:r>
            <a:endParaRPr lang="ru-RU" sz="3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Говоря о личностной готовности, прежде всего имеют в виду готовность мо</a:t>
            </a: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тивационной сферы -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хочет ли ребенок идти в школу, учиться, интересуется ли он школьной жизнью и учебой, что является ведущим мотивом в этой готовности. 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Она формируется к 6 годам примерно у 60% детей и связана с тем, что ребенок начинает осознавать свое положение дошкольника не соответствующим его возросшим возможностям и изменившимся желаниям.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Личностная готовность.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   Включает в себя желание ребенка стать школьником, имеющим круг прав и обязанностей. Появление такого желания связано с тем, что ребенок, осознавая свои возросшие возможности, перестает удовлетворяться тем способом приобщения к жизни взрослых, который дает ему игра. Положение школьника выступает для него, как ступенька к взрослости, а учеба - как ответственное дело, к которому все относятся с уважением.</a:t>
            </a:r>
            <a:endParaRPr lang="en-US" sz="4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9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Готовым к школьному обучению является ребенок, которого школа привлекает не внешней стороной (атрибуты школьной жизни – портфель, учебники, тетради), а возможностью получать новые знания. </a:t>
            </a:r>
          </a:p>
          <a:p>
            <a:endParaRPr lang="ru-RU" sz="5900" b="1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50" y="500063"/>
          <a:ext cx="7786688" cy="6095938"/>
        </p:xfrm>
        <a:graphic>
          <a:graphicData uri="http://schemas.openxmlformats.org/drawingml/2006/table">
            <a:tbl>
              <a:tblPr/>
              <a:tblGrid>
                <a:gridCol w="1770063"/>
                <a:gridCol w="2122487"/>
                <a:gridCol w="1947863"/>
                <a:gridCol w="1946275"/>
              </a:tblGrid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мотивации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4693" marR="246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Описание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4693" marR="246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Характеристика поведения ребенка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4693" marR="246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Возможный ответ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ребенка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4693" marR="246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74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Социальные мотивы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4693" marR="246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Основанные на понимании общественной значимости и необходимости учения и стремлении к социальной роли школьника.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4693" marR="246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занятиях ребенок занимается, потому что это важно и интересно.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4693" marR="246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«Я хочу в школу, потому что все дети должны учиться, это нужно и важно».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4693" marR="246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3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Учебно-познавательные мотивы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4693" marR="246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Интерес к новым знаниям, желание научиться чему-то новому.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4693" marR="246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Ребенок занимается лишь тогда, когда ему это интересно.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4693" marR="246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Стремление к новым знаниям, желание научиться читать и писать, широкий круг интересов.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4693" marR="246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Оценочные мотивы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4693" marR="246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Стремление получить высокую оценку взрослого, его одобрение и расположение.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4693" marR="246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Ребенок занимается на занятии, потому что его хвалит за это взрослый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4693" marR="246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«Я хочу в школу, потому что там я буду получать только пятерки».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4693" marR="246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56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Позиционные мотивы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4693" marR="246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Связанные с интересом к внешней атрибутике школьной жизни и позиции школьника.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4693" marR="246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Ребенок занимается тогда, когда на занятии много атрибутики, пособий.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4693" marR="246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«Я хочу в школу, потому что там все большие, а детском саду маленькие, мне купят тетради, пенал и портфель».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4693" marR="246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Внешние по отношению к школе и учению мотивы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4693" marR="246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настоянию мамы.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4693" marR="246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Ребенок занимается тогда, когда на этом настаивает взрослый.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4693" marR="246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«Я пойду в школу, потому что мама так сказала».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4693" marR="246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56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Игровые мотивы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4693" marR="246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Игровой мотив, неадекватно перенесенный в учебную деятельность. Воспринимает школу как новую игру.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4693" marR="246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Ребенок хорошо занимается лишь тогда, когда занятие построено в виде игры.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4693" marR="246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«Я хочу в школу, потому что там можно играть с друзьями»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4693" marR="246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56" name="Rectangle 1"/>
          <p:cNvSpPr>
            <a:spLocks noChangeArrowheads="1"/>
          </p:cNvSpPr>
          <p:nvPr/>
        </p:nvSpPr>
        <p:spPr bwMode="auto">
          <a:xfrm>
            <a:off x="1571625" y="0"/>
            <a:ext cx="5500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Мотивационная готовность</a:t>
            </a:r>
            <a:endParaRPr lang="ru-RU" sz="32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Мотивы, характеризующие </a:t>
            </a:r>
            <a:r>
              <a:rPr lang="ru-RU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мотивационно-потребностную</a:t>
            </a: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сферу дошкольника </a:t>
            </a:r>
            <a:endParaRPr lang="ru-RU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мотивы, связанные с интересом к деятельности и отношениям взрослых;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игровые мотивы;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мотивы установления и сохранения положительных взаимоотношений со взрослыми и другими детьми;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4) мотивы самолюбия, самоутверждения;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5) познавательные мотивы;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6) соревновательные мотивы;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7) мотивы достижения;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8) нравственные мотивы;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9) общественные мотивы.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Социально-психологическая готовность.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Под 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социальной готовностью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понимают способность ребенка нормально взаимодействовать с людьми по определенным правилам и нормам, умение работать в коллективе, считаться с интересами и желаниями товарищей, владеть навыками общения со сверстниками и взрослыми.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Сюда же входит усвоение ребенком общечеловеческих ценностей, национальных традиций, любви к семье, Родине.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Социально-психологическая готовность.</a:t>
            </a:r>
            <a:endParaRPr lang="ru-RU" sz="3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Самым общим показателем готовности личностно-социальной сферы ребенка является отношение к школьному учению.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этом смысле очень важным оказывается то,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ребенок знает о школе, сформировалась ли положительная установка на школу, учителя, учебу и т.д.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42852"/>
            <a:ext cx="7000924" cy="614366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РАБОТА ПО ФОРМИРОВАНИЮ ПОЛОЖИТЕЛЬНОГО ОТНОШЕНИЯ К ШКОЛЕ НАПРАВЛЕНА НА РЕШЕНИЕ ТРЕХ ОСНОВНЫХ ЗАДАЧ: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1) ФОРМИРОВАНИЕ У ДЕТЕЙ ПРАВИЛЬНЫХ ПРЕДСТАВЛЕНИЙ О ШКОЛЕ И УЧЕНИИ;</a:t>
            </a:r>
            <a:b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2) ФОРМИРОВАНИЕ ПОЛОЖИТЕЛЬНОГО ЭМОЦИОНАЛЬНОГО ОТНОШЕНИЯ К ШКОЛЕ;</a:t>
            </a:r>
            <a:b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3) ФОРМИРОВАНИЕ ОПЫТА УЧЕБНОЙ ДЕЯТЕЛЬНОСТИ.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Эмоционально-волевая готовность</a:t>
            </a:r>
            <a:endParaRPr lang="ru-RU" sz="3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1071546"/>
            <a:ext cx="3929090" cy="4800600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Важная сторона готовности к школе относится к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сфере самосознания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личности ребенка.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Замечено, что с переходом в новый возрастной период происходят серьезные изменения в отношении ребенка к самому себе.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salsa.democracyinaction.org/o/852/images/iStock_000010140779Mediu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1571612"/>
            <a:ext cx="2857520" cy="42970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K\Рабочий стол\ГУДО\материалы по готовности\Скан\Скан\Схема\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3" y="142852"/>
            <a:ext cx="6146113" cy="6527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428604"/>
            <a:ext cx="7400948" cy="5880756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 6 годам оформляются основные элементы волевого действия: ребенок способен поставить цель, принять решение, наметить план действий, исполнить его, проявить определенное усилие в случае преодоления препятствия, оценить результат своих действий.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 все эти компоненты волевого действия еще недостаточно развиты. Так, выделяемые цели не всегда достаточно устойчивы и осознаны; удержание цели в значительной степени определяется трудностью задания, длительностью его выполнения, интересом ребенка к нему.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214290"/>
            <a:ext cx="7115196" cy="609507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Причины затруднений ребенка часто лежат либо в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сфере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общения со взрослым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(непонимание условности вопросов учителя, его особой позиции, специфичности учебных ситуаций и учебного общения), либо в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сфере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взаимодействия со сверстниками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(неумение слушать товарища и следить за его работой, координировать свои действия, содержательно общаться со сверстниками, согласовывать с ними свои интересы и желания и т.д.), либо в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сфере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собственного самосознания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(завышенная оценка своих возможностей и способностей, необъективное, некритичное отношение к результатам своей деятельности, неверное восприятие оценок учителя и т.д.).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accent1"/>
                </a:solidFill>
              </a:rPr>
              <a:t>Произвольность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i="1" dirty="0" smtClean="0"/>
              <a:t>Произвольность </a:t>
            </a:r>
            <a:r>
              <a:rPr lang="ru-RU" dirty="0" smtClean="0"/>
              <a:t>в поведении ребенка проявляется и в преднамеренном заучивании стихотворения, в способности преодолеть непосредственное желание, отказаться от привлекательного занятия, игры ради выполнения поручения взрослого, общественного поручения, оказания помощи маме, а также в способности преодолеть боязнь (войти в темную комнату, в кабинет стоматолога и т.д.), преодолеть боль, не заплакать при обиде, ушибе.</a:t>
            </a:r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500042"/>
            <a:ext cx="7258072" cy="5809318"/>
          </a:xfrm>
        </p:spPr>
        <p:txBody>
          <a:bodyPr>
            <a:normAutofit fontScale="92500"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Условием психологической готовности к школе, связанным с волевым поведением, является и освоение ребенком функции </a:t>
            </a: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планирования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собственной деятельности. 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 старшем дошкольном возрасте он умеет выделять этапы предстоящей деятельности, выстраивать их в систему (что сначала, что потом), удерживать конечную цель при выполнении промежуточных этапов и т.д.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Важная роль принадлежит речи, подчинению ребенка сначала словесным инструкциям взрослого, а позже — собственным словесным требованиям.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85728"/>
            <a:ext cx="7498080" cy="5962672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То, что именуется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произвольностью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поведения, есть подчинение своих поступков образцу, а возникновение первых морально-этических представлений есть процесс усвоения образцов поведения, связанных с их оценкой со стороны взрослых.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ходе формирования произвольности у дошкольника возникает новый тип поведения, который условно может быть назван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личностным,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т.е. таким, который опосредуется ориентирующими образцами, содержанием которых являются общественные функции взрослых, их отношений к предметам и друг к другу.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</a:rPr>
              <a:t>Соподчинение мотивов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142984"/>
            <a:ext cx="7498080" cy="5105416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 smtClean="0"/>
              <a:t>Умение соподчинять мотивы выявляется в ситуациях выбора и там, где непосредственные желания ребенка сдерживаются различными ограничителями, например запретом взрослых, наказанием/поощрением, собственным контролем (произвольностью). </a:t>
            </a:r>
          </a:p>
          <a:p>
            <a:r>
              <a:rPr lang="ru-RU" sz="2800" dirty="0" smtClean="0"/>
              <a:t>Чем старше дошкольник, тем чаще он подчиняет свои желания </a:t>
            </a:r>
            <a:r>
              <a:rPr lang="ru-RU" sz="2800" i="1" dirty="0" smtClean="0"/>
              <a:t>групповым интересам.</a:t>
            </a:r>
          </a:p>
          <a:p>
            <a:r>
              <a:rPr lang="ru-RU" sz="2800" dirty="0" smtClean="0"/>
              <a:t> Старшие дети реагируют на успех как на стимул к продолжению даже трудной и неувлекательной деятельности, но и неуспех заставляет их увеличить усилия по достижению результата.</a:t>
            </a:r>
          </a:p>
          <a:p>
            <a:r>
              <a:rPr lang="ru-RU" sz="2800" dirty="0" smtClean="0"/>
              <a:t>Чем старше дошкольник, тем больше он ориентируется на </a:t>
            </a:r>
            <a:r>
              <a:rPr lang="ru-RU" sz="2800" i="1" dirty="0" smtClean="0"/>
              <a:t>собственный приказ-ограничитель.</a:t>
            </a:r>
          </a:p>
          <a:p>
            <a:endParaRPr lang="ru-RU" sz="2800" dirty="0" smtClean="0"/>
          </a:p>
          <a:p>
            <a:endParaRPr lang="ru-RU" sz="2800" i="1" dirty="0"/>
          </a:p>
          <a:p>
            <a:endParaRPr lang="ru-RU" sz="2800" dirty="0" smtClean="0"/>
          </a:p>
          <a:p>
            <a:endParaRPr lang="ru-RU" sz="28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7411292" cy="857272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Физическая готовность </a:t>
            </a:r>
            <a:endParaRPr lang="ru-RU" sz="3200" b="1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1412776"/>
            <a:ext cx="7115196" cy="525658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5400" b="1" u="sng" dirty="0" smtClean="0">
                <a:latin typeface="Times New Roman" pitchFamily="18" charset="0"/>
                <a:cs typeface="Times New Roman" pitchFamily="18" charset="0"/>
              </a:rPr>
              <a:t>Что понимается под физической готовностью?</a:t>
            </a: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   Общее физическое развитие: 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нормальный вес, рост, объем груди, мышечный тонус, пропорции, кожный покров и прочие показатели, соответствующие нормам физического развития мальчиков и девочек 6—7-летнего возраста в стране.</a:t>
            </a:r>
          </a:p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Состояние зрения, слуха, моторики (особенно мелких движений кистей рук и пальцев). </a:t>
            </a:r>
          </a:p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Состояние нервной системы ребенка: степень ее возбудимости и уравновешенности, силы и подвижности. </a:t>
            </a:r>
          </a:p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Общее состояние здоровья.</a:t>
            </a:r>
          </a:p>
          <a:p>
            <a:pPr>
              <a:buNone/>
            </a:pPr>
            <a:endParaRPr lang="ru-RU" sz="51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000108"/>
            <a:ext cx="7258072" cy="5309252"/>
          </a:xfrm>
        </p:spPr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</a:rPr>
              <a:t>Все перечисленные виды готовности выступают </a:t>
            </a:r>
            <a:r>
              <a:rPr lang="ru-RU" b="1" i="1" dirty="0" smtClean="0">
                <a:solidFill>
                  <a:schemeClr val="accent1"/>
                </a:solidFill>
              </a:rPr>
              <a:t>в системе </a:t>
            </a:r>
            <a:r>
              <a:rPr lang="ru-RU" b="1" dirty="0" smtClean="0">
                <a:solidFill>
                  <a:schemeClr val="accent1"/>
                </a:solidFill>
              </a:rPr>
              <a:t>и обеспечивают все вместе безболезненное включение ребенка в режим школы, создавая предпосылки для овладения учебной деятельностью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320674"/>
            <a:ext cx="6267472" cy="160812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 i="1" dirty="0" smtClean="0">
                <a:solidFill>
                  <a:schemeClr val="accent1"/>
                </a:solidFill>
              </a:rPr>
              <a:t>Значимость компонентов готовности по мнению учителей начальных классов:</a:t>
            </a:r>
            <a:endParaRPr lang="ru-RU" sz="3200" b="1" i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2000250"/>
            <a:ext cx="6338910" cy="4456113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1место – Мотивационная(Личностная)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место – Интеллектуальная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место – Эмоционально-волевая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 место – Социально-психологическая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 место - Специальная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Рисунок 3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 rot="-1071424">
            <a:off x="6561138" y="5070475"/>
            <a:ext cx="10795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5474" name="Picture 2" descr="Картинка 9 из 2759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714488"/>
            <a:ext cx="5505855" cy="36671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Кризис 6-7 лет</a:t>
            </a:r>
            <a:endParaRPr lang="ru-RU" sz="3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Старшего дошкольника характеризуют манерничанье; капризность; нарочито вычурное, искусственное поведение; вертлявость; паясничание.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Он начинает строить из себя шута; говорит «не своим голосом»; гримасничает.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В целом его отличают общая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немотивированность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поведения, упрямство, негативизм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320675"/>
            <a:ext cx="5910282" cy="822309"/>
          </a:xfrm>
        </p:spPr>
        <p:txBody>
          <a:bodyPr anchor="ctr">
            <a:noAutofit/>
          </a:bodyPr>
          <a:lstStyle/>
          <a:p>
            <a:pPr>
              <a:defRPr/>
            </a:pPr>
            <a:r>
              <a:rPr lang="ru-RU" sz="3600" dirty="0" smtClean="0"/>
              <a:t>Педагогическая готовность</a:t>
            </a:r>
            <a:endParaRPr lang="ru-RU" sz="3600" dirty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1142975" y="1071563"/>
            <a:ext cx="7000899" cy="5786437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ЧТО НЕОБХОДИМО ЗНАТЬ И УМЕТЬ РЕБЕНКУ, ПОСТУПАЮЩЕМУ В ШКОЛУ</a:t>
            </a:r>
            <a:endPara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Свое имя, отчество и фамилию.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Свой возраст, дату рождения.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Свой домашний адрес.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Свой город  и его главные  достопримечательности.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Страну, в которой живет.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Фамилию, имя, отчество родителей, их профессию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Времена  года  (последовательность, месяцы, основные приметы каждого времени     года, загадки и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стихи о временах года).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Домашних животных и их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детенышей.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9.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Диких животных наших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лесов, жарких стран, Севера, их повадки, детенышей.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10.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Транспорт наземный, водный, воздушный.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11.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Различать одежду,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обувь и головные уборы;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имующих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перелетных птиц;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овощи, фрукты и ягоды.</a:t>
            </a:r>
          </a:p>
        </p:txBody>
      </p:sp>
      <p:pic>
        <p:nvPicPr>
          <p:cNvPr id="9220" name="Рисунок 3" descr="j02991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285728"/>
            <a:ext cx="7016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85728"/>
            <a:ext cx="7858125" cy="10240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12.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Знать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уметь рассказывать русские народные сказки.</a:t>
            </a:r>
          </a:p>
          <a:p>
            <a:pPr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13.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Знать великих русских</a:t>
            </a:r>
            <a:r>
              <a:rPr lang="ru-RU" cap="small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поэтов и писателей: А.С. Пушкина, Л.Н.Толстого, С.А         Есенина, Ф. И Тютчева и др. 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некоторые их произведения для детей.</a:t>
            </a:r>
          </a:p>
          <a:p>
            <a:pPr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14.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Различать 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правильно называть плоскостные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геометрические фигуры: круг, квадрат, прямоугольник, треугольник, овал.</a:t>
            </a:r>
          </a:p>
          <a:p>
            <a:pPr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15.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Свободно ориентироваться в пространстве и на листке бумаги (правая – левая сторона, верх - низ и т.д.)</a:t>
            </a:r>
          </a:p>
          <a:p>
            <a:pPr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16.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Уметь полно и последовательно пересказывать прослушанный или прочитанный рассказ, составить (придумать) рассказ по картинке.</a:t>
            </a:r>
          </a:p>
          <a:p>
            <a:pPr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17.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Запомнить и назвать 6 – 10  предметов, картинок, слов.</a:t>
            </a:r>
          </a:p>
          <a:p>
            <a:pPr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18.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Хорошо владеть ножницами (резать полоски, квадраты,  круги,           прямоугольники, треугольники, овалы, вырезать по контуру предмет)</a:t>
            </a:r>
          </a:p>
          <a:p>
            <a:pPr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19.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Владеть карандашом: без линейки проводить вертикальные и горизонтальные линии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рисовать геометрические фигуры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животных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людей, различные предметы с опорой на геометрические формы, аккуратно закрашивать, штриховать карандашом, не выходя за контуры предметов.</a:t>
            </a:r>
          </a:p>
          <a:p>
            <a:pPr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20.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Свободно считать от 1 до 10 и обратно, выполнять счетные операции в пределах  10.</a:t>
            </a:r>
          </a:p>
          <a:p>
            <a:pPr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21.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Уметь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внимательно, не отвлекаясь, слушать (30-35 минут).</a:t>
            </a:r>
          </a:p>
          <a:p>
            <a:pPr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22.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Сохранять стройную, хорошую осанку, особенно в положении сидя.</a:t>
            </a:r>
          </a:p>
          <a:p>
            <a:pPr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+mn-lt"/>
            </a:endParaRPr>
          </a:p>
          <a:p>
            <a:pPr>
              <a:defRPr/>
            </a:pPr>
            <a:endParaRPr lang="ru-RU" sz="1600" dirty="0">
              <a:latin typeface="+mn-lt"/>
            </a:endParaRPr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274638"/>
            <a:ext cx="6361952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Вопросы, помогающие выявить готовность ребенка к школе: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Зачитайте ребенку следующие утверждения и спросите его, согласен ли он с ними или нет.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каждый утвердительный ответ поставьте один балл.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В школе у меня будет много новых друзей.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Мне очень интересно, какие в школе уроки.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Я хочу дружить со всеми одноклассниками.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4. Я хочу, чтобы уроки были дольше, чем перемены.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Интересно, как выглядит классная комната.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Я обязательно буду учиться хорошо.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Каникулы - это самое лучшее в школьной жизни.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 Я думаю, что в школе интереснее, чем в детском саду.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9. Я хочу скорее пойти в школу, ведь многие мои друзья - первоклассники.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10. Если бы можно было, я бы пошел в школу уже год назад</a:t>
            </a:r>
          </a:p>
          <a:p>
            <a:endParaRPr lang="ru-RU" dirty="0"/>
          </a:p>
        </p:txBody>
      </p:sp>
      <p:pic>
        <p:nvPicPr>
          <p:cNvPr id="4" name="Рисунок 3" descr="http://gimnazia10.ucoz.org/risunok2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42852"/>
            <a:ext cx="1143008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Подсчитайте результаты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– 3 балла Призадумайтесь! Ребенок вовсе не горит желанием идти в школу. Ему хорошо и без нее.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– 8 баллов - хороший результат! Малыш хочет в школу. Но важно определить, что для него важнее: внешняя сторона или внутреннее содержание; что его больше интересует - новые друзья или сами уроки.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9 - 10 баллов - отличный результат! Малыш хочет идти в школу, и желание его вполне осознанно. Может быть, он сохранит свое отношение к школе на протяжении всего школьного обучения.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больше получено утвердительных ответов по первой части теста, то ребенок несколько идеализирует школу, он еще не совсем готов к трудностям школьных будней. Если же больше положительных ответов во второй половине, то малыш вполне представляет для чего ходят в школу, а повседневная школьная жизнь пока не вызывает у него неприязни.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Тест для родителей </a:t>
            </a:r>
            <a:r>
              <a:rPr lang="ru-RU" sz="2400" dirty="0" smtClean="0">
                <a:solidFill>
                  <a:schemeClr val="accent1"/>
                </a:solidFill>
              </a:rPr>
              <a:t/>
            </a:r>
            <a:br>
              <a:rPr lang="ru-RU" sz="2400" dirty="0" smtClean="0">
                <a:solidFill>
                  <a:schemeClr val="accent1"/>
                </a:solidFill>
              </a:rPr>
            </a:br>
            <a:r>
              <a:rPr lang="ru-RU" sz="2400" b="1" dirty="0" smtClean="0">
                <a:solidFill>
                  <a:schemeClr val="accent1"/>
                </a:solidFill>
              </a:rPr>
              <a:t>на определение готовности ребенка к школе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Отметьте каждый утвердительный ответ одним баллом.</a:t>
            </a:r>
            <a:br>
              <a:rPr lang="ru-RU" sz="5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1. Как вы считаете, хочет ли ваш ребенок идти в первый класс?</a:t>
            </a:r>
            <a:br>
              <a:rPr lang="ru-RU" sz="5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2. Считает ли он, что в школе узнает много нового и интересного?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3. Может ли ваш малыш в течение некоторого времени (15-20 минут) самостоятельно заниматься каким-либо кропотливым делом (рисовать, лепить, собирать мозаику и т. п.)?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4. Можете ли вы сказать, что ваш ребенок не стесняется в присутствии посторонних людей?</a:t>
            </a:r>
            <a:br>
              <a:rPr lang="ru-RU" sz="5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5. Умеет ли ваш малыш связно описать картинку и составить по ней рассказ как минимум из пяти предложений?</a:t>
            </a:r>
            <a:br>
              <a:rPr lang="ru-RU" sz="5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6. Знает ли ваш ребенок стихи наизусть?</a:t>
            </a:r>
            <a:br>
              <a:rPr lang="ru-RU" sz="5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7. Может ли он назвать заданное существительное во множественном числе?8. Умеет ли ваш ребенок читать, хотя бы по слогам?</a:t>
            </a:r>
            <a:br>
              <a:rPr lang="ru-RU" sz="5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9. Считает ли малыш до десяти в прямом и обратном порядке?</a:t>
            </a:r>
            <a:br>
              <a:rPr lang="ru-RU" sz="5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10. Умеет ли он прибавлять и отнимать хотя бы одну единицу от чисел первого десятка?</a:t>
            </a:r>
            <a:br>
              <a:rPr lang="ru-RU" sz="5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11. Может ли ваш ребенок писать простейшие элементы в тетради в клетку, аккуратно перерисовывать небольшие узоры?</a:t>
            </a:r>
            <a:br>
              <a:rPr lang="ru-RU" sz="5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12. Любит ли ваш ребенок рисовать, раскрашивать картинки?</a:t>
            </a:r>
            <a:br>
              <a:rPr lang="ru-RU" sz="5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13. Умеет ли ваш малыш управляться с ножницами и клеем (например, делать аппликации из бумаги)?</a:t>
            </a:r>
            <a:br>
              <a:rPr lang="ru-RU" sz="5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14. Может ли он из пяти элементов разрезанной на части картинки за минуту собрать целый рисунок?</a:t>
            </a:r>
            <a:br>
              <a:rPr lang="ru-RU" sz="5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15. Знает ли ваш малыш названия диких и домашних животных?</a:t>
            </a:r>
            <a:br>
              <a:rPr lang="ru-RU" sz="5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16. Есть ли у вашего ребенка навыки обобщения, например, может ли он назвать одним словом "фрукты" яблоки и груши?</a:t>
            </a:r>
            <a:br>
              <a:rPr lang="ru-RU" sz="5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17. Любит ли ваш ребенок самостоятельно проводить время за каким-то занятием, например, рисовать, собирать конструктор и т. Д.</a:t>
            </a:r>
          </a:p>
        </p:txBody>
      </p:sp>
      <p:pic>
        <p:nvPicPr>
          <p:cNvPr id="4" name="Рисунок 3" descr="nul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500042"/>
            <a:ext cx="18097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b="1" dirty="0" smtClean="0"/>
              <a:t>Подсчитайте результаты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Если вы ответили утвердительно на 15 и более вопросов, значит, ваш ребенок вполне готов к школьному обучению. Вы занимались с ним не напрасно, и в дальнейшем, если у него и возникнут трудности при обучении, он с вашей помощью сможет с ними справиться.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Если ваш малыш может справляться с содержанием 10-14 вышеуказанных вопросов, то вы на верном пути. За время занятий он многому научился и многое узнал. А те вопросы, на которые вы ответили отрицательно, укажут вам, на какие моменты нужно обратить внимание, в чем еще нужно потренироваться с ребенком.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том случае, если количество утвердительных ответов 9 или менее, вам следует больше уделять времени и внимания занятиям с ребенком. Он еще не совсем готов пойти в школу. Поэтому ваша задача - систематически заниматься с малышом, тренироваться в выполнении различных упражнений.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Возможно, на первых порах школьного обучения вам придется очень и очень тщательно выполнять вместе с ребенком домашнее задание, может быть, даже возвращаться вновь и вновь к пройденному материалу, но не стоит отчаиваться -упорные и систематические занятия помогут вашему ребенку овладеть необходимыми знаниями и выработать нужные умения и навыки.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447800" y="152400"/>
            <a:ext cx="69103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 i="1" dirty="0">
                <a:solidFill>
                  <a:schemeClr val="accent1"/>
                </a:solidFill>
                <a:latin typeface="+mj-lt"/>
              </a:rPr>
              <a:t>Причины неготовности </a:t>
            </a:r>
            <a:br>
              <a:rPr lang="ru-RU" sz="3200" b="1" i="1" dirty="0">
                <a:solidFill>
                  <a:schemeClr val="accent1"/>
                </a:solidFill>
                <a:latin typeface="+mj-lt"/>
              </a:rPr>
            </a:br>
            <a:r>
              <a:rPr lang="ru-RU" sz="3200" b="1" i="1" dirty="0">
                <a:solidFill>
                  <a:schemeClr val="accent1"/>
                </a:solidFill>
                <a:latin typeface="+mj-lt"/>
              </a:rPr>
              <a:t>детей к школе</a:t>
            </a:r>
            <a:endParaRPr lang="ru-RU" sz="3200" i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838200" y="19050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4000" b="1">
                <a:solidFill>
                  <a:srgbClr val="FF0066"/>
                </a:solidFill>
                <a:latin typeface="Comic Sans MS" pitchFamily="66" charset="0"/>
              </a:rPr>
              <a:t/>
            </a:r>
            <a:br>
              <a:rPr lang="ru-RU" sz="4000" b="1">
                <a:solidFill>
                  <a:srgbClr val="FF0066"/>
                </a:solidFill>
                <a:latin typeface="Comic Sans MS" pitchFamily="66" charset="0"/>
              </a:rPr>
            </a:br>
            <a:r>
              <a:rPr lang="ru-RU" sz="3200" b="1">
                <a:solidFill>
                  <a:schemeClr val="hlink"/>
                </a:solidFill>
              </a:rPr>
              <a:t/>
            </a:r>
            <a:br>
              <a:rPr lang="ru-RU" sz="3200" b="1">
                <a:solidFill>
                  <a:schemeClr val="hlink"/>
                </a:solidFill>
              </a:rPr>
            </a:br>
            <a:endParaRPr lang="ru-RU" sz="4400" b="1">
              <a:solidFill>
                <a:srgbClr val="3399FF"/>
              </a:solidFill>
              <a:latin typeface="Comic Sans MS" pitchFamily="66" charset="0"/>
            </a:endParaRPr>
          </a:p>
        </p:txBody>
      </p:sp>
      <p:sp>
        <p:nvSpPr>
          <p:cNvPr id="18440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643042" y="1571625"/>
            <a:ext cx="7500958" cy="45259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Недостаток в воспитательной среде.</a:t>
            </a:r>
          </a:p>
          <a:p>
            <a:pPr>
              <a:lnSpc>
                <a:spcPct val="11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Недостатки соматического развития ребенка.</a:t>
            </a:r>
          </a:p>
          <a:p>
            <a:pPr>
              <a:lnSpc>
                <a:spcPct val="11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Невротическое развитие характера.</a:t>
            </a:r>
          </a:p>
          <a:p>
            <a:pPr>
              <a:lnSpc>
                <a:spcPct val="110000"/>
              </a:lnSpc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Пренатальное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или постнатальное </a:t>
            </a:r>
          </a:p>
          <a:p>
            <a:pPr>
              <a:lnSpc>
                <a:spcPct val="110000"/>
              </a:lnSpc>
              <a:buFont typeface="Wingdings 2" pitchFamily="18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повреждение центральной нервной системы.</a:t>
            </a:r>
          </a:p>
        </p:txBody>
      </p:sp>
      <p:pic>
        <p:nvPicPr>
          <p:cNvPr id="18441" name="Picture 10" descr="8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42852"/>
            <a:ext cx="13525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928662" y="285728"/>
            <a:ext cx="7367588" cy="981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600" b="1" i="1" dirty="0">
                <a:solidFill>
                  <a:schemeClr val="accent1"/>
                </a:solidFill>
                <a:latin typeface="+mj-lt"/>
              </a:rPr>
              <a:t>На этапе подготовки </a:t>
            </a:r>
            <a:br>
              <a:rPr lang="ru-RU" sz="3600" b="1" i="1" dirty="0">
                <a:solidFill>
                  <a:schemeClr val="accent1"/>
                </a:solidFill>
                <a:latin typeface="+mj-lt"/>
              </a:rPr>
            </a:br>
            <a:r>
              <a:rPr lang="ru-RU" sz="3600" b="1" i="1" dirty="0">
                <a:solidFill>
                  <a:schemeClr val="accent1"/>
                </a:solidFill>
                <a:latin typeface="+mj-lt"/>
              </a:rPr>
              <a:t>ребенка к школе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838200" y="19050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4000" b="1">
                <a:solidFill>
                  <a:srgbClr val="FF0066"/>
                </a:solidFill>
                <a:latin typeface="Comic Sans MS" pitchFamily="66" charset="0"/>
              </a:rPr>
              <a:t/>
            </a:r>
            <a:br>
              <a:rPr lang="ru-RU" sz="4000" b="1">
                <a:solidFill>
                  <a:srgbClr val="FF0066"/>
                </a:solidFill>
                <a:latin typeface="Comic Sans MS" pitchFamily="66" charset="0"/>
              </a:rPr>
            </a:br>
            <a:r>
              <a:rPr lang="ru-RU" sz="3200" b="1">
                <a:solidFill>
                  <a:schemeClr val="hlink"/>
                </a:solidFill>
              </a:rPr>
              <a:t/>
            </a:r>
            <a:br>
              <a:rPr lang="ru-RU" sz="3200" b="1">
                <a:solidFill>
                  <a:schemeClr val="hlink"/>
                </a:solidFill>
              </a:rPr>
            </a:br>
            <a:endParaRPr lang="ru-RU" sz="4400" b="1">
              <a:solidFill>
                <a:srgbClr val="3399FF"/>
              </a:solidFill>
              <a:latin typeface="Comic Sans MS" pitchFamily="66" charset="0"/>
            </a:endParaRPr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428728" y="1524000"/>
            <a:ext cx="7715272" cy="45259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Избегайте чрезмерных требований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Предоставляйте  право на ошибку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 думайте за ребёнка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 перегружайте ребёнка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 пропустите первые трудности и обратитесь к узким специалистам.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Устраивайте ребенку маленькие праздники</a:t>
            </a:r>
          </a:p>
        </p:txBody>
      </p:sp>
      <p:pic>
        <p:nvPicPr>
          <p:cNvPr id="19466" name="Picture 11" descr="10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0" y="5072063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sz="3200" dirty="0" smtClean="0">
                <a:solidFill>
                  <a:schemeClr val="accent1"/>
                </a:solidFill>
              </a:rPr>
              <a:t>«Портрет» идеального первоклассника»</a:t>
            </a:r>
            <a:endParaRPr lang="ru-RU" sz="3200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643063"/>
            <a:ext cx="3810004" cy="484663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Желание учиться</a:t>
            </a:r>
          </a:p>
          <a:p>
            <a:pPr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Хорошее здоровье</a:t>
            </a:r>
          </a:p>
          <a:p>
            <a:pPr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Развитая моторика, хороший уровень развития познавательных процессов</a:t>
            </a:r>
          </a:p>
          <a:p>
            <a:pPr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Стремление к общению, 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развитая волевая сфера</a:t>
            </a:r>
          </a:p>
        </p:txBody>
      </p:sp>
      <p:pic>
        <p:nvPicPr>
          <p:cNvPr id="6" name="Picture 2" descr="Картинка 5 из 2759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643050"/>
            <a:ext cx="3061716" cy="35728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54098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accent1"/>
                </a:solidFill>
              </a:rPr>
              <a:t>Библиотека педагога</a:t>
            </a:r>
            <a:endParaRPr lang="ru-RU" sz="3200" b="1" i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426" name="Picture 2" descr="http://img1.labirint.ru/books/72609/bi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545633"/>
            <a:ext cx="2928958" cy="4526573"/>
          </a:xfrm>
          <a:prstGeom prst="rect">
            <a:avLst/>
          </a:prstGeom>
          <a:noFill/>
        </p:spPr>
      </p:pic>
      <p:pic>
        <p:nvPicPr>
          <p:cNvPr id="103428" name="Picture 4" descr="Картинка 83 из 2760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1571612"/>
            <a:ext cx="2714644" cy="43608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500042"/>
            <a:ext cx="7329510" cy="58093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Анализируя эти проявления, Л. С.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Выготский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объяснил их </a:t>
            </a:r>
            <a:r>
              <a:rPr lang="ru-RU" sz="32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утратой детской непосредственности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непроизвольности поведения, которая исчезает как результат начинающейся дифференциации внешней и внутренней жизни.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ridna.ua/wp-content/uploads/2011/07/39839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4071942"/>
            <a:ext cx="3333772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5011750"/>
          </a:xfrm>
        </p:spPr>
        <p:txBody>
          <a:bodyPr>
            <a:normAutofit/>
          </a:bodyPr>
          <a:lstStyle/>
          <a:p>
            <a:r>
              <a:rPr lang="en-US" sz="4800" b="1" i="1" dirty="0" smtClean="0">
                <a:solidFill>
                  <a:schemeClr val="accent1"/>
                </a:solidFill>
              </a:rPr>
              <a:t>                </a:t>
            </a:r>
            <a:r>
              <a:rPr lang="ru-RU" sz="4800" b="1" i="1" dirty="0" smtClean="0">
                <a:solidFill>
                  <a:schemeClr val="accent1"/>
                </a:solidFill>
              </a:rPr>
              <a:t>Благодарю</a:t>
            </a:r>
            <a:br>
              <a:rPr lang="ru-RU" sz="4800" b="1" i="1" dirty="0" smtClean="0">
                <a:solidFill>
                  <a:schemeClr val="accent1"/>
                </a:solidFill>
              </a:rPr>
            </a:br>
            <a:r>
              <a:rPr lang="ru-RU" sz="4800" b="1" i="1" dirty="0" smtClean="0">
                <a:solidFill>
                  <a:schemeClr val="accent1"/>
                </a:solidFill>
              </a:rPr>
              <a:t> </a:t>
            </a:r>
            <a:r>
              <a:rPr lang="en-US" sz="4800" b="1" i="1" dirty="0" smtClean="0">
                <a:solidFill>
                  <a:schemeClr val="accent1"/>
                </a:solidFill>
              </a:rPr>
              <a:t>              </a:t>
            </a:r>
            <a:r>
              <a:rPr lang="ru-RU" sz="4800" b="1" i="1" dirty="0" smtClean="0">
                <a:solidFill>
                  <a:schemeClr val="accent1"/>
                </a:solidFill>
              </a:rPr>
              <a:t>за внимание</a:t>
            </a:r>
            <a:r>
              <a:rPr lang="en-US" sz="4800" b="1" i="1" dirty="0" smtClean="0">
                <a:solidFill>
                  <a:schemeClr val="accent1"/>
                </a:solidFill>
              </a:rPr>
              <a:t>!</a:t>
            </a:r>
            <a:endParaRPr lang="ru-RU" sz="4800" b="1" i="1" dirty="0">
              <a:solidFill>
                <a:schemeClr val="accent1"/>
              </a:solidFill>
            </a:endParaRPr>
          </a:p>
        </p:txBody>
      </p:sp>
      <p:pic>
        <p:nvPicPr>
          <p:cNvPr id="3" name="Picture 7" descr="Первоклаш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857625"/>
            <a:ext cx="25019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357166"/>
            <a:ext cx="7615262" cy="595219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обусловлено появлением специфического новообразования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обобщения переживания: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Другой отличительной особенностью этого критического периода является </a:t>
            </a:r>
            <a:r>
              <a:rPr lang="ru-RU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возникновение осмысленной ориентировки в собственных переживаниях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ребенок вдруг сам открывает факт наличия собственных переживаний, открывает их принадлежность ему и только ему, и сами переживания приобретают для него смысл.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мир, как таковой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вокруг ребенка все тот же, но меняется отношение к нему со стороны ребенка.</a:t>
            </a:r>
          </a:p>
          <a:p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428604"/>
            <a:ext cx="7472386" cy="588075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кризис 6—7 лет связан с появлением нового, стержневого для личности ребенка системного новообразования — </a:t>
            </a:r>
            <a:r>
              <a:rPr lang="ru-RU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«внутренней позиции»,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которая выражает новый уровень самосознания ребенка.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6—7 лет ребенок почти не думает о своем месте в жизни, предназначении и не стремится изменить его; но в старшем дошкольном возрасте в связи с общим его продвижением в психическом и интеллектуальном развитии появляется явно выраженное стремление к тому, чтобы занять новое, «более взрослое» положение в жизни и выполнять новую, важную не только для него самого, но и для окружающих людей деятельность.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428604"/>
            <a:ext cx="7258072" cy="35719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основе кризиса 6-7 лет лежит конфликт, возникающий в результате столкновения образовавшихся в процессе развития качественно новых потребностей с неизменившимся образом жизни ребенка и отношения к нему взрослых.</a:t>
            </a:r>
          </a:p>
          <a:p>
            <a:pPr>
              <a:buNone/>
            </a:pPr>
            <a:endParaRPr lang="ru-RU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www.elargentino.com/Files/download.aspx?Id=132276.jpg&amp;Width=48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3929066"/>
            <a:ext cx="4000528" cy="28439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482</TotalTime>
  <Words>3019</Words>
  <Application>Microsoft Office PowerPoint</Application>
  <PresentationFormat>Экран (4:3)</PresentationFormat>
  <Paragraphs>281</Paragraphs>
  <Slides>60</Slides>
  <Notes>35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1" baseType="lpstr">
      <vt:lpstr>Солнцестояние</vt:lpstr>
      <vt:lpstr>Слайд 1</vt:lpstr>
      <vt:lpstr>Психологическая характеристика дошкольного возраста</vt:lpstr>
      <vt:lpstr>Слайд 3</vt:lpstr>
      <vt:lpstr>Слайд 4</vt:lpstr>
      <vt:lpstr>Кризис 6-7 лет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Старший дошкольный возраст</vt:lpstr>
      <vt:lpstr>Слайд 14</vt:lpstr>
      <vt:lpstr>Слайд 15</vt:lpstr>
      <vt:lpstr>Слайд 16</vt:lpstr>
      <vt:lpstr>Слайд 17</vt:lpstr>
      <vt:lpstr>Психологические особенности развития ребенка к концу дошкольного возраста.</vt:lpstr>
      <vt:lpstr>Слайд 19</vt:lpstr>
      <vt:lpstr>Овладение грамотой</vt:lpstr>
      <vt:lpstr>Критерии готовности детей к школе</vt:lpstr>
      <vt:lpstr>Компоненты «специальной» готовности</vt:lpstr>
      <vt:lpstr>Слайд 23</vt:lpstr>
      <vt:lpstr>Компоненты психологической готовности к школе</vt:lpstr>
      <vt:lpstr>Интеллектуальная готовность</vt:lpstr>
      <vt:lpstr>Интеллектуальная готовность</vt:lpstr>
      <vt:lpstr>Слайд 27</vt:lpstr>
      <vt:lpstr>Интеллектуальная готовность</vt:lpstr>
      <vt:lpstr>Слайд 29</vt:lpstr>
      <vt:lpstr>Принятие задачи</vt:lpstr>
      <vt:lpstr>Слайд 31</vt:lpstr>
      <vt:lpstr>Личностная готовность.</vt:lpstr>
      <vt:lpstr>Личностная готовность.</vt:lpstr>
      <vt:lpstr>Слайд 34</vt:lpstr>
      <vt:lpstr>Мотивы, характеризующие мотивационно-потребностную сферу дошкольника </vt:lpstr>
      <vt:lpstr>Социально-психологическая готовность.</vt:lpstr>
      <vt:lpstr>Социально-психологическая готовность.</vt:lpstr>
      <vt:lpstr>РАБОТА ПО ФОРМИРОВАНИЮ ПОЛОЖИТЕЛЬНОГО ОТНОШЕНИЯ К ШКОЛЕ НАПРАВЛЕНА НА РЕШЕНИЕ ТРЕХ ОСНОВНЫХ ЗАДАЧ: 1) ФОРМИРОВАНИЕ У ДЕТЕЙ ПРАВИЛЬНЫХ ПРЕДСТАВЛЕНИЙ О ШКОЛЕ И УЧЕНИИ; 2) ФОРМИРОВАНИЕ ПОЛОЖИТЕЛЬНОГО ЭМОЦИОНАЛЬНОГО ОТНОШЕНИЯ К ШКОЛЕ; 3) ФОРМИРОВАНИЕ ОПЫТА УЧЕБНОЙ ДЕЯТЕЛЬНОСТИ.</vt:lpstr>
      <vt:lpstr>Эмоционально-волевая готовность</vt:lpstr>
      <vt:lpstr>Слайд 40</vt:lpstr>
      <vt:lpstr>Слайд 41</vt:lpstr>
      <vt:lpstr>Произвольность</vt:lpstr>
      <vt:lpstr>Слайд 43</vt:lpstr>
      <vt:lpstr>Слайд 44</vt:lpstr>
      <vt:lpstr>Соподчинение мотивов</vt:lpstr>
      <vt:lpstr>Физическая готовность </vt:lpstr>
      <vt:lpstr>Слайд 47</vt:lpstr>
      <vt:lpstr>Значимость компонентов готовности по мнению учителей начальных классов:</vt:lpstr>
      <vt:lpstr>Слайд 49</vt:lpstr>
      <vt:lpstr>Педагогическая готовность</vt:lpstr>
      <vt:lpstr>Слайд 51</vt:lpstr>
      <vt:lpstr> Вопросы, помогающие выявить готовность ребенка к школе: </vt:lpstr>
      <vt:lpstr>Слайд 53</vt:lpstr>
      <vt:lpstr>Тест для родителей  на определение готовности ребенка к школе </vt:lpstr>
      <vt:lpstr>Слайд 55</vt:lpstr>
      <vt:lpstr>Слайд 56</vt:lpstr>
      <vt:lpstr>Слайд 57</vt:lpstr>
      <vt:lpstr>«Портрет» идеального первоклассника»</vt:lpstr>
      <vt:lpstr>Библиотека педагога</vt:lpstr>
      <vt:lpstr>                Благодарю              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Computer</cp:lastModifiedBy>
  <cp:revision>69</cp:revision>
  <dcterms:modified xsi:type="dcterms:W3CDTF">2013-11-21T04:48:35Z</dcterms:modified>
</cp:coreProperties>
</file>