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2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0" y="0"/>
            <a:ext cx="2109788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81"/>
          <p:cNvGrpSpPr>
            <a:grpSpLocks/>
          </p:cNvGrpSpPr>
          <p:nvPr/>
        </p:nvGrpSpPr>
        <p:grpSpPr bwMode="auto">
          <a:xfrm rot="10800000">
            <a:off x="-6350" y="0"/>
            <a:ext cx="461963" cy="6858000"/>
            <a:chOff x="768" y="1700"/>
            <a:chExt cx="405" cy="2620"/>
          </a:xfrm>
        </p:grpSpPr>
        <p:sp>
          <p:nvSpPr>
            <p:cNvPr id="3254" name="Rectangle 18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5" name="Rectangle 18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95"/>
          <p:cNvGrpSpPr>
            <a:grpSpLocks/>
          </p:cNvGrpSpPr>
          <p:nvPr/>
        </p:nvGrpSpPr>
        <p:grpSpPr bwMode="auto">
          <a:xfrm>
            <a:off x="1371600" y="0"/>
            <a:ext cx="547688" cy="6858000"/>
            <a:chOff x="768" y="1700"/>
            <a:chExt cx="405" cy="2620"/>
          </a:xfrm>
        </p:grpSpPr>
        <p:sp>
          <p:nvSpPr>
            <p:cNvPr id="3268" name="Rectangle 1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9" name="Rectangle 1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6964363" y="6350"/>
            <a:ext cx="2179637" cy="98425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114800"/>
            <a:ext cx="2971800" cy="762000"/>
          </a:xfrm>
        </p:spPr>
        <p:txBody>
          <a:bodyPr/>
          <a:lstStyle>
            <a:lvl1pPr marL="0" indent="0" algn="dist">
              <a:buFontTx/>
              <a:buNone/>
              <a:defRPr sz="1400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103563" y="6445250"/>
            <a:ext cx="1144587" cy="276225"/>
          </a:xfrm>
        </p:spPr>
        <p:txBody>
          <a:bodyPr/>
          <a:lstStyle>
            <a:lvl1pPr>
              <a:defRPr/>
            </a:lvl1pPr>
          </a:lstStyle>
          <a:p>
            <a:fld id="{79319939-F747-4F1A-9B91-8AB340E35D14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445250"/>
            <a:ext cx="1206500" cy="2762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0" y="6445250"/>
            <a:ext cx="1100138" cy="276225"/>
          </a:xfrm>
        </p:spPr>
        <p:txBody>
          <a:bodyPr/>
          <a:lstStyle>
            <a:lvl1pPr>
              <a:defRPr/>
            </a:lvl1pPr>
          </a:lstStyle>
          <a:p>
            <a:fld id="{3547D64D-065B-4F2C-BC57-99410E0AF9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2476500" y="1289050"/>
            <a:ext cx="6667500" cy="1701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 rot="-5400000">
            <a:off x="4041775" y="-1854200"/>
            <a:ext cx="990600" cy="4699000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722563"/>
            <a:ext cx="7772400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4" name="Group 199"/>
          <p:cNvGrpSpPr>
            <a:grpSpLocks/>
          </p:cNvGrpSpPr>
          <p:nvPr/>
        </p:nvGrpSpPr>
        <p:grpSpPr bwMode="auto">
          <a:xfrm>
            <a:off x="2859088" y="0"/>
            <a:ext cx="547687" cy="990600"/>
            <a:chOff x="768" y="1700"/>
            <a:chExt cx="405" cy="2620"/>
          </a:xfrm>
        </p:grpSpPr>
        <p:sp>
          <p:nvSpPr>
            <p:cNvPr id="3272" name="Rectangle 20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3" name="Rectangle 20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203"/>
          <p:cNvGrpSpPr>
            <a:grpSpLocks/>
          </p:cNvGrpSpPr>
          <p:nvPr/>
        </p:nvGrpSpPr>
        <p:grpSpPr bwMode="auto">
          <a:xfrm>
            <a:off x="4405313" y="0"/>
            <a:ext cx="547687" cy="990600"/>
            <a:chOff x="768" y="1700"/>
            <a:chExt cx="405" cy="2620"/>
          </a:xfrm>
        </p:grpSpPr>
        <p:sp>
          <p:nvSpPr>
            <p:cNvPr id="3276" name="Rectangle 20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" name="Rectangle 20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207"/>
          <p:cNvGrpSpPr>
            <a:grpSpLocks/>
          </p:cNvGrpSpPr>
          <p:nvPr/>
        </p:nvGrpSpPr>
        <p:grpSpPr bwMode="auto">
          <a:xfrm>
            <a:off x="6005513" y="0"/>
            <a:ext cx="547687" cy="990600"/>
            <a:chOff x="768" y="1700"/>
            <a:chExt cx="405" cy="2620"/>
          </a:xfrm>
        </p:grpSpPr>
        <p:sp>
          <p:nvSpPr>
            <p:cNvPr id="3280" name="Rectangle 20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1" name="Rectangle 20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215"/>
          <p:cNvGrpSpPr>
            <a:grpSpLocks/>
          </p:cNvGrpSpPr>
          <p:nvPr/>
        </p:nvGrpSpPr>
        <p:grpSpPr bwMode="auto">
          <a:xfrm>
            <a:off x="7529513" y="0"/>
            <a:ext cx="547687" cy="990600"/>
            <a:chOff x="768" y="1700"/>
            <a:chExt cx="405" cy="2620"/>
          </a:xfrm>
        </p:grpSpPr>
        <p:sp>
          <p:nvSpPr>
            <p:cNvPr id="3288" name="Rectangle 21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9" name="Rectangle 21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229"/>
          <p:cNvGrpSpPr>
            <a:grpSpLocks/>
          </p:cNvGrpSpPr>
          <p:nvPr/>
        </p:nvGrpSpPr>
        <p:grpSpPr bwMode="auto">
          <a:xfrm rot="5400000">
            <a:off x="775494" y="1302543"/>
            <a:ext cx="547688" cy="2120901"/>
            <a:chOff x="768" y="1700"/>
            <a:chExt cx="405" cy="2620"/>
          </a:xfrm>
        </p:grpSpPr>
        <p:sp>
          <p:nvSpPr>
            <p:cNvPr id="3302" name="Rectangle 23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3" name="Rectangle 23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233"/>
          <p:cNvGrpSpPr>
            <a:grpSpLocks/>
          </p:cNvGrpSpPr>
          <p:nvPr/>
        </p:nvGrpSpPr>
        <p:grpSpPr bwMode="auto">
          <a:xfrm rot="5400000">
            <a:off x="775494" y="2770981"/>
            <a:ext cx="547687" cy="2120901"/>
            <a:chOff x="768" y="1700"/>
            <a:chExt cx="405" cy="2620"/>
          </a:xfrm>
        </p:grpSpPr>
        <p:sp>
          <p:nvSpPr>
            <p:cNvPr id="3306" name="Rectangle 23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7" name="Rectangle 23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237"/>
          <p:cNvGrpSpPr>
            <a:grpSpLocks/>
          </p:cNvGrpSpPr>
          <p:nvPr/>
        </p:nvGrpSpPr>
        <p:grpSpPr bwMode="auto">
          <a:xfrm rot="5400000">
            <a:off x="775494" y="4218781"/>
            <a:ext cx="547687" cy="2120901"/>
            <a:chOff x="768" y="1700"/>
            <a:chExt cx="405" cy="2620"/>
          </a:xfrm>
        </p:grpSpPr>
        <p:sp>
          <p:nvSpPr>
            <p:cNvPr id="3310" name="Rectangle 23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1" name="Rectangle 23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256"/>
          <p:cNvGrpSpPr>
            <a:grpSpLocks/>
          </p:cNvGrpSpPr>
          <p:nvPr/>
        </p:nvGrpSpPr>
        <p:grpSpPr bwMode="auto">
          <a:xfrm>
            <a:off x="-11113" y="6462713"/>
            <a:ext cx="2120901" cy="395287"/>
            <a:chOff x="-7" y="4071"/>
            <a:chExt cx="1336" cy="249"/>
          </a:xfrm>
        </p:grpSpPr>
        <p:sp>
          <p:nvSpPr>
            <p:cNvPr id="3314" name="Rectangle 242"/>
            <p:cNvSpPr>
              <a:spLocks noChangeArrowheads="1"/>
            </p:cNvSpPr>
            <p:nvPr userDrawn="1"/>
          </p:nvSpPr>
          <p:spPr bwMode="gray">
            <a:xfrm rot="5400000">
              <a:off x="620" y="3444"/>
              <a:ext cx="81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5" name="Rectangle 243"/>
            <p:cNvSpPr>
              <a:spLocks noChangeArrowheads="1"/>
            </p:cNvSpPr>
            <p:nvPr userDrawn="1"/>
          </p:nvSpPr>
          <p:spPr bwMode="gray">
            <a:xfrm rot="5400000">
              <a:off x="598" y="3589"/>
              <a:ext cx="126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 254"/>
          <p:cNvGrpSpPr>
            <a:grpSpLocks/>
          </p:cNvGrpSpPr>
          <p:nvPr/>
        </p:nvGrpSpPr>
        <p:grpSpPr bwMode="auto">
          <a:xfrm>
            <a:off x="-11113" y="623888"/>
            <a:ext cx="9155113" cy="547687"/>
            <a:chOff x="-7" y="403"/>
            <a:chExt cx="5767" cy="345"/>
          </a:xfrm>
        </p:grpSpPr>
        <p:grpSp>
          <p:nvGrpSpPr>
            <p:cNvPr id="13" name="Group 219"/>
            <p:cNvGrpSpPr>
              <a:grpSpLocks/>
            </p:cNvGrpSpPr>
            <p:nvPr userDrawn="1"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3292" name="Rectangle 220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3" name="Rectangle 221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" name="Group 245"/>
            <p:cNvGrpSpPr>
              <a:grpSpLocks/>
            </p:cNvGrpSpPr>
            <p:nvPr userDrawn="1"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3318" name="Rectangle 246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19" name="Rectangle 247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235" name="Rectangle 163"/>
          <p:cNvSpPr>
            <a:spLocks noChangeArrowheads="1"/>
          </p:cNvSpPr>
          <p:nvPr/>
        </p:nvSpPr>
        <p:spPr bwMode="gray">
          <a:xfrm>
            <a:off x="685800" y="990600"/>
            <a:ext cx="8458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gray">
          <a:xfrm>
            <a:off x="762000" y="1066800"/>
            <a:ext cx="8382000" cy="1509713"/>
          </a:xfrm>
          <a:prstGeom prst="rect">
            <a:avLst/>
          </a:prstGeom>
          <a:blipFill dpi="0" rotWithShape="0">
            <a:blip r:embed="rId2" cstate="screen"/>
            <a:srcRect/>
            <a:stretch>
              <a:fillRect b="-15205"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6248400"/>
            <a:ext cx="1303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pic>
        <p:nvPicPr>
          <p:cNvPr id="3104" name="Picture 32" descr="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gray">
          <a:xfrm>
            <a:off x="0" y="3302000"/>
            <a:ext cx="4038600" cy="355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319939-F747-4F1A-9B91-8AB340E35D14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7D64D-065B-4F2C-BC57-99410E0AF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852612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6350" y="457200"/>
            <a:ext cx="5405438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319939-F747-4F1A-9B91-8AB340E35D14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7D64D-065B-4F2C-BC57-99410E0AF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319939-F747-4F1A-9B91-8AB340E35D14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47D64D-065B-4F2C-BC57-99410E0AF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319939-F747-4F1A-9B91-8AB340E35D14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47D64D-065B-4F2C-BC57-99410E0AF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319939-F747-4F1A-9B91-8AB340E35D14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47D64D-065B-4F2C-BC57-99410E0AF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319939-F747-4F1A-9B91-8AB340E35D14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47D64D-065B-4F2C-BC57-99410E0AF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319939-F747-4F1A-9B91-8AB340E35D14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7D64D-065B-4F2C-BC57-99410E0AF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319939-F747-4F1A-9B91-8AB340E35D14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7D64D-065B-4F2C-BC57-99410E0AF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319939-F747-4F1A-9B91-8AB340E35D14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7D64D-065B-4F2C-BC57-99410E0AF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319939-F747-4F1A-9B91-8AB340E35D14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7D64D-065B-4F2C-BC57-99410E0AF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319939-F747-4F1A-9B91-8AB340E35D14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7D64D-065B-4F2C-BC57-99410E0AF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319939-F747-4F1A-9B91-8AB340E35D14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7D64D-065B-4F2C-BC57-99410E0AF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319939-F747-4F1A-9B91-8AB340E35D14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7D64D-065B-4F2C-BC57-99410E0AF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319939-F747-4F1A-9B91-8AB340E35D14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7D64D-065B-4F2C-BC57-99410E0AF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0" y="1447800"/>
            <a:ext cx="1116013" cy="5410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0" y="0"/>
            <a:ext cx="1116013" cy="2603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95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9319939-F747-4F1A-9B91-8AB340E35D14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38538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47D64D-065B-4F2C-BC57-99410E0AF9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76350" y="1600200"/>
            <a:ext cx="7410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 rot="37800000">
            <a:off x="283368" y="1393032"/>
            <a:ext cx="550863" cy="1117600"/>
            <a:chOff x="1060" y="0"/>
            <a:chExt cx="394" cy="4320"/>
          </a:xfrm>
        </p:grpSpPr>
        <p:sp>
          <p:nvSpPr>
            <p:cNvPr id="1096" name="Rectangle 72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8" name="Rectangle 74"/>
          <p:cNvSpPr>
            <a:spLocks noChangeArrowheads="1"/>
          </p:cNvSpPr>
          <p:nvPr/>
        </p:nvSpPr>
        <p:spPr bwMode="gray">
          <a:xfrm rot="-5400000">
            <a:off x="3908425" y="-2727325"/>
            <a:ext cx="261938" cy="5716588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152400" y="1447800"/>
            <a:ext cx="457200" cy="5410200"/>
            <a:chOff x="768" y="1700"/>
            <a:chExt cx="405" cy="2620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181100" y="333375"/>
            <a:ext cx="7962900" cy="1038225"/>
          </a:xfrm>
          <a:prstGeom prst="rect">
            <a:avLst/>
          </a:prstGeom>
          <a:gradFill rotWithShape="1">
            <a:gsLst>
              <a:gs pos="0">
                <a:srgbClr val="C0C0C0">
                  <a:alpha val="50000"/>
                </a:srgbClr>
              </a:gs>
              <a:gs pos="100000">
                <a:srgbClr val="C0C0C0">
                  <a:gamma/>
                  <a:tint val="4117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0" y="333375"/>
            <a:ext cx="1109663" cy="1038225"/>
          </a:xfrm>
          <a:prstGeom prst="rect">
            <a:avLst/>
          </a:prstGeom>
          <a:blipFill dpi="0" rotWithShape="1">
            <a:blip r:embed="rId17" cstate="screen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83"/>
          <p:cNvGrpSpPr>
            <a:grpSpLocks/>
          </p:cNvGrpSpPr>
          <p:nvPr/>
        </p:nvGrpSpPr>
        <p:grpSpPr bwMode="auto">
          <a:xfrm rot="27000000">
            <a:off x="283368" y="2840832"/>
            <a:ext cx="550863" cy="1117600"/>
            <a:chOff x="1060" y="0"/>
            <a:chExt cx="394" cy="4320"/>
          </a:xfrm>
        </p:grpSpPr>
        <p:sp>
          <p:nvSpPr>
            <p:cNvPr id="1108" name="Rectangle 84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6964363" y="6350"/>
            <a:ext cx="2179637" cy="254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114" name="Rectangle 9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5" name="Rectangle 9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117" name="Rectangle 93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8" name="Rectangle 94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120" name="Rectangle 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98"/>
          <p:cNvGrpSpPr>
            <a:grpSpLocks/>
          </p:cNvGrpSpPr>
          <p:nvPr/>
        </p:nvGrpSpPr>
        <p:grpSpPr bwMode="auto">
          <a:xfrm>
            <a:off x="7772400" y="0"/>
            <a:ext cx="642938" cy="304800"/>
            <a:chOff x="768" y="1700"/>
            <a:chExt cx="405" cy="2620"/>
          </a:xfrm>
        </p:grpSpPr>
        <p:sp>
          <p:nvSpPr>
            <p:cNvPr id="1123" name="Rectangle 99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4" name="Rectangle 100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86" name="Picture 62" descr="2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gray">
          <a:xfrm>
            <a:off x="7361238" y="55563"/>
            <a:ext cx="1676400" cy="1643062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76350" y="457200"/>
            <a:ext cx="6496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9" name="Group 101"/>
          <p:cNvGrpSpPr>
            <a:grpSpLocks/>
          </p:cNvGrpSpPr>
          <p:nvPr/>
        </p:nvGrpSpPr>
        <p:grpSpPr bwMode="auto">
          <a:xfrm>
            <a:off x="152400" y="0"/>
            <a:ext cx="457200" cy="261938"/>
            <a:chOff x="768" y="1700"/>
            <a:chExt cx="405" cy="2620"/>
          </a:xfrm>
        </p:grpSpPr>
        <p:sp>
          <p:nvSpPr>
            <p:cNvPr id="1126" name="Rectangle 10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" name="Rectangle 10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104"/>
          <p:cNvGrpSpPr>
            <a:grpSpLocks/>
          </p:cNvGrpSpPr>
          <p:nvPr/>
        </p:nvGrpSpPr>
        <p:grpSpPr bwMode="auto">
          <a:xfrm rot="37800000">
            <a:off x="283369" y="4331494"/>
            <a:ext cx="550862" cy="1117600"/>
            <a:chOff x="1060" y="0"/>
            <a:chExt cx="394" cy="4320"/>
          </a:xfrm>
        </p:grpSpPr>
        <p:sp>
          <p:nvSpPr>
            <p:cNvPr id="1129" name="Rectangle 105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" name="Rectangle 106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107"/>
          <p:cNvGrpSpPr>
            <a:grpSpLocks/>
          </p:cNvGrpSpPr>
          <p:nvPr/>
        </p:nvGrpSpPr>
        <p:grpSpPr bwMode="auto">
          <a:xfrm rot="27000000">
            <a:off x="283369" y="5779294"/>
            <a:ext cx="550862" cy="1117600"/>
            <a:chOff x="1060" y="0"/>
            <a:chExt cx="394" cy="4320"/>
          </a:xfrm>
        </p:grpSpPr>
        <p:sp>
          <p:nvSpPr>
            <p:cNvPr id="1132" name="Rectangle 108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" name="Rectangle 109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797152"/>
            <a:ext cx="4839072" cy="720080"/>
          </a:xfrm>
        </p:spPr>
        <p:txBody>
          <a:bodyPr/>
          <a:lstStyle/>
          <a:p>
            <a:r>
              <a:rPr lang="ru-RU" sz="2400" b="1" i="0" dirty="0" smtClean="0"/>
              <a:t>Воспитатель Марченкова М.Ф</a:t>
            </a:r>
          </a:p>
          <a:p>
            <a:r>
              <a:rPr lang="ru-RU" sz="1600" b="1" i="0" dirty="0" smtClean="0"/>
              <a:t>ГОУ комбинированного вида </a:t>
            </a:r>
            <a:r>
              <a:rPr lang="ru-RU" sz="1600" b="1" i="0" dirty="0" err="1" smtClean="0"/>
              <a:t>д</a:t>
            </a:r>
            <a:r>
              <a:rPr lang="ru-RU" sz="1600" b="1" i="0" dirty="0" smtClean="0"/>
              <a:t>/с № 1174</a:t>
            </a:r>
            <a:r>
              <a:rPr lang="ru-RU" i="0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Путешествие в страну </a:t>
            </a:r>
            <a:r>
              <a:rPr lang="ru-RU" i="1" dirty="0" err="1" smtClean="0">
                <a:solidFill>
                  <a:srgbClr val="C00000"/>
                </a:solidFill>
              </a:rPr>
              <a:t>Витаминию</a:t>
            </a: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занятие в подготовительной группе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Друзья </a:t>
            </a:r>
            <a:r>
              <a:rPr lang="ru-RU" sz="3200" dirty="0" smtClean="0"/>
              <a:t>витамины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Чтоб расти и развиваться,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Нужно правильно питаться.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Всухомятку не таскать,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Витамины потреблять!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Сыр на завтрак нужно кушать -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Витамина А заряд!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Бутерброд намажем маслом -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В1 получим сразу.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Молоко нам нужно пить,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витаминами дружить!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Мясо, рыбу и яйцо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Станем кушать непременно!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орешки будем грызть,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Чтоб белком нам запастись!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Будут дети развиваться,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правильно питаться! 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628800"/>
            <a:ext cx="30243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5" y="476673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Витамин </a:t>
            </a:r>
            <a:r>
              <a:rPr lang="ru-RU" dirty="0" smtClean="0"/>
              <a:t>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вы хотите хорошо расти, хорошо видеть и иметь крепкие зубы, вам нужен Я - Витамин "А". Меня ещё зовут витамином роста.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каких же овощах и фруктах содержится этот полезный Витамин? Отгадайте мои загадки 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узнаете.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1" y="476673"/>
            <a:ext cx="122413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76350" y="1556793"/>
            <a:ext cx="362902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Загадки-отгадки «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Красна девица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Сидит в темнице,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коса на улице.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(Морковь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Семьдесят одежек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все без застежек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(Капуста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Золотая голова - велика, тяжела.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Золотая голова - отдохнуть прилегла.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Голова велика, только шея тонка.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(Тыква)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1" y="476673"/>
            <a:ext cx="122413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556793"/>
            <a:ext cx="2160240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47864" y="2857500"/>
            <a:ext cx="1795636" cy="172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331640" y="4653136"/>
            <a:ext cx="2808312" cy="201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Витамин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Очень важно спозаранку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Есть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завтраком овсянку.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Черный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хлеб полезен нам,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И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только по утрам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вы хотите быть сильными и иметь хороший аппетит, не хотите огорчаться и плакать по пустякам, быть в хорошем настроении, вам нужен   Я - Витамин "В".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57775" y="1556792"/>
            <a:ext cx="383470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41" y="476673"/>
            <a:ext cx="122413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Загадки-отгадки «</a:t>
            </a: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Желтая лампочка висит.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Скушать нам ее велит.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Груша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Красная мышка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белым хвостом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норке сидит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 зеленым листом.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(Редиска)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Огурцы они как будто,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Только связками растут,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на завтрак эти фрукты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Обезьянам подают.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(банан)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16216" y="1484784"/>
            <a:ext cx="1944215" cy="20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3212977"/>
            <a:ext cx="201622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192" y="4941168"/>
            <a:ext cx="230425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331641" y="476673"/>
            <a:ext cx="122413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Витамин 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простуды и ангины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Помогают апельсины,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Ну а лучше съесть лимон,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Хоть и очень кислый он.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вы хотите реже простужаться, быть бодрыми, быстрее выздоравливать при болезни, вам нужен Я - Витамин "С".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Меня называют витамином здоровья.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1" y="476673"/>
            <a:ext cx="122413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1628800"/>
            <a:ext cx="388843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Загадки-отгадки «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853136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1.Желтый цитрусовый плод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В странах солнечных растёт.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Но на вкус кислейший он,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А зовут его ...           (лимон).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2.Далеко на юге где-то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растет зимой и летом.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Удивит собою нас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Толстокожий ...          (ананас).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3.Отгадать не очень просто -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Вот такой я фруктик знаю -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Речь идет не о кокосе,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о груше, не о сливе, -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Птица есть еще такая,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Называют так же - ... (киви).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3" y="404665"/>
            <a:ext cx="122413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9632" y="1268761"/>
            <a:ext cx="30963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51720" y="2996952"/>
            <a:ext cx="259228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27784" y="4869160"/>
            <a:ext cx="23762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Витамин «</a:t>
            </a:r>
            <a:r>
              <a:rPr lang="ru-RU" sz="4400" dirty="0" smtClean="0">
                <a:solidFill>
                  <a:schemeClr val="accent1"/>
                </a:solidFill>
              </a:rPr>
              <a:t>Д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Рыбий жир всего полезней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Хоть противный – надо пить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Он спасает от болезней,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Без болезней – лучше жить!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вы хотите быть крепкими, ловкими, сильными, чтобы у вас были крепкие зубы и кости,  тогда вам нужен Я - витамин «Д».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Меня называют витамином солнца.</a:t>
            </a:r>
          </a:p>
          <a:p>
            <a:endParaRPr lang="ru-RU" dirty="0"/>
          </a:p>
        </p:txBody>
      </p:sp>
      <p:pic>
        <p:nvPicPr>
          <p:cNvPr id="5" name="Содержимое 4" descr="C:\Documents and Settings\Елена\Мои документы\4.jpg"/>
          <p:cNvPicPr>
            <a:picLocks noGrp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040" y="2060848"/>
            <a:ext cx="374441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41" y="476673"/>
            <a:ext cx="122413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57200"/>
            <a:ext cx="6584776" cy="76200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Загадки отгадки « </a:t>
            </a:r>
            <a:r>
              <a:rPr lang="ru-RU" sz="4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1. Ты весь мир обогреваешь, Ты усталости не знаешь, Улыбаешься в оконце,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И зовут тебя все… (солнце)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2.Землю пробуравил,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Корешок оставил,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 на свет явился,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Шапочкой прикрылся  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(гриб)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3.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Блещет в речке чистой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Спинкой серебристой.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(рыба)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1484784"/>
            <a:ext cx="208823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672" y="3573016"/>
            <a:ext cx="2304256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19500" y="5013176"/>
            <a:ext cx="19050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87625" y="476673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FDD903"/>
      </a:dk2>
      <a:lt2>
        <a:srgbClr val="B2B2B2"/>
      </a:lt2>
      <a:accent1>
        <a:srgbClr val="FF9900"/>
      </a:accent1>
      <a:accent2>
        <a:srgbClr val="76C73F"/>
      </a:accent2>
      <a:accent3>
        <a:srgbClr val="FFFFFF"/>
      </a:accent3>
      <a:accent4>
        <a:srgbClr val="000000"/>
      </a:accent4>
      <a:accent5>
        <a:srgbClr val="FFCAAA"/>
      </a:accent5>
      <a:accent6>
        <a:srgbClr val="6AB438"/>
      </a:accent6>
      <a:hlink>
        <a:srgbClr val="E2507A"/>
      </a:hlink>
      <a:folHlink>
        <a:srgbClr val="5ACA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ZdorPitAni</Template>
  <TotalTime>323</TotalTime>
  <Words>314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Default Design</vt:lpstr>
      <vt:lpstr>Путешествие в страну Витаминию занятие в подготовительной группе</vt:lpstr>
      <vt:lpstr>Витамин  А</vt:lpstr>
      <vt:lpstr>Загадки-отгадки «А»</vt:lpstr>
      <vt:lpstr>Витамин В</vt:lpstr>
      <vt:lpstr>Загадки-отгадки «В»</vt:lpstr>
      <vt:lpstr>Витамин С</vt:lpstr>
      <vt:lpstr>  Загадки-отгадки «С»</vt:lpstr>
      <vt:lpstr>Витамин «Д»</vt:lpstr>
      <vt:lpstr>   Загадки отгадки « Д»</vt:lpstr>
      <vt:lpstr>Друзья витамины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Витаминию занятие в подготовительной группе</dc:title>
  <dc:creator>Елена</dc:creator>
  <cp:lastModifiedBy>Елена</cp:lastModifiedBy>
  <cp:revision>41</cp:revision>
  <dcterms:created xsi:type="dcterms:W3CDTF">2011-11-11T17:16:40Z</dcterms:created>
  <dcterms:modified xsi:type="dcterms:W3CDTF">2011-12-02T17:11:34Z</dcterms:modified>
</cp:coreProperties>
</file>