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1" r:id="rId4"/>
    <p:sldId id="264" r:id="rId5"/>
    <p:sldId id="265" r:id="rId6"/>
    <p:sldId id="266" r:id="rId7"/>
    <p:sldId id="271" r:id="rId8"/>
    <p:sldId id="258" r:id="rId9"/>
    <p:sldId id="259" r:id="rId10"/>
    <p:sldId id="268" r:id="rId11"/>
    <p:sldId id="269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shvozrast.ru/rabrod/konsultacrod24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3-years.ru/razvitie/crisis-3-year-old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lidovky.cz/11/023/lnorg/SPA395293_shutterstock_27647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981950" cy="530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797152"/>
            <a:ext cx="7772400" cy="178010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Презентация на тему: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Кризис трех лет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Памятка для родителей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r>
              <a:rPr lang="ru-RU" dirty="0" smtClean="0"/>
              <a:t>Капризы </a:t>
            </a:r>
            <a:r>
              <a:rPr lang="ru-RU" dirty="0"/>
              <a:t>и истерика требуют зрителей. Не становитесь ими и не прибегайте к помощи посторонних: "Посмотрите, какая непослушная девочка!" Ребенок только и ждет этого.</a:t>
            </a:r>
          </a:p>
          <a:p>
            <a:r>
              <a:rPr lang="ru-RU" dirty="0"/>
              <a:t>В любой ситуации проявляйте терпимость к ребенку. Не позволяйте выходить из себя.</a:t>
            </a:r>
          </a:p>
          <a:p>
            <a:r>
              <a:rPr lang="ru-RU" dirty="0"/>
              <a:t>Не подчеркивайте перед ребенком свое превосходство и силу. Будьте с ним "рядом".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1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Если ребенок впадает в истерику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отменяйте немедленно своих решений. Будьте настойчивы в поведении с ребенком. Если вы сказали "Нет", оставайтесь и дальше при этом мнении.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 сдавайтесь, даже если приступ у ребенка протекает в общественном месте. Чаще помогает одно — взять его за  руку и увести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 берите ребенка на руки, если он этого не хочет.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 старайтесь поднять ребенка с пола.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 оставляйте ребенка одного.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 пытайтесь во время приступа что-то внушать ребенку.  Это бесполезно. Ругать нет смысла, шлепки еще больше будоражат.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Переключите внимание ребенка: "Ой, какая интересна игрушка у меня!",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"А что там делает ворона?" – Подобные  приемы заинтригуют и отвлекут    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   ребенка.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Следите за своим эмоциональным состоянием</a:t>
            </a:r>
            <a:r>
              <a:rPr lang="ru-RU" sz="18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148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Рекомендуемая </a:t>
            </a:r>
            <a:br>
              <a:rPr lang="ru-RU" b="1" dirty="0" smtClean="0"/>
            </a:br>
            <a:r>
              <a:rPr lang="ru-RU" b="1" dirty="0" smtClean="0"/>
              <a:t>Литература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Абросимова </a:t>
            </a:r>
            <a:r>
              <a:rPr lang="ru-RU" dirty="0"/>
              <a:t>Н. Возраст строптивости. О кризисе трёх лет // Мама и малыш. — 2005. — № 10.</a:t>
            </a:r>
          </a:p>
          <a:p>
            <a:r>
              <a:rPr lang="ru-RU" dirty="0"/>
              <a:t>Власова З. И. Об общих и специальных проявлениях самостоятельности в период кризиса трёх лет // Психолог в детском саду. — 2004. — № 4. — С. 52 — 63.</a:t>
            </a:r>
          </a:p>
          <a:p>
            <a:r>
              <a:rPr lang="ru-RU" dirty="0" err="1"/>
              <a:t>Волженина</a:t>
            </a:r>
            <a:r>
              <a:rPr lang="ru-RU" dirty="0"/>
              <a:t> Т. Воспитание самостоятельности: советы родителям детей всех возрастов // Виноград. — 2010. — № 37. www.materinstvo.ru/ </a:t>
            </a:r>
            <a:r>
              <a:rPr lang="ru-RU" dirty="0" err="1"/>
              <a:t>art</a:t>
            </a:r>
            <a:r>
              <a:rPr lang="ru-RU" dirty="0"/>
              <a:t>/5746</a:t>
            </a:r>
          </a:p>
          <a:p>
            <a:r>
              <a:rPr lang="ru-RU" dirty="0"/>
              <a:t>Выготский Л. С. Вопросы детской психологии. — СПб., 1997.</a:t>
            </a:r>
          </a:p>
          <a:p>
            <a:r>
              <a:rPr lang="ru-RU" dirty="0"/>
              <a:t>Корнеева Е. Н. Детские капризы. — Ярославль: Академия развития, 2002.</a:t>
            </a:r>
          </a:p>
          <a:p>
            <a:r>
              <a:rPr lang="ru-RU" dirty="0"/>
              <a:t>Кулагина И. Ю. Возрастная психология (развитие ребёнка от рождения до 17 лет): Учебное пособие. — М.: РОУ, 1996.</a:t>
            </a:r>
          </a:p>
          <a:p>
            <a:r>
              <a:rPr lang="ru-RU" dirty="0"/>
              <a:t>Лютова Е. К., Монина Г. Б. Тренинг общения с ребёнком в период раннего детства. — СПб.: Речь, 2003.</a:t>
            </a:r>
          </a:p>
          <a:p>
            <a:r>
              <a:rPr lang="ru-RU" dirty="0"/>
              <a:t>Мухина В. С. Психология детства и отрочества. — М., 1998.</a:t>
            </a:r>
          </a:p>
          <a:p>
            <a:r>
              <a:rPr lang="ru-RU" dirty="0"/>
              <a:t>Образцова Л. Н. Я сам! Упрямый ребёнок: маленькие подсказки для родителей. — М.: АСТ; СПб.: Сова, 2007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В презентации использовались</a:t>
            </a:r>
            <a:r>
              <a:rPr lang="ru-RU" dirty="0"/>
              <a:t> </a:t>
            </a:r>
            <a:r>
              <a:rPr lang="ru-RU" dirty="0" smtClean="0"/>
              <a:t>материалы сайта </a:t>
            </a:r>
            <a:r>
              <a:rPr lang="ru-RU" dirty="0">
                <a:hlinkClick r:id="rId2"/>
              </a:rPr>
              <a:t>http://doshvozrast.ru/rabrod/konsultacrod24.htm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29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Любите своего ребенка таким, каким он есть!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800"/>
            <a:ext cx="5544616" cy="49640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0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504" y="1836397"/>
            <a:ext cx="2377440" cy="2875384"/>
          </a:xfrm>
          <a:prstGeom prst="flowChartDisp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algn="ctr"/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Знаете ли, какой самый верный способ</a:t>
            </a:r>
          </a:p>
          <a:p>
            <a:pPr algn="ctr"/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сделать вашего ребенка несчастным —</a:t>
            </a:r>
          </a:p>
          <a:p>
            <a:pPr algn="ctr"/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приучить его не встречать</a:t>
            </a:r>
          </a:p>
          <a:p>
            <a:pPr algn="ctr"/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ни в чем отказа.</a:t>
            </a:r>
          </a:p>
          <a:p>
            <a:pPr algn="ctr"/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     Ж-Ж. Руссо</a:t>
            </a:r>
          </a:p>
          <a:p>
            <a:endParaRPr lang="ru-RU" dirty="0"/>
          </a:p>
        </p:txBody>
      </p:sp>
      <p:pic>
        <p:nvPicPr>
          <p:cNvPr id="5122" name="Picture 2" descr="http://petrushki.net/uploads/posts/2012-06/thumbs/1339941832_petrushki.net_kak-vesti-sebya-s-rebenkom-dvuh-treh-let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7" r="3757"/>
          <a:stretch>
            <a:fillRect/>
          </a:stretch>
        </p:blipFill>
        <p:spPr bwMode="auto">
          <a:xfrm>
            <a:off x="2987824" y="-60994"/>
            <a:ext cx="3456384" cy="29257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5076056" y="2852936"/>
            <a:ext cx="3851920" cy="3779758"/>
          </a:xfrm>
          <a:prstGeom prst="flowChartAlternate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Я </a:t>
            </a:r>
            <a:r>
              <a:rPr lang="ru-RU" dirty="0"/>
              <a:t>негативен и упрям,</a:t>
            </a:r>
          </a:p>
          <a:p>
            <a:pPr algn="ctr"/>
            <a:r>
              <a:rPr lang="ru-RU" dirty="0"/>
              <a:t>Строптив и своеволен,</a:t>
            </a:r>
          </a:p>
          <a:p>
            <a:pPr algn="ctr"/>
            <a:r>
              <a:rPr lang="ru-RU" dirty="0"/>
              <a:t>Средою социальной я</a:t>
            </a:r>
          </a:p>
          <a:p>
            <a:pPr algn="ctr"/>
            <a:r>
              <a:rPr lang="ru-RU" dirty="0"/>
              <a:t>Ужасно недоволен.                 </a:t>
            </a:r>
          </a:p>
          <a:p>
            <a:pPr algn="ctr"/>
            <a:r>
              <a:rPr lang="ru-RU" dirty="0"/>
              <a:t>Вы не даете мне шагнуть,</a:t>
            </a:r>
          </a:p>
          <a:p>
            <a:pPr algn="ctr"/>
            <a:r>
              <a:rPr lang="ru-RU" dirty="0"/>
              <a:t>Всегда помочь готовы.</a:t>
            </a:r>
          </a:p>
          <a:p>
            <a:pPr algn="ctr"/>
            <a:r>
              <a:rPr lang="ru-RU" dirty="0"/>
              <a:t>О, боже! Как же тяжелы</a:t>
            </a:r>
          </a:p>
          <a:p>
            <a:pPr algn="ctr"/>
            <a:r>
              <a:rPr lang="ru-RU" dirty="0"/>
              <a:t>Сердечные оковы.</a:t>
            </a:r>
          </a:p>
          <a:p>
            <a:pPr algn="ctr"/>
            <a:r>
              <a:rPr lang="ru-RU" dirty="0"/>
              <a:t>Система "Я" кипит во мне,</a:t>
            </a:r>
          </a:p>
          <a:p>
            <a:pPr algn="ctr"/>
            <a:r>
              <a:rPr lang="ru-RU" dirty="0"/>
              <a:t>Хочу кричать повсюду:</a:t>
            </a:r>
          </a:p>
          <a:p>
            <a:pPr algn="ctr"/>
            <a:r>
              <a:rPr lang="ru-RU" dirty="0"/>
              <a:t>Я — самость, братцы, я живу,</a:t>
            </a:r>
          </a:p>
          <a:p>
            <a:pPr algn="ctr"/>
            <a:r>
              <a:rPr lang="ru-RU" dirty="0"/>
              <a:t>. Хочу! Могу! И буду!</a:t>
            </a:r>
          </a:p>
        </p:txBody>
      </p:sp>
    </p:spTree>
    <p:extLst>
      <p:ext uri="{BB962C8B-B14F-4D97-AF65-F5344CB8AC3E}">
        <p14:creationId xmlns:p14="http://schemas.microsoft.com/office/powerpoint/2010/main" val="25527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152" y="188639"/>
            <a:ext cx="4319336" cy="653482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Кризис </a:t>
            </a:r>
            <a:r>
              <a:rPr lang="ru-RU" dirty="0">
                <a:solidFill>
                  <a:schemeClr val="bg2">
                    <a:lumMod val="90000"/>
                    <a:lumOff val="10000"/>
                  </a:schemeClr>
                </a:solidFill>
              </a:rPr>
              <a:t>- это неотъемлемый этап в развитии и взрослении ребенка, своеобразный переход на новый уровень. В три года ребенок начинает осознавать себя как личность, соответственно его поведение меняется. Часто </a:t>
            </a:r>
            <a:r>
              <a:rPr lang="ru-RU" b="1" dirty="0">
                <a:solidFill>
                  <a:schemeClr val="bg2">
                    <a:lumMod val="90000"/>
                    <a:lumOff val="10000"/>
                  </a:schemeClr>
                </a:solidFill>
              </a:rPr>
              <a:t>кризис трех лет</a:t>
            </a:r>
            <a:r>
              <a:rPr lang="ru-RU" dirty="0">
                <a:solidFill>
                  <a:schemeClr val="bg2">
                    <a:lumMod val="90000"/>
                    <a:lumOff val="10000"/>
                  </a:schemeClr>
                </a:solidFill>
              </a:rPr>
              <a:t> оказывается для родителей неприятной неожиданностью.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24" y="188640"/>
            <a:ext cx="4824536" cy="653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2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 презентации: выстраивание отношений родителей и ребенка.</a:t>
            </a:r>
            <a:br>
              <a:rPr lang="ru-RU" dirty="0"/>
            </a:br>
            <a:r>
              <a:rPr lang="ru-RU" dirty="0"/>
              <a:t>Задачи: знакомство родителей с особенностями психического развития ребенка, особенностями протекания кризиса 3-х лет, научить родителей разделять понятия «негативизм», «упрямство», «капризность», «обесценивание».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Родителям очень важно знать об особенностях развития ребенка. Что же характерно для ребенка 3-4,5 лет?</a:t>
            </a:r>
          </a:p>
        </p:txBody>
      </p:sp>
    </p:spTree>
    <p:extLst>
      <p:ext uri="{BB962C8B-B14F-4D97-AF65-F5344CB8AC3E}">
        <p14:creationId xmlns:p14="http://schemas.microsoft.com/office/powerpoint/2010/main" val="16409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происходит с детьми  </a:t>
            </a:r>
            <a:br>
              <a:rPr lang="ru-RU" dirty="0" smtClean="0"/>
            </a:br>
            <a:r>
              <a:rPr lang="ru-RU" dirty="0" smtClean="0"/>
              <a:t>в период кризиса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это время происходит очень важный для ребенка психический процесс: его попытка самостоятельно отдалиться от матери, научиться многое делать самому. Ребенок развивается, а всякому процессу развития свойственны скачкообразные переходы – кризисы.</a:t>
            </a:r>
          </a:p>
          <a:p>
            <a:r>
              <a:rPr lang="ru-RU" dirty="0"/>
              <a:t>Кризисы необходимы, они – движущая сила развития. И как раз в этом возрасте у ребенка происходит этот кризис развития. Еще вчера послушный малыш вдруг становится раздражительным, требовательным, упрямым, капризным. Протекание данного кризиса у всех детей происходит по-разному: у кого-то он начинается рано, у кого-то чуть позже. У одних детей кризис развития длится непродолжительное время, у других – до 4-4,5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8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Рассмотрим </a:t>
            </a:r>
            <a:r>
              <a:rPr lang="ru-RU" i="1" dirty="0"/>
              <a:t>симптомы кризиса: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Негативизм</a:t>
            </a:r>
            <a:r>
              <a:rPr lang="ru-RU" dirty="0" smtClean="0"/>
              <a:t> </a:t>
            </a:r>
            <a:r>
              <a:rPr lang="ru-RU" dirty="0"/>
              <a:t>– стремление все сделать наоборот, вопреки всем требованиям и просьбам взрослых.</a:t>
            </a:r>
          </a:p>
          <a:p>
            <a:r>
              <a:rPr lang="ru-RU" b="1" dirty="0"/>
              <a:t>Упрямство – </a:t>
            </a:r>
            <a:r>
              <a:rPr lang="ru-RU" dirty="0"/>
              <a:t>ребенок настаивает на своем не потому, что ему этого сильно хочется, а потому, что </a:t>
            </a:r>
            <a:r>
              <a:rPr lang="ru-RU" i="1" dirty="0"/>
              <a:t>он</a:t>
            </a:r>
            <a:r>
              <a:rPr lang="ru-RU" dirty="0"/>
              <a:t> этого потребовал.</a:t>
            </a:r>
          </a:p>
          <a:p>
            <a:r>
              <a:rPr lang="ru-RU" b="1" dirty="0"/>
              <a:t>Строптивость </a:t>
            </a:r>
            <a:r>
              <a:rPr lang="ru-RU" dirty="0"/>
              <a:t>– направлена против норм воспитания, образа жизни в целом, против тех правил, которые были в его жизни до трех лет.</a:t>
            </a:r>
          </a:p>
          <a:p>
            <a:r>
              <a:rPr lang="ru-RU" b="1" dirty="0"/>
              <a:t>Своеволие, своенравие –</a:t>
            </a:r>
            <a:r>
              <a:rPr lang="ru-RU" dirty="0"/>
              <a:t> все хочет делать сам, отказывается от помощи там, где еще мало что умеет.</a:t>
            </a:r>
          </a:p>
          <a:p>
            <a:r>
              <a:rPr lang="ru-RU" i="1" dirty="0"/>
              <a:t>Второстепенные симптомы:</a:t>
            </a:r>
            <a:endParaRPr lang="ru-RU" dirty="0"/>
          </a:p>
          <a:p>
            <a:r>
              <a:rPr lang="ru-RU" b="1" dirty="0"/>
              <a:t>Протест–бунт </a:t>
            </a:r>
            <a:r>
              <a:rPr lang="ru-RU" dirty="0"/>
              <a:t>– ребенок находится в стадии войны со всем и всеми.</a:t>
            </a:r>
          </a:p>
          <a:p>
            <a:r>
              <a:rPr lang="ru-RU" b="1" dirty="0"/>
              <a:t>Обесценивание </a:t>
            </a:r>
            <a:r>
              <a:rPr lang="ru-RU" dirty="0"/>
              <a:t>– ребенок начинает ругаться, обзываться, употреблять нецензурную брань.</a:t>
            </a:r>
          </a:p>
          <a:p>
            <a:r>
              <a:rPr lang="ru-RU" b="1" dirty="0"/>
              <a:t>Деспотизм</a:t>
            </a:r>
            <a:r>
              <a:rPr lang="ru-RU" dirty="0"/>
              <a:t> – проявляет деспотичную власть по отношению к окружающим.</a:t>
            </a:r>
          </a:p>
        </p:txBody>
      </p:sp>
    </p:spTree>
    <p:extLst>
      <p:ext uri="{BB962C8B-B14F-4D97-AF65-F5344CB8AC3E}">
        <p14:creationId xmlns:p14="http://schemas.microsoft.com/office/powerpoint/2010/main" val="3790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dirty="0"/>
              <a:t>Что необходимо знать воспитателям и родителям о детском упрямстве и капризности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Период </a:t>
            </a:r>
            <a:r>
              <a:rPr lang="ru-RU" dirty="0"/>
              <a:t>упрямства и капризности начинается примерно с 18 месяцев;</a:t>
            </a:r>
          </a:p>
          <a:p>
            <a:r>
              <a:rPr lang="ru-RU" dirty="0"/>
              <a:t>Как правило, фаза эта заканчивается к 3,5 – 4 годам (случайные приступы упрямства в более старшем возрасте – тоже вещь вполне нормальная);</a:t>
            </a:r>
          </a:p>
          <a:p>
            <a:r>
              <a:rPr lang="ru-RU" dirty="0"/>
              <a:t>Пик упрямства приходится на 2,5 – 3 года жизни;</a:t>
            </a:r>
          </a:p>
          <a:p>
            <a:r>
              <a:rPr lang="ru-RU" dirty="0"/>
              <a:t>Мальчики упрямятся сильнее, чем девочки.</a:t>
            </a:r>
          </a:p>
          <a:p>
            <a:r>
              <a:rPr lang="ru-RU" dirty="0"/>
              <a:t>Девочки капризничают чаще, чем мальчики.</a:t>
            </a:r>
          </a:p>
          <a:p>
            <a:r>
              <a:rPr lang="ru-RU" dirty="0"/>
              <a:t>В кризисный период приступы упрямства и капризности случаются у детей по 5 раз в день (у некоторых – до 19 раз);</a:t>
            </a:r>
          </a:p>
          <a:p>
            <a:r>
              <a:rPr lang="ru-RU" dirty="0"/>
              <a:t>Если дети по достижении 4 лет все еще продолжают часто упрямиться и капризничать, то вероятнее всего речь идет о «фиксированном» упрямстве, истеричности, как удобных способах манипулирования ребенком своими родителями. Чаще всего это результат соглашательского поведения родителей, поддавшихся нажиму со стороны ребенка, нередко ради своего спокойствия. </a:t>
            </a:r>
          </a:p>
        </p:txBody>
      </p:sp>
    </p:spTree>
    <p:extLst>
      <p:ext uri="{BB962C8B-B14F-4D97-AF65-F5344CB8AC3E}">
        <p14:creationId xmlns:p14="http://schemas.microsoft.com/office/powerpoint/2010/main" val="29825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Три года – возраст, когда ребенку так хочется ощутить себя взрослым и самостоятельным, в этом возрасте дети уже имеют собственное "хочу" и готовы отстаивать его перед взрослыми. Это время открытий и находок, возраст пробуждения фантазии и осознания себя как личности. Ярко выраженная особенность данного периода - кризис трех лет. У малышей он может проявляться по разному, но основными «симптомами» являются крайнее упрямство, негативизм и своеволие. </a:t>
            </a:r>
            <a:r>
              <a:rPr lang="ru-RU" dirty="0">
                <a:hlinkClick r:id="rId2"/>
              </a:rPr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15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/>
              <a:t>Не ждите и не надейтесь, что ваш ребенок будет в точности таким, каким вы его хотите видеть. Такого не бывает. Дети всегда идут своим путем. Поэтому меньше думайте о том, каким ваш ребенок должен быть, а внимательнее смотрите, какой он есть. Думайте, как ему помочь, а не как его исправить.</a:t>
            </a:r>
            <a:endParaRPr lang="ru-RU" dirty="0"/>
          </a:p>
          <a:p>
            <a:r>
              <a:rPr lang="ru-RU" b="1" i="1" dirty="0"/>
              <a:t>Не слишком вините себя, что не смогли добиться желаемого результата. Результат воспитания нельзя с точностью запрограммировать. От родителей зависит многое, но не все трудности и проблемы, связанные с воспитанием, объективны. Но в то же время они преходящие.</a:t>
            </a:r>
            <a:endParaRPr lang="ru-RU" dirty="0"/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88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90</TotalTime>
  <Words>731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Паркет</vt:lpstr>
      <vt:lpstr>Презентация на тему:</vt:lpstr>
      <vt:lpstr> </vt:lpstr>
      <vt:lpstr>Презентация PowerPoint</vt:lpstr>
      <vt:lpstr>Презентация PowerPoint</vt:lpstr>
      <vt:lpstr>Что происходит с детьми   в период кризиса</vt:lpstr>
      <vt:lpstr>Рассмотрим симптомы кризиса: </vt:lpstr>
      <vt:lpstr>Что необходимо знать воспитателям и родителям о детском упрямстве и капризности:</vt:lpstr>
      <vt:lpstr>Презентация PowerPoint</vt:lpstr>
      <vt:lpstr>Презентация PowerPoint</vt:lpstr>
      <vt:lpstr>Памятка для родителей :</vt:lpstr>
      <vt:lpstr>Если ребенок впадает в истерику:</vt:lpstr>
      <vt:lpstr>Рекомендуемая  Литература</vt:lpstr>
      <vt:lpstr>Любите своего ребенка таким, каким он есть!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</dc:title>
  <dc:creator>КИТЬКА</dc:creator>
  <cp:lastModifiedBy>КИТЬКА</cp:lastModifiedBy>
  <cp:revision>9</cp:revision>
  <dcterms:created xsi:type="dcterms:W3CDTF">2013-02-13T12:20:22Z</dcterms:created>
  <dcterms:modified xsi:type="dcterms:W3CDTF">2013-02-20T08:33:51Z</dcterms:modified>
</cp:coreProperties>
</file>