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67" r:id="rId6"/>
    <p:sldId id="279" r:id="rId7"/>
    <p:sldId id="268" r:id="rId8"/>
    <p:sldId id="285" r:id="rId9"/>
    <p:sldId id="269" r:id="rId10"/>
    <p:sldId id="270" r:id="rId11"/>
    <p:sldId id="288" r:id="rId12"/>
    <p:sldId id="271" r:id="rId13"/>
    <p:sldId id="291" r:id="rId14"/>
    <p:sldId id="272" r:id="rId15"/>
    <p:sldId id="290" r:id="rId16"/>
    <p:sldId id="273" r:id="rId17"/>
    <p:sldId id="286" r:id="rId18"/>
    <p:sldId id="274" r:id="rId19"/>
    <p:sldId id="287" r:id="rId20"/>
    <p:sldId id="275" r:id="rId21"/>
    <p:sldId id="289" r:id="rId22"/>
    <p:sldId id="276" r:id="rId23"/>
    <p:sldId id="280" r:id="rId24"/>
    <p:sldId id="278" r:id="rId25"/>
    <p:sldId id="259" r:id="rId26"/>
    <p:sldId id="281" r:id="rId27"/>
    <p:sldId id="282" r:id="rId28"/>
    <p:sldId id="292" r:id="rId29"/>
    <p:sldId id="284" r:id="rId30"/>
    <p:sldId id="293" r:id="rId31"/>
    <p:sldId id="265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auhaus 93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66"/>
    <a:srgbClr val="99FF66"/>
    <a:srgbClr val="00FF00"/>
    <a:srgbClr val="FFFF00"/>
    <a:srgbClr val="66FF33"/>
    <a:srgbClr val="CC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4718" autoAdjust="0"/>
  </p:normalViewPr>
  <p:slideViewPr>
    <p:cSldViewPr>
      <p:cViewPr>
        <p:scale>
          <a:sx n="66" d="100"/>
          <a:sy n="66" d="100"/>
        </p:scale>
        <p:origin x="-9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C7EC091B-7934-42A3-9D57-E50EB6993A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C7392-07E8-4AF2-9517-DA5F39F0F90C}" type="slidenum">
              <a:rPr lang="ru-RU"/>
              <a:pPr/>
              <a:t>24</a:t>
            </a:fld>
            <a:endParaRPr lang="ru-RU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5AA0BF-559E-45D0-B1BC-43CC4C2E7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132E7-F059-4D00-BB0B-62FC53727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87A00-B820-4583-A0AE-CA5360653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45FE-B917-462C-959F-FC94B3CC2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F783-DA6F-42E5-AE49-CC7E9F0DF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ED9A-1359-4B53-9453-AE6ECEEF7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AE5AE-4FC9-4192-85F7-695F47C9C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DACD-60B3-4040-BEF1-2C1874B99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0AD3-5254-489D-B0B6-E03C6991F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9EC0-EADE-43A2-953E-23D22FCC9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D5B5-C0EB-4258-848B-CDACBF00D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6B6B964A-18F7-47F8-9B8E-07F6297918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5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6;&#1054;&#1044;&#1048;&#1058;&#1045;&#1051;&#1068;&#1057;&#1050;&#1054;&#1045;%20&#1057;&#1054;&#1041;&#1056;&#1040;&#1053;&#1048;&#1045;\403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497887" cy="638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</a:t>
            </a:r>
          </a:p>
        </p:txBody>
      </p:sp>
      <p:pic>
        <p:nvPicPr>
          <p:cNvPr id="138245" name="4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620713"/>
            <a:ext cx="8007350" cy="5475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Спецификой семейного воспитания является «многомерность» жизни семьи, широта и многогранность влияний, условий, которые будучи созданы осмысленно и целенаправленно, могут стать основой всестороннего развития личности.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beb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СЕМЬЯ - ЭТО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905000"/>
            <a:ext cx="8594725" cy="4764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трудовой коллектив,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моральная опора,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высшие человеческие привязанности (любовь, дружба),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пространство для отдыха,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школа доброты,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многообразная система отношений с родителями, братьями, сестрами, родными и знакомыми.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bebe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549275"/>
            <a:ext cx="8713787" cy="5976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Мораль и вкусы,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манеры и привычки,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мировоззрение и убеждения,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характер и идеалы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основы всего этого закладываются в семье.</a:t>
            </a: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ebe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76250"/>
            <a:ext cx="8450262" cy="6121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Малая социальная группа, основанная на любви, брачном союзе и родственных отношениях; объединенная общностью быта и ведением хозяйства, правовым и нравственными отношениями, рождением и воспитанием детей.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ebek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Важнейшие функции </a:t>
            </a:r>
            <a:br>
              <a:rPr lang="ru-RU" sz="54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54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семьи</a:t>
            </a:r>
          </a:p>
        </p:txBody>
      </p:sp>
      <p:sp>
        <p:nvSpPr>
          <p:cNvPr id="160775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1258888" y="1844675"/>
            <a:ext cx="6913562" cy="461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Воспитательная,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Хозяйственно-бытовая,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Экономическая,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Социально-статусная,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Психотерапевтическая,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Репродуктивная,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Сексуально-эротическая,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Духовное общение,</a:t>
            </a: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Досуговая.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bebe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620713"/>
            <a:ext cx="8521700" cy="5976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</a:t>
            </a:r>
            <a:r>
              <a:rPr lang="ru-RU" sz="6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 Плохо человеку, когда он один, </a:t>
            </a:r>
          </a:p>
          <a:p>
            <a:pPr>
              <a:buFont typeface="Wingdings" pitchFamily="2" charset="2"/>
              <a:buNone/>
            </a:pPr>
            <a:r>
              <a:rPr lang="ru-RU" sz="6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горе одному, один не воин».</a:t>
            </a:r>
          </a:p>
          <a:p>
            <a:pPr>
              <a:buFont typeface="Wingdings" pitchFamily="2" charset="2"/>
              <a:buNone/>
            </a:pPr>
            <a:r>
              <a:rPr lang="ru-RU" sz="6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В.В.Маяковский.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692150"/>
            <a:ext cx="8007350" cy="5403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жизнедеятельности современной семьи первостепенное значение приобретают функции, связанные с общением, взаимопомощью, эмоциональными отношениями супругов, родителей и детей.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bebek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765175"/>
            <a:ext cx="3492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800" i="1">
                <a:solidFill>
                  <a:srgbClr val="FFFFFF"/>
                </a:solidFill>
                <a:effectLst/>
                <a:latin typeface="Tahoma" pitchFamily="34" charset="0"/>
              </a:rPr>
              <a:t>Семья</a:t>
            </a:r>
            <a:r>
              <a:rPr lang="de-CH" sz="4800" i="1">
                <a:solidFill>
                  <a:srgbClr val="FFFFFF"/>
                </a:solidFill>
                <a:effectLst/>
                <a:latin typeface="Tahoma" pitchFamily="34" charset="0"/>
              </a:rPr>
              <a:t> будет охранять тебя </a:t>
            </a:r>
            <a:endParaRPr lang="ru-RU" sz="4800" i="1">
              <a:solidFill>
                <a:srgbClr val="FFFFFF"/>
              </a:solidFill>
              <a:effectLst/>
              <a:latin typeface="Tahoma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4800" i="1">
                <a:solidFill>
                  <a:srgbClr val="FFFFFF"/>
                </a:solidFill>
                <a:effectLst/>
                <a:latin typeface="Tahoma" pitchFamily="34" charset="0"/>
              </a:rPr>
              <a:t>от </a:t>
            </a:r>
            <a:endParaRPr lang="ru-RU" sz="4800" i="1">
              <a:solidFill>
                <a:srgbClr val="FFFFFF"/>
              </a:solidFill>
              <a:effectLst/>
              <a:latin typeface="Tahoma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4800" i="1">
                <a:solidFill>
                  <a:srgbClr val="FFFFFF"/>
                </a:solidFill>
                <a:effectLst/>
                <a:latin typeface="Tahoma" pitchFamily="34" charset="0"/>
              </a:rPr>
              <a:t>всех </a:t>
            </a:r>
            <a:endParaRPr lang="ru-RU" sz="4800" i="1">
              <a:solidFill>
                <a:srgbClr val="FFFFFF"/>
              </a:solidFill>
              <a:effectLst/>
              <a:latin typeface="Tahoma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4800" i="1">
                <a:solidFill>
                  <a:srgbClr val="FFFFFF"/>
                </a:solidFill>
                <a:effectLst/>
                <a:latin typeface="Tahoma" pitchFamily="34" charset="0"/>
              </a:rPr>
              <a:t>бед</a:t>
            </a:r>
            <a:endParaRPr lang="en-AU" sz="4800" i="1"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Основные требования, предъявляемые обществом к семье.</a:t>
            </a: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905000"/>
            <a:ext cx="8964612" cy="4191000"/>
          </a:xfrm>
        </p:spPr>
        <p:txBody>
          <a:bodyPr/>
          <a:lstStyle/>
          <a:p>
            <a:endParaRPr lang="ru-RU" sz="36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ru-R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Создание условий для всестороннего развития личности</a:t>
            </a:r>
          </a:p>
          <a:p>
            <a:r>
              <a:rPr lang="ru-R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Эмоциональная поддержка престарелых родителей</a:t>
            </a:r>
          </a:p>
          <a:p>
            <a:r>
              <a:rPr lang="ru-R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Воспитание детей и подростков, основанное на любви и доверии.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oto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730750" cy="6048375"/>
          </a:xfrm>
          <a:prstGeom prst="rect">
            <a:avLst/>
          </a:prstGeom>
          <a:noFill/>
        </p:spPr>
      </p:pic>
      <p:sp>
        <p:nvSpPr>
          <p:cNvPr id="172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341438"/>
            <a:ext cx="4284663" cy="439261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Семья для ребенка – это место его рождения и становления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gcal_93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350"/>
            <a:ext cx="4321175" cy="6121400"/>
          </a:xfrm>
          <a:prstGeom prst="rect">
            <a:avLst/>
          </a:prstGeom>
          <a:noFill/>
        </p:spPr>
      </p:pic>
      <p:sp>
        <p:nvSpPr>
          <p:cNvPr id="1679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latin typeface="Tahoma" pitchFamily="34" charset="0"/>
                <a:cs typeface="Times New Roman" pitchFamily="18" charset="0"/>
              </a:rPr>
              <a:t/>
            </a:r>
            <a:br>
              <a:rPr lang="ru-RU" sz="2800">
                <a:latin typeface="Tahoma" pitchFamily="34" charset="0"/>
                <a:cs typeface="Times New Roman" pitchFamily="18" charset="0"/>
              </a:rPr>
            </a:br>
            <a:r>
              <a:rPr lang="ru-RU" sz="3600">
                <a:latin typeface="Tahoma" pitchFamily="34" charset="0"/>
                <a:cs typeface="Times New Roman" pitchFamily="18" charset="0"/>
              </a:rPr>
              <a:t/>
            </a:r>
            <a:br>
              <a:rPr lang="ru-RU" sz="3600">
                <a:latin typeface="Tahoma" pitchFamily="34" charset="0"/>
                <a:cs typeface="Times New Roman" pitchFamily="18" charset="0"/>
              </a:rPr>
            </a:br>
            <a:endParaRPr lang="ru-RU" sz="36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794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4103688" cy="4824413"/>
          </a:xfrm>
        </p:spPr>
        <p:txBody>
          <a:bodyPr/>
          <a:lstStyle/>
          <a:p>
            <a:pPr algn="ctr"/>
            <a:r>
              <a:rPr lang="ru-RU" sz="3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Именно в семье ребенок получает азы знаний об окружающем мире, а  в дальнейшем и саму культуру.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836613"/>
            <a:ext cx="5040313" cy="5329237"/>
          </a:xfrm>
        </p:spPr>
        <p:txBody>
          <a:bodyPr/>
          <a:lstStyle/>
          <a:p>
            <a:pPr algn="ctr"/>
            <a:r>
              <a:rPr lang="ru-RU" sz="4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Семья это определенный морально-психологический климат, это школа отношений с людьми.</a:t>
            </a:r>
          </a:p>
        </p:txBody>
      </p:sp>
      <p:pic>
        <p:nvPicPr>
          <p:cNvPr id="145412" name="Picture 4" descr="special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140200" cy="6858000"/>
          </a:xfrm>
          <a:noFill/>
          <a:ln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4475163" cy="6121400"/>
          </a:xfrm>
        </p:spPr>
        <p:txBody>
          <a:bodyPr/>
          <a:lstStyle/>
          <a:p>
            <a:pPr algn="ctr"/>
            <a: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Именно в семье складываются представления ребенка о добре и зле, о порядочности, об уважительном отношении к материальным и духовным ценностям.</a:t>
            </a:r>
          </a:p>
        </p:txBody>
      </p:sp>
      <p:pic>
        <p:nvPicPr>
          <p:cNvPr id="176132" name="Picture 4" descr="memorie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333375"/>
            <a:ext cx="4010025" cy="6257925"/>
          </a:xfrm>
          <a:noFill/>
          <a:ln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44475"/>
            <a:ext cx="4846637" cy="6137275"/>
          </a:xfrm>
        </p:spPr>
        <p:txBody>
          <a:bodyPr/>
          <a:lstStyle/>
          <a:p>
            <a:pPr algn="ctr"/>
            <a:r>
              <a:rPr lang="ru-RU" sz="40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близкими людьми в семье он переживает чувства любви, дружбы, долга, ответственности, справедливости.</a:t>
            </a:r>
          </a:p>
        </p:txBody>
      </p:sp>
      <p:pic>
        <p:nvPicPr>
          <p:cNvPr id="177156" name="Picture 4" descr="momshand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4140200" cy="6337300"/>
          </a:xfrm>
          <a:noFill/>
          <a:ln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bebek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</p:spPr>
      </p:pic>
      <p:sp>
        <p:nvSpPr>
          <p:cNvPr id="1873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32363" y="188913"/>
            <a:ext cx="4032250" cy="6480175"/>
          </a:xfrm>
        </p:spPr>
        <p:txBody>
          <a:bodyPr/>
          <a:lstStyle/>
          <a:p>
            <a:pPr algn="ctr"/>
            <a: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семье ребенок включается</a:t>
            </a:r>
            <a:r>
              <a:rPr lang="ru-RU" sz="3600"/>
              <a:t> </a:t>
            </a:r>
            <a: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во все жизненно важные виды деятельности-</a:t>
            </a:r>
            <a:r>
              <a:rPr lang="ru-RU" sz="2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2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интеллектуальную,</a:t>
            </a:r>
            <a:b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познавательную, трудовую,</a:t>
            </a:r>
            <a:b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общественную,</a:t>
            </a:r>
            <a:b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игровую, творческую</a:t>
            </a:r>
            <a:b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8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другие.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beb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</p:spPr>
      </p:pic>
      <p:sp>
        <p:nvSpPr>
          <p:cNvPr id="179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4105275" cy="5616575"/>
          </a:xfrm>
        </p:spPr>
        <p:txBody>
          <a:bodyPr/>
          <a:lstStyle/>
          <a:p>
            <a:pPr algn="ctr"/>
            <a: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Особенностью семейного воспитания является то, что оно органично сливается со всей жизне-</a:t>
            </a:r>
            <a:b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3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деятельностью человека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385175" cy="2159000"/>
          </a:xfrm>
        </p:spPr>
        <p:txBody>
          <a:bodyPr/>
          <a:lstStyle/>
          <a:p>
            <a:pPr algn="ctr"/>
            <a:r>
              <a:rPr lang="ru-RU" sz="66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СЕМЬЯ ПОМОГАЛА ЧЕЛОВЕКУ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2492375"/>
            <a:ext cx="4321175" cy="3960813"/>
          </a:xfrm>
        </p:spPr>
        <p:txBody>
          <a:bodyPr/>
          <a:lstStyle/>
          <a:p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Появиться </a:t>
            </a:r>
          </a:p>
          <a:p>
            <a:pPr>
              <a:buFont typeface="Wingdings" pitchFamily="2" charset="2"/>
              <a:buNone/>
            </a:pPr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на свет,</a:t>
            </a:r>
          </a:p>
          <a:p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Вырасти,</a:t>
            </a:r>
          </a:p>
          <a:p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Жить.</a:t>
            </a:r>
          </a:p>
        </p:txBody>
      </p:sp>
      <p:pic>
        <p:nvPicPr>
          <p:cNvPr id="140292" name="Picture 4" descr="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92375"/>
            <a:ext cx="34575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bebe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18842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827088" y="4868863"/>
            <a:ext cx="8316912" cy="1728787"/>
          </a:xfrm>
        </p:spPr>
        <p:txBody>
          <a:bodyPr/>
          <a:lstStyle/>
          <a:p>
            <a:pPr algn="ctr"/>
            <a:r>
              <a:rPr lang="ru-RU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МЫ С </a:t>
            </a:r>
            <a:r>
              <a:rPr lang="ru-RU" i="1">
                <a:solidFill>
                  <a:schemeClr val="tx1"/>
                </a:solidFill>
                <a:latin typeface="Tahoma" pitchFamily="34" charset="0"/>
              </a:rPr>
              <a:t>ВАМИ -</a:t>
            </a:r>
            <a:r>
              <a:rPr lang="ru-RU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РОДИТЕЛИ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33375"/>
            <a:ext cx="4537075" cy="6308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в наших силах помочь своему ребенку вырасти добрым, умным, активным, сильным, смелым, храбрым,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ответственным, творческим.</a:t>
            </a:r>
          </a:p>
        </p:txBody>
      </p:sp>
      <p:pic>
        <p:nvPicPr>
          <p:cNvPr id="151555" name="Picture 3" descr="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395288" y="17002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5867400" y="443706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1558" name="AutoShape 6"/>
          <p:cNvSpPr>
            <a:spLocks noChangeArrowheads="1"/>
          </p:cNvSpPr>
          <p:nvPr/>
        </p:nvSpPr>
        <p:spPr bwMode="auto">
          <a:xfrm>
            <a:off x="395288" y="45815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8316913" y="58769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6948488" y="4048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20713"/>
            <a:ext cx="9144000" cy="54752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9600" b="1" i="1">
                <a:latin typeface="Tahoma" pitchFamily="34" charset="0"/>
              </a:rPr>
              <a:t> </a:t>
            </a:r>
            <a:r>
              <a:rPr lang="ru-RU" sz="9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ОДНИМ СЛОВОМ -</a:t>
            </a:r>
          </a:p>
          <a:p>
            <a:pPr algn="ctr">
              <a:buFont typeface="Wingdings" pitchFamily="2" charset="2"/>
              <a:buNone/>
            </a:pPr>
            <a:r>
              <a:rPr lang="ru-RU" sz="96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ЧЕЛОВЕКОМ !</a:t>
            </a: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foto 2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8424863" cy="6119813"/>
          </a:xfrm>
          <a:noFill/>
          <a:ln/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549275"/>
            <a:ext cx="800735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</a:t>
            </a: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 протяжении всей истории человечества вне семьи было невозможно не только нормальное существование, но даже физическое выживание.</a:t>
            </a:r>
          </a:p>
        </p:txBody>
      </p:sp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333375"/>
            <a:ext cx="8007350" cy="5903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Мог ли человек в древние времена прожить один?</a:t>
            </a:r>
          </a:p>
          <a:p>
            <a:pPr algn="ctr">
              <a:buFont typeface="Wingdings" pitchFamily="2" charset="2"/>
              <a:buNone/>
            </a:pPr>
            <a:endParaRPr lang="ru-RU" sz="54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Зачем ему нужна была семья?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WEETD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8"/>
            <a:ext cx="9372600" cy="7315201"/>
          </a:xfrm>
          <a:prstGeom prst="rect">
            <a:avLst/>
          </a:prstGeom>
          <a:noFill/>
        </p:spPr>
      </p:pic>
      <p:sp>
        <p:nvSpPr>
          <p:cNvPr id="17101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988" y="3933825"/>
            <a:ext cx="7772400" cy="2374900"/>
          </a:xfrm>
        </p:spPr>
        <p:txBody>
          <a:bodyPr/>
          <a:lstStyle/>
          <a:p>
            <a:pPr algn="ctr"/>
            <a:r>
              <a:rPr lang="ru-RU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Семья - это то от чего ты улыбаешься, даже когда устал.</a:t>
            </a: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49275"/>
            <a:ext cx="9144000" cy="61198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в сегодняшнем цивилизованном мире, люди все равно стремятся держаться вместе, уживаться друг с другом, несмотря на связанные с этим трудности.</a:t>
            </a:r>
          </a:p>
        </p:txBody>
      </p:sp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bebek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838200" y="1295400"/>
            <a:ext cx="78914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4800" i="1">
                <a:solidFill>
                  <a:srgbClr val="FFFF66"/>
                </a:solidFill>
                <a:effectLst/>
                <a:latin typeface="Tahoma" pitchFamily="34" charset="0"/>
              </a:rPr>
              <a:t>„Я не знаю что я должен делать в этом Мире.“</a:t>
            </a:r>
            <a:endParaRPr lang="en-AU" sz="4800" i="1">
              <a:solidFill>
                <a:srgbClr val="FFFF66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476250"/>
            <a:ext cx="8007350" cy="61928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Человека без семьи трудно считать вполне счастливым.</a:t>
            </a:r>
          </a:p>
        </p:txBody>
      </p:sp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1218</TotalTime>
  <Words>476</Words>
  <Application>Microsoft Office PowerPoint</Application>
  <PresentationFormat>Экран (4:3)</PresentationFormat>
  <Paragraphs>65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Tahoma</vt:lpstr>
      <vt:lpstr>Bauhaus 93</vt:lpstr>
      <vt:lpstr>Трава</vt:lpstr>
      <vt:lpstr>Слайд 1</vt:lpstr>
      <vt:lpstr>Слайд 2</vt:lpstr>
      <vt:lpstr>СЕМЬЯ ПОМОГАЛА ЧЕЛОВЕКУ</vt:lpstr>
      <vt:lpstr>Слайд 4</vt:lpstr>
      <vt:lpstr>Слайд 5</vt:lpstr>
      <vt:lpstr>Семья - это то от чего ты улыбаешься, даже когда устал.</vt:lpstr>
      <vt:lpstr>Слайд 7</vt:lpstr>
      <vt:lpstr>Слайд 8</vt:lpstr>
      <vt:lpstr>Слайд 9</vt:lpstr>
      <vt:lpstr>Слайд 10</vt:lpstr>
      <vt:lpstr>Слайд 11</vt:lpstr>
      <vt:lpstr>СЕМЬЯ - ЭТО</vt:lpstr>
      <vt:lpstr>Слайд 13</vt:lpstr>
      <vt:lpstr>Слайд 14</vt:lpstr>
      <vt:lpstr>Слайд 15</vt:lpstr>
      <vt:lpstr>Слайд 16</vt:lpstr>
      <vt:lpstr>Слайд 17</vt:lpstr>
      <vt:lpstr>Важнейшие функции  семьи</vt:lpstr>
      <vt:lpstr>Слайд 19</vt:lpstr>
      <vt:lpstr>Слайд 20</vt:lpstr>
      <vt:lpstr>Слайд 21</vt:lpstr>
      <vt:lpstr>Основные требования, предъявляемые обществом к семье.</vt:lpstr>
      <vt:lpstr>Слайд 23</vt:lpstr>
      <vt:lpstr>  </vt:lpstr>
      <vt:lpstr>Семья это определенный морально-психологический климат, это школа отношений с людьми.</vt:lpstr>
      <vt:lpstr>Именно в семье складываются представления ребенка о добре и зле, о порядочности, об уважительном отношении к материальным и духовным ценностям.</vt:lpstr>
      <vt:lpstr>С близкими людьми в семье он переживает чувства любви, дружбы, долга, ответственности, справедливости.</vt:lpstr>
      <vt:lpstr>В семье ребенок включается во все жизненно важные виды деятельности- интеллектуальную, познавательную, трудовую, общественную, игровую, творческую и другие.</vt:lpstr>
      <vt:lpstr>Особенностью семейного воспитания является то, что оно органично сливается со всей жизне- деятельностью человека</vt:lpstr>
      <vt:lpstr>МЫ С ВАМИ -РОДИТЕЛИ</vt:lpstr>
      <vt:lpstr>Слайд 31</vt:lpstr>
      <vt:lpstr>Слайд 32</vt:lpstr>
      <vt:lpstr>Слайд 33</vt:lpstr>
    </vt:vector>
  </TitlesOfParts>
  <Company>Homework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25</cp:revision>
  <dcterms:created xsi:type="dcterms:W3CDTF">2006-05-18T08:39:19Z</dcterms:created>
  <dcterms:modified xsi:type="dcterms:W3CDTF">2013-03-03T08:09:42Z</dcterms:modified>
</cp:coreProperties>
</file>