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7D22-0481-4EC1-9033-75CD7D2B5045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083D-0152-4FD6-A920-C5F7AECD4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56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7D22-0481-4EC1-9033-75CD7D2B5045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083D-0152-4FD6-A920-C5F7AECD4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14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7D22-0481-4EC1-9033-75CD7D2B5045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083D-0152-4FD6-A920-C5F7AECD4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834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7D22-0481-4EC1-9033-75CD7D2B5045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083D-0152-4FD6-A920-C5F7AECD4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73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7D22-0481-4EC1-9033-75CD7D2B5045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083D-0152-4FD6-A920-C5F7AECD4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50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7D22-0481-4EC1-9033-75CD7D2B5045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083D-0152-4FD6-A920-C5F7AECD4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47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7D22-0481-4EC1-9033-75CD7D2B5045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083D-0152-4FD6-A920-C5F7AECD4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57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7D22-0481-4EC1-9033-75CD7D2B5045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083D-0152-4FD6-A920-C5F7AECD4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65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7D22-0481-4EC1-9033-75CD7D2B5045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083D-0152-4FD6-A920-C5F7AECD4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34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7D22-0481-4EC1-9033-75CD7D2B5045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083D-0152-4FD6-A920-C5F7AECD4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87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7D22-0481-4EC1-9033-75CD7D2B5045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083D-0152-4FD6-A920-C5F7AECD4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9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87D22-0481-4EC1-9033-75CD7D2B5045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083D-0152-4FD6-A920-C5F7AECD4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78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Состав слова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92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физминутка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67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Орфограммы в корне слова: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безударные гласные;</a:t>
            </a:r>
          </a:p>
          <a:p>
            <a:r>
              <a:rPr lang="ru-RU" sz="4400" b="1" dirty="0" smtClean="0"/>
              <a:t> </a:t>
            </a:r>
            <a:r>
              <a:rPr lang="ru-RU" sz="4400" b="1" dirty="0"/>
              <a:t>парные </a:t>
            </a:r>
            <a:r>
              <a:rPr lang="ru-RU" sz="4400" b="1" dirty="0" smtClean="0"/>
              <a:t>согласные;</a:t>
            </a:r>
          </a:p>
          <a:p>
            <a:r>
              <a:rPr lang="ru-RU" sz="4400" b="1" dirty="0" smtClean="0"/>
              <a:t> </a:t>
            </a:r>
            <a:r>
              <a:rPr lang="ru-RU" sz="4400" b="1" dirty="0"/>
              <a:t>непроизносимые </a:t>
            </a:r>
            <a:r>
              <a:rPr lang="ru-RU" sz="4400" b="1" dirty="0" smtClean="0"/>
              <a:t>согласные.</a:t>
            </a:r>
            <a:endParaRPr lang="ru-RU" sz="4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52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Аня\Desktop\i (5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2995533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:\Users\Аня\Desktop\i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09120"/>
            <a:ext cx="302433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C:\Users\Аня\Desktop\i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1"/>
            <a:ext cx="3024336" cy="209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923928" y="692696"/>
            <a:ext cx="47525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rgbClr val="00B050"/>
                </a:solidFill>
              </a:rPr>
              <a:t>1</a:t>
            </a:r>
            <a:r>
              <a:rPr lang="ru-RU" sz="3600" b="1" i="1" dirty="0" smtClean="0"/>
              <a:t>. Мокрыми </a:t>
            </a:r>
            <a:r>
              <a:rPr lang="ru-RU" sz="3600" b="1" i="1" dirty="0"/>
              <a:t>и </a:t>
            </a:r>
            <a:r>
              <a:rPr lang="ru-RU" sz="3600" b="1" i="1" dirty="0" err="1"/>
              <a:t>грус</a:t>
            </a:r>
            <a:r>
              <a:rPr lang="ru-RU" sz="3600" b="1" i="1" dirty="0"/>
              <a:t>...</a:t>
            </a:r>
            <a:r>
              <a:rPr lang="ru-RU" sz="3600" b="1" i="1" dirty="0" err="1"/>
              <a:t>ными</a:t>
            </a:r>
            <a:r>
              <a:rPr lang="ru-RU" sz="3600" b="1" i="1" dirty="0"/>
              <a:t> стали с…</a:t>
            </a:r>
            <a:r>
              <a:rPr lang="ru-RU" sz="3600" b="1" i="1" dirty="0" err="1"/>
              <a:t>ды</a:t>
            </a:r>
            <a:r>
              <a:rPr lang="ru-RU" sz="3600" b="1" i="1" dirty="0"/>
              <a:t>, п…ля и л...</a:t>
            </a:r>
            <a:r>
              <a:rPr lang="ru-RU" sz="3600" b="1" i="1" dirty="0" err="1"/>
              <a:t>са</a:t>
            </a:r>
            <a:r>
              <a:rPr lang="ru-RU" sz="3600" b="1" i="1" dirty="0" smtClean="0"/>
              <a:t>.</a:t>
            </a:r>
          </a:p>
          <a:p>
            <a:endParaRPr lang="ru-RU" sz="3600" b="1" dirty="0"/>
          </a:p>
          <a:p>
            <a:r>
              <a:rPr lang="ru-RU" sz="3600" b="1" i="1" dirty="0" smtClean="0">
                <a:solidFill>
                  <a:srgbClr val="00B050"/>
                </a:solidFill>
              </a:rPr>
              <a:t>2</a:t>
            </a:r>
            <a:r>
              <a:rPr lang="ru-RU" sz="3600" b="1" i="1" dirty="0" smtClean="0"/>
              <a:t>. Посветлел </a:t>
            </a:r>
            <a:r>
              <a:rPr lang="ru-RU" sz="3600" b="1" i="1" dirty="0"/>
              <a:t>от з…</a:t>
            </a:r>
            <a:r>
              <a:rPr lang="ru-RU" sz="3600" b="1" i="1" dirty="0" err="1"/>
              <a:t>лотой</a:t>
            </a:r>
            <a:r>
              <a:rPr lang="ru-RU" sz="3600" b="1" i="1" dirty="0"/>
              <a:t> листвы лес</a:t>
            </a:r>
            <a:r>
              <a:rPr lang="ru-RU" sz="3600" b="1" i="1" dirty="0" smtClean="0"/>
              <a:t>.</a:t>
            </a:r>
          </a:p>
          <a:p>
            <a:endParaRPr lang="ru-RU" sz="3600" b="1" dirty="0"/>
          </a:p>
          <a:p>
            <a:r>
              <a:rPr lang="ru-RU" sz="3600" b="1" i="1" dirty="0" smtClean="0">
                <a:solidFill>
                  <a:srgbClr val="00B050"/>
                </a:solidFill>
              </a:rPr>
              <a:t>3</a:t>
            </a:r>
            <a:r>
              <a:rPr lang="ru-RU" sz="3600" b="1" i="1" dirty="0" smtClean="0"/>
              <a:t>. Моро</a:t>
            </a:r>
            <a:r>
              <a:rPr lang="ru-RU" sz="3600" b="1" i="1" dirty="0"/>
              <a:t>…  покрыл лужи тонким льдом</a:t>
            </a:r>
            <a:r>
              <a:rPr lang="ru-RU" b="1" i="1" dirty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211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Аня\Desktop\i (5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2995533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:\Users\Аня\Desktop\i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09120"/>
            <a:ext cx="302433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C:\Users\Аня\Desktop\i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1"/>
            <a:ext cx="3024336" cy="209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923928" y="692696"/>
            <a:ext cx="47525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rgbClr val="00B050"/>
                </a:solidFill>
              </a:rPr>
              <a:t>1</a:t>
            </a:r>
            <a:r>
              <a:rPr lang="ru-RU" sz="3600" b="1" i="1" dirty="0" smtClean="0"/>
              <a:t>. Посветлел от з…</a:t>
            </a:r>
            <a:r>
              <a:rPr lang="ru-RU" sz="3600" b="1" i="1" dirty="0" err="1" smtClean="0"/>
              <a:t>лотой</a:t>
            </a:r>
            <a:r>
              <a:rPr lang="ru-RU" sz="3600" b="1" i="1" dirty="0" smtClean="0"/>
              <a:t> листвы лес.</a:t>
            </a:r>
          </a:p>
          <a:p>
            <a:endParaRPr lang="ru-RU" sz="3600" b="1" dirty="0" smtClean="0"/>
          </a:p>
          <a:p>
            <a:r>
              <a:rPr lang="ru-RU" sz="3600" b="1" i="1" dirty="0" smtClean="0">
                <a:solidFill>
                  <a:srgbClr val="00B050"/>
                </a:solidFill>
              </a:rPr>
              <a:t>2</a:t>
            </a:r>
            <a:r>
              <a:rPr lang="ru-RU" sz="3600" b="1" i="1" dirty="0" smtClean="0"/>
              <a:t>. Мокрыми </a:t>
            </a:r>
            <a:r>
              <a:rPr lang="ru-RU" sz="3600" b="1" i="1" dirty="0"/>
              <a:t>и </a:t>
            </a:r>
            <a:r>
              <a:rPr lang="ru-RU" sz="3600" b="1" i="1" dirty="0" err="1"/>
              <a:t>грус</a:t>
            </a:r>
            <a:r>
              <a:rPr lang="ru-RU" sz="3600" b="1" i="1" dirty="0"/>
              <a:t>...</a:t>
            </a:r>
            <a:r>
              <a:rPr lang="ru-RU" sz="3600" b="1" i="1" dirty="0" err="1"/>
              <a:t>ными</a:t>
            </a:r>
            <a:r>
              <a:rPr lang="ru-RU" sz="3600" b="1" i="1" dirty="0"/>
              <a:t> стали с…</a:t>
            </a:r>
            <a:r>
              <a:rPr lang="ru-RU" sz="3600" b="1" i="1" dirty="0" err="1"/>
              <a:t>ды</a:t>
            </a:r>
            <a:r>
              <a:rPr lang="ru-RU" sz="3600" b="1" i="1" dirty="0"/>
              <a:t>, п…ля и л...</a:t>
            </a:r>
            <a:r>
              <a:rPr lang="ru-RU" sz="3600" b="1" i="1" dirty="0" err="1"/>
              <a:t>са</a:t>
            </a:r>
            <a:r>
              <a:rPr lang="ru-RU" sz="3600" b="1" i="1" dirty="0" smtClean="0"/>
              <a:t>.</a:t>
            </a:r>
          </a:p>
          <a:p>
            <a:endParaRPr lang="ru-RU" sz="3600" b="1" dirty="0"/>
          </a:p>
          <a:p>
            <a:r>
              <a:rPr lang="ru-RU" sz="3600" b="1" i="1" dirty="0" smtClean="0">
                <a:solidFill>
                  <a:srgbClr val="00B050"/>
                </a:solidFill>
              </a:rPr>
              <a:t>3</a:t>
            </a:r>
            <a:r>
              <a:rPr lang="ru-RU" sz="3600" b="1" i="1" dirty="0" smtClean="0"/>
              <a:t>. Моро</a:t>
            </a:r>
            <a:r>
              <a:rPr lang="ru-RU" sz="3600" b="1" i="1" dirty="0"/>
              <a:t>…  покрыл лужи тонким льдом</a:t>
            </a:r>
            <a:r>
              <a:rPr lang="ru-RU" b="1" i="1" dirty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3988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Аня\Desktop\i (5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2995533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:\Users\Аня\Desktop\i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09120"/>
            <a:ext cx="302433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C:\Users\Аня\Desktop\i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1"/>
            <a:ext cx="3024336" cy="209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923928" y="692696"/>
            <a:ext cx="475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/>
              <a:t>з</a:t>
            </a:r>
            <a:r>
              <a:rPr lang="ru-RU" sz="3600" b="1" i="1" dirty="0" smtClean="0">
                <a:solidFill>
                  <a:srgbClr val="00B050"/>
                </a:solidFill>
              </a:rPr>
              <a:t>о</a:t>
            </a:r>
            <a:r>
              <a:rPr lang="ru-RU" sz="3600" b="1" i="1" dirty="0" smtClean="0"/>
              <a:t>лотой - з</a:t>
            </a:r>
            <a:r>
              <a:rPr lang="ru-RU" sz="3600" b="1" i="1" dirty="0" smtClean="0">
                <a:solidFill>
                  <a:srgbClr val="00B050"/>
                </a:solidFill>
              </a:rPr>
              <a:t>о</a:t>
            </a:r>
            <a:r>
              <a:rPr lang="ru-RU" sz="3600" b="1" i="1" dirty="0" smtClean="0"/>
              <a:t>лото</a:t>
            </a:r>
          </a:p>
          <a:p>
            <a:endParaRPr lang="ru-RU" sz="3600" b="1" dirty="0"/>
          </a:p>
          <a:p>
            <a:r>
              <a:rPr lang="ru-RU" sz="3600" b="1" i="1" dirty="0" smtClean="0"/>
              <a:t> грус</a:t>
            </a:r>
            <a:r>
              <a:rPr lang="ru-RU" sz="3600" b="1" i="1" dirty="0" smtClean="0">
                <a:solidFill>
                  <a:srgbClr val="00B050"/>
                </a:solidFill>
              </a:rPr>
              <a:t>т</a:t>
            </a:r>
            <a:r>
              <a:rPr lang="ru-RU" sz="3600" b="1" i="1" dirty="0" smtClean="0"/>
              <a:t>ными</a:t>
            </a:r>
            <a:r>
              <a:rPr lang="ru-RU" sz="3600" b="1" i="1" dirty="0"/>
              <a:t> </a:t>
            </a:r>
            <a:r>
              <a:rPr lang="ru-RU" sz="3600" b="1" i="1" dirty="0" smtClean="0"/>
              <a:t>- грус</a:t>
            </a:r>
            <a:r>
              <a:rPr lang="ru-RU" sz="3600" b="1" i="1" dirty="0" smtClean="0">
                <a:solidFill>
                  <a:srgbClr val="00B050"/>
                </a:solidFill>
              </a:rPr>
              <a:t>т</a:t>
            </a:r>
            <a:r>
              <a:rPr lang="ru-RU" sz="3600" b="1" i="1" dirty="0" smtClean="0"/>
              <a:t>ь</a:t>
            </a:r>
            <a:endParaRPr lang="ru-RU" sz="3600" b="1" i="1" dirty="0"/>
          </a:p>
          <a:p>
            <a:r>
              <a:rPr lang="ru-RU" sz="3600" b="1" i="1" dirty="0" smtClean="0"/>
              <a:t> с</a:t>
            </a:r>
            <a:r>
              <a:rPr lang="ru-RU" sz="3600" b="1" i="1" dirty="0" smtClean="0">
                <a:solidFill>
                  <a:srgbClr val="00B050"/>
                </a:solidFill>
              </a:rPr>
              <a:t>а</a:t>
            </a:r>
            <a:r>
              <a:rPr lang="ru-RU" sz="3600" b="1" i="1" dirty="0" smtClean="0"/>
              <a:t>ды - с</a:t>
            </a:r>
            <a:r>
              <a:rPr lang="ru-RU" sz="3600" b="1" i="1" dirty="0" smtClean="0">
                <a:solidFill>
                  <a:srgbClr val="00B050"/>
                </a:solidFill>
              </a:rPr>
              <a:t>а</a:t>
            </a:r>
            <a:r>
              <a:rPr lang="ru-RU" sz="3600" b="1" i="1" dirty="0" smtClean="0"/>
              <a:t>д</a:t>
            </a:r>
          </a:p>
          <a:p>
            <a:r>
              <a:rPr lang="ru-RU" sz="3600" b="1" i="1" dirty="0" smtClean="0"/>
              <a:t> п</a:t>
            </a:r>
            <a:r>
              <a:rPr lang="ru-RU" sz="3600" b="1" i="1" dirty="0" smtClean="0">
                <a:solidFill>
                  <a:srgbClr val="00B050"/>
                </a:solidFill>
              </a:rPr>
              <a:t>о</a:t>
            </a:r>
            <a:r>
              <a:rPr lang="ru-RU" sz="3600" b="1" i="1" dirty="0" smtClean="0"/>
              <a:t>ля - п</a:t>
            </a:r>
            <a:r>
              <a:rPr lang="ru-RU" sz="3600" b="1" i="1" dirty="0" smtClean="0">
                <a:solidFill>
                  <a:srgbClr val="00B050"/>
                </a:solidFill>
              </a:rPr>
              <a:t>о</a:t>
            </a:r>
            <a:r>
              <a:rPr lang="ru-RU" sz="3600" b="1" i="1" dirty="0" smtClean="0"/>
              <a:t>ле </a:t>
            </a:r>
          </a:p>
          <a:p>
            <a:r>
              <a:rPr lang="ru-RU" sz="3600" b="1" i="1" dirty="0" smtClean="0"/>
              <a:t> л</a:t>
            </a:r>
            <a:r>
              <a:rPr lang="ru-RU" sz="3600" b="1" i="1" dirty="0" smtClean="0">
                <a:solidFill>
                  <a:srgbClr val="00B050"/>
                </a:solidFill>
              </a:rPr>
              <a:t>е</a:t>
            </a:r>
            <a:r>
              <a:rPr lang="ru-RU" sz="3600" b="1" i="1" dirty="0" smtClean="0"/>
              <a:t>са - л</a:t>
            </a:r>
            <a:r>
              <a:rPr lang="ru-RU" sz="3600" b="1" i="1" dirty="0" smtClean="0">
                <a:solidFill>
                  <a:srgbClr val="00B050"/>
                </a:solidFill>
              </a:rPr>
              <a:t>е</a:t>
            </a:r>
            <a:r>
              <a:rPr lang="ru-RU" sz="3600" b="1" i="1" dirty="0" smtClean="0"/>
              <a:t>с</a:t>
            </a:r>
          </a:p>
          <a:p>
            <a:endParaRPr lang="ru-RU" sz="3600" b="1" dirty="0"/>
          </a:p>
          <a:p>
            <a:r>
              <a:rPr lang="ru-RU" sz="3600" b="1" i="1" dirty="0" smtClean="0"/>
              <a:t> моро</a:t>
            </a:r>
            <a:r>
              <a:rPr lang="ru-RU" sz="3600" b="1" i="1" dirty="0" smtClean="0">
                <a:solidFill>
                  <a:srgbClr val="00B050"/>
                </a:solidFill>
              </a:rPr>
              <a:t>з - </a:t>
            </a:r>
            <a:r>
              <a:rPr lang="ru-RU" sz="3600" b="1" i="1" dirty="0" smtClean="0"/>
              <a:t>моро</a:t>
            </a:r>
            <a:r>
              <a:rPr lang="ru-RU" sz="3600" b="1" i="1" dirty="0" smtClean="0">
                <a:solidFill>
                  <a:srgbClr val="00B050"/>
                </a:solidFill>
              </a:rPr>
              <a:t>з</a:t>
            </a:r>
            <a:r>
              <a:rPr lang="ru-RU" sz="3600" b="1" i="1" dirty="0" smtClean="0"/>
              <a:t>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4641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Д.з</a:t>
            </a:r>
            <a:r>
              <a:rPr lang="ru-RU" b="1"/>
              <a:t>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400" b="1" dirty="0" smtClean="0"/>
              <a:t>«</a:t>
            </a:r>
            <a:r>
              <a:rPr lang="ru-RU" sz="4400" b="1" dirty="0"/>
              <a:t>Рабочая тетрадь №1</a:t>
            </a:r>
            <a:r>
              <a:rPr lang="ru-RU" sz="4400" b="1" dirty="0" smtClean="0"/>
              <a:t>» </a:t>
            </a:r>
          </a:p>
          <a:p>
            <a:pPr marL="0" indent="0" algn="ctr">
              <a:buNone/>
            </a:pPr>
            <a:r>
              <a:rPr lang="ru-RU" sz="4400" b="1" dirty="0" smtClean="0"/>
              <a:t>с.118</a:t>
            </a:r>
            <a:r>
              <a:rPr lang="ru-RU" sz="4400" b="1" dirty="0"/>
              <a:t>, упр. 305.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9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4"/>
          <p:cNvSpPr txBox="1">
            <a:spLocks/>
          </p:cNvSpPr>
          <p:nvPr/>
        </p:nvSpPr>
        <p:spPr>
          <a:xfrm>
            <a:off x="1763688" y="3429000"/>
            <a:ext cx="7344816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i="1" dirty="0" smtClean="0"/>
              <a:t>Октябрь к ногам моим упал</a:t>
            </a:r>
            <a:endParaRPr lang="ru-RU" b="1" dirty="0" smtClean="0"/>
          </a:p>
          <a:p>
            <a:pPr marL="0" indent="0">
              <a:buFont typeface="Arial" pitchFamily="34" charset="0"/>
              <a:buNone/>
            </a:pPr>
            <a:r>
              <a:rPr lang="ru-RU" b="1" i="1" dirty="0" smtClean="0"/>
              <a:t>Печальным листиком кленовым.</a:t>
            </a:r>
            <a:endParaRPr lang="ru-RU" b="1" dirty="0" smtClean="0"/>
          </a:p>
          <a:p>
            <a:pPr marL="0" indent="0">
              <a:buFont typeface="Arial" pitchFamily="34" charset="0"/>
              <a:buNone/>
            </a:pPr>
            <a:r>
              <a:rPr lang="ru-RU" b="1" i="1" dirty="0" smtClean="0"/>
              <a:t>Уже дает прощальный бал</a:t>
            </a:r>
            <a:endParaRPr lang="ru-RU" b="1" dirty="0" smtClean="0"/>
          </a:p>
          <a:p>
            <a:pPr marL="0" indent="0">
              <a:buFont typeface="Arial" pitchFamily="34" charset="0"/>
              <a:buNone/>
            </a:pPr>
            <a:r>
              <a:rPr lang="ru-RU" b="1" i="1" dirty="0" smtClean="0"/>
              <a:t>Немая осень в платье новом.</a:t>
            </a:r>
            <a:endParaRPr lang="ru-RU" b="1" dirty="0" smtClean="0"/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pic>
        <p:nvPicPr>
          <p:cNvPr id="9" name="Picture 5" descr="C:\Users\Аня\Desktop\i (6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80628"/>
            <a:ext cx="4536504" cy="340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C:\Users\Аня\Desktop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65" y="1772816"/>
            <a:ext cx="1667835" cy="169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4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10" descr="C:\Users\Аня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1"/>
            <a:ext cx="4536504" cy="45978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5"/>
          <p:cNvSpPr txBox="1">
            <a:spLocks/>
          </p:cNvSpPr>
          <p:nvPr/>
        </p:nvSpPr>
        <p:spPr>
          <a:xfrm>
            <a:off x="2915816" y="3645024"/>
            <a:ext cx="5832648" cy="26642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3600" b="1" dirty="0" smtClean="0"/>
              <a:t>Над словами родственными держит власть    …</a:t>
            </a:r>
          </a:p>
          <a:p>
            <a:pPr marL="0" indent="0">
              <a:buFont typeface="Arial" pitchFamily="34" charset="0"/>
              <a:buNone/>
            </a:pPr>
            <a:r>
              <a:rPr lang="ru-RU" sz="3600" b="1" dirty="0" smtClean="0"/>
              <a:t>слова – значимая часть.</a:t>
            </a:r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8" name="Объект 5"/>
          <p:cNvSpPr txBox="1">
            <a:spLocks/>
          </p:cNvSpPr>
          <p:nvPr/>
        </p:nvSpPr>
        <p:spPr>
          <a:xfrm>
            <a:off x="4576192" y="4714440"/>
            <a:ext cx="2372072" cy="975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корень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09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Аня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3809392" cy="38608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45804" y="3933056"/>
            <a:ext cx="49502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/>
              <a:t>Часть слова, которая изменяется</a:t>
            </a:r>
            <a:r>
              <a:rPr lang="ru-RU" sz="3600" b="1" dirty="0" smtClean="0"/>
              <a:t>, </a:t>
            </a:r>
            <a:r>
              <a:rPr lang="ru-RU" sz="3600" b="1" dirty="0" smtClean="0"/>
              <a:t>… </a:t>
            </a:r>
            <a:endParaRPr lang="ru-RU" sz="3600" b="1" dirty="0"/>
          </a:p>
          <a:p>
            <a:r>
              <a:rPr lang="ru-RU" sz="3600" b="1" dirty="0" smtClean="0"/>
              <a:t>называется</a:t>
            </a:r>
            <a:r>
              <a:rPr lang="ru-RU" sz="3600" b="1" dirty="0"/>
              <a:t>.</a:t>
            </a:r>
          </a:p>
        </p:txBody>
      </p:sp>
      <p:sp>
        <p:nvSpPr>
          <p:cNvPr id="6" name="Объект 5"/>
          <p:cNvSpPr txBox="1">
            <a:spLocks/>
          </p:cNvSpPr>
          <p:nvPr/>
        </p:nvSpPr>
        <p:spPr>
          <a:xfrm>
            <a:off x="4576192" y="4469816"/>
            <a:ext cx="3452192" cy="10474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окончанием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41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Аня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3809392" cy="38608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4050938"/>
            <a:ext cx="644262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/>
              <a:t>Перед корнем есть  </a:t>
            </a:r>
            <a:r>
              <a:rPr lang="ru-RU" sz="4000" b="1" dirty="0" smtClean="0"/>
              <a:t>…</a:t>
            </a:r>
            <a:r>
              <a:rPr lang="ru-RU" sz="4000" b="1" u="sng" dirty="0" smtClean="0"/>
              <a:t>      </a:t>
            </a:r>
            <a:r>
              <a:rPr lang="ru-RU" sz="4000" b="1" dirty="0" smtClean="0"/>
              <a:t> </a:t>
            </a:r>
            <a:endParaRPr lang="ru-RU" sz="4000" b="1" dirty="0"/>
          </a:p>
          <a:p>
            <a:r>
              <a:rPr lang="ru-RU" sz="4000" b="1" dirty="0"/>
              <a:t>Слитно пишется она</a:t>
            </a:r>
            <a:r>
              <a:rPr lang="ru-RU" sz="3600" dirty="0"/>
              <a:t>.</a:t>
            </a:r>
          </a:p>
          <a:p>
            <a:pPr lvl="0"/>
            <a:endParaRPr lang="ru-RU" sz="3600" b="1" dirty="0"/>
          </a:p>
        </p:txBody>
      </p:sp>
      <p:sp>
        <p:nvSpPr>
          <p:cNvPr id="6" name="Объект 5"/>
          <p:cNvSpPr txBox="1">
            <a:spLocks/>
          </p:cNvSpPr>
          <p:nvPr/>
        </p:nvSpPr>
        <p:spPr>
          <a:xfrm>
            <a:off x="5728320" y="4077072"/>
            <a:ext cx="3452192" cy="10474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приставка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Аня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3384376" cy="34301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737892" y="3140968"/>
            <a:ext cx="644262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/>
              <a:t>После корня он стоит, перед окончанием.</a:t>
            </a:r>
          </a:p>
          <a:p>
            <a:r>
              <a:rPr lang="ru-RU" sz="4000" b="1" dirty="0" smtClean="0"/>
              <a:t>Если </a:t>
            </a:r>
            <a:r>
              <a:rPr lang="ru-RU" sz="4000" b="1" dirty="0"/>
              <a:t>его заменю, другое слово получу.</a:t>
            </a:r>
          </a:p>
          <a:p>
            <a:pPr lvl="0"/>
            <a:endParaRPr lang="ru-RU" sz="3600" dirty="0"/>
          </a:p>
          <a:p>
            <a:pPr lvl="0"/>
            <a:endParaRPr lang="ru-RU" sz="3600" b="1" dirty="0"/>
          </a:p>
        </p:txBody>
      </p:sp>
      <p:sp>
        <p:nvSpPr>
          <p:cNvPr id="6" name="Объект 5"/>
          <p:cNvSpPr txBox="1">
            <a:spLocks/>
          </p:cNvSpPr>
          <p:nvPr/>
        </p:nvSpPr>
        <p:spPr>
          <a:xfrm>
            <a:off x="5004048" y="5621944"/>
            <a:ext cx="3452192" cy="10474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суффикс</a:t>
            </a:r>
          </a:p>
        </p:txBody>
      </p:sp>
    </p:spTree>
    <p:extLst>
      <p:ext uri="{BB962C8B-B14F-4D97-AF65-F5344CB8AC3E}">
        <p14:creationId xmlns:p14="http://schemas.microsoft.com/office/powerpoint/2010/main" val="116780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я\Desktop\i (10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368681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5"/>
          <p:cNvSpPr txBox="1">
            <a:spLocks/>
          </p:cNvSpPr>
          <p:nvPr/>
        </p:nvSpPr>
        <p:spPr>
          <a:xfrm>
            <a:off x="5004048" y="1517488"/>
            <a:ext cx="3452192" cy="10474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400" b="1" dirty="0"/>
              <a:t>б</a:t>
            </a:r>
            <a:r>
              <a:rPr lang="ru-RU" sz="4400" b="1" dirty="0" smtClean="0"/>
              <a:t>ерёз-</a:t>
            </a:r>
          </a:p>
        </p:txBody>
      </p:sp>
      <p:sp>
        <p:nvSpPr>
          <p:cNvPr id="6" name="Объект 5"/>
          <p:cNvSpPr txBox="1">
            <a:spLocks/>
          </p:cNvSpPr>
          <p:nvPr/>
        </p:nvSpPr>
        <p:spPr>
          <a:xfrm>
            <a:off x="5156448" y="476672"/>
            <a:ext cx="3452192" cy="10474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400" b="1" dirty="0" smtClean="0"/>
              <a:t>лист-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6465" y="3354684"/>
            <a:ext cx="745232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Лист</a:t>
            </a:r>
            <a:r>
              <a:rPr lang="ru-RU" sz="4400" b="1" dirty="0"/>
              <a:t>, листочек, листик</a:t>
            </a:r>
            <a:r>
              <a:rPr lang="ru-RU" sz="4400" b="1" i="1" dirty="0"/>
              <a:t>. </a:t>
            </a:r>
          </a:p>
          <a:p>
            <a:r>
              <a:rPr lang="ru-RU" b="1" i="1" dirty="0" smtClean="0"/>
              <a:t>      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797152"/>
            <a:ext cx="80690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 </a:t>
            </a:r>
            <a:r>
              <a:rPr lang="ru-RU" sz="4400" b="1" dirty="0"/>
              <a:t>Береза, березка, </a:t>
            </a:r>
            <a:r>
              <a:rPr lang="ru-RU" sz="4400" b="1" dirty="0" smtClean="0"/>
              <a:t>березонька.</a:t>
            </a:r>
            <a:endParaRPr lang="ru-RU" sz="4400" dirty="0"/>
          </a:p>
        </p:txBody>
      </p:sp>
      <p:sp>
        <p:nvSpPr>
          <p:cNvPr id="7" name="Арка 6"/>
          <p:cNvSpPr/>
          <p:nvPr/>
        </p:nvSpPr>
        <p:spPr>
          <a:xfrm>
            <a:off x="5364088" y="548680"/>
            <a:ext cx="914400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>
            <a:off x="5076056" y="1556792"/>
            <a:ext cx="1354832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Арка 11"/>
          <p:cNvSpPr/>
          <p:nvPr/>
        </p:nvSpPr>
        <p:spPr>
          <a:xfrm>
            <a:off x="4521696" y="3429000"/>
            <a:ext cx="914400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>
            <a:off x="2001416" y="3356992"/>
            <a:ext cx="914400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>
            <a:off x="683568" y="3382392"/>
            <a:ext cx="914400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Арка 14"/>
          <p:cNvSpPr/>
          <p:nvPr/>
        </p:nvSpPr>
        <p:spPr>
          <a:xfrm>
            <a:off x="5004048" y="4797152"/>
            <a:ext cx="1274440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Арка 15"/>
          <p:cNvSpPr/>
          <p:nvPr/>
        </p:nvSpPr>
        <p:spPr>
          <a:xfrm>
            <a:off x="2771800" y="4797152"/>
            <a:ext cx="1274440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>
            <a:off x="849288" y="4797152"/>
            <a:ext cx="1274440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оловина рамки 18"/>
          <p:cNvSpPr/>
          <p:nvPr/>
        </p:nvSpPr>
        <p:spPr>
          <a:xfrm rot="2568283">
            <a:off x="6556402" y="4727104"/>
            <a:ext cx="691527" cy="640467"/>
          </a:xfrm>
          <a:prstGeom prst="halfFrame">
            <a:avLst>
              <a:gd name="adj1" fmla="val 4888"/>
              <a:gd name="adj2" fmla="val 65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оловина рамки 19"/>
          <p:cNvSpPr/>
          <p:nvPr/>
        </p:nvSpPr>
        <p:spPr>
          <a:xfrm rot="2568283">
            <a:off x="5582281" y="3449622"/>
            <a:ext cx="425813" cy="390804"/>
          </a:xfrm>
          <a:prstGeom prst="halfFrame">
            <a:avLst>
              <a:gd name="adj1" fmla="val 4888"/>
              <a:gd name="adj2" fmla="val 65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оловина рамки 20"/>
          <p:cNvSpPr/>
          <p:nvPr/>
        </p:nvSpPr>
        <p:spPr>
          <a:xfrm rot="2568283">
            <a:off x="3250903" y="3290629"/>
            <a:ext cx="691527" cy="640467"/>
          </a:xfrm>
          <a:prstGeom prst="halfFrame">
            <a:avLst>
              <a:gd name="adj1" fmla="val 4888"/>
              <a:gd name="adj2" fmla="val 65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оловина рамки 22"/>
          <p:cNvSpPr/>
          <p:nvPr/>
        </p:nvSpPr>
        <p:spPr>
          <a:xfrm rot="2568283">
            <a:off x="4093288" y="4903133"/>
            <a:ext cx="258675" cy="274771"/>
          </a:xfrm>
          <a:prstGeom prst="halfFrame">
            <a:avLst>
              <a:gd name="adj1" fmla="val 4888"/>
              <a:gd name="adj2" fmla="val 65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7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  <p:bldP spid="8" grpId="0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я\Desktop\i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14896"/>
            <a:ext cx="396044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Users\Аня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7380"/>
            <a:ext cx="3814024" cy="3031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39552" y="3682767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/>
              <a:t>Хороши рябинки осенью. Огнём  горят рябиновые кисти. Ягоды рябины горчат, но только до первых заморозков.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65310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я\Desktop\i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14896"/>
            <a:ext cx="396044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Users\Аня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7380"/>
            <a:ext cx="3814024" cy="3031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39552" y="3682767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/>
              <a:t>Хороши </a:t>
            </a:r>
            <a:r>
              <a:rPr lang="ru-RU" sz="4000" b="1" i="1" dirty="0">
                <a:solidFill>
                  <a:srgbClr val="00B050"/>
                </a:solidFill>
              </a:rPr>
              <a:t>рябинки</a:t>
            </a:r>
            <a:r>
              <a:rPr lang="ru-RU" sz="4000" b="1" i="1" dirty="0">
                <a:solidFill>
                  <a:srgbClr val="0070C0"/>
                </a:solidFill>
              </a:rPr>
              <a:t> </a:t>
            </a:r>
            <a:r>
              <a:rPr lang="ru-RU" sz="4000" b="1" i="1" dirty="0"/>
              <a:t>осенью. Огнём  горят </a:t>
            </a:r>
            <a:r>
              <a:rPr lang="ru-RU" sz="4000" b="1" i="1" dirty="0">
                <a:solidFill>
                  <a:srgbClr val="00B050"/>
                </a:solidFill>
              </a:rPr>
              <a:t>рябиновые</a:t>
            </a:r>
            <a:r>
              <a:rPr lang="ru-RU" sz="4000" b="1" i="1" dirty="0"/>
              <a:t> кисти. Ягоды </a:t>
            </a:r>
            <a:r>
              <a:rPr lang="ru-RU" sz="4000" b="1" i="1" dirty="0">
                <a:solidFill>
                  <a:srgbClr val="00B050"/>
                </a:solidFill>
              </a:rPr>
              <a:t>рябины</a:t>
            </a:r>
            <a:r>
              <a:rPr lang="ru-RU" sz="4000" b="1" i="1" dirty="0"/>
              <a:t> горчат, но только до первых заморозков.</a:t>
            </a:r>
            <a:endParaRPr lang="ru-RU" sz="4000" b="1" dirty="0"/>
          </a:p>
        </p:txBody>
      </p:sp>
      <p:sp>
        <p:nvSpPr>
          <p:cNvPr id="5" name="Арка 4"/>
          <p:cNvSpPr/>
          <p:nvPr/>
        </p:nvSpPr>
        <p:spPr>
          <a:xfrm>
            <a:off x="2577480" y="3717032"/>
            <a:ext cx="1274440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683568" y="4941168"/>
            <a:ext cx="1274440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>
            <a:off x="2195736" y="4365104"/>
            <a:ext cx="1274440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оловина рамки 1"/>
          <p:cNvSpPr/>
          <p:nvPr/>
        </p:nvSpPr>
        <p:spPr>
          <a:xfrm rot="2712828">
            <a:off x="3894336" y="3831194"/>
            <a:ext cx="203202" cy="204139"/>
          </a:xfrm>
          <a:prstGeom prst="halfFrame">
            <a:avLst>
              <a:gd name="adj1" fmla="val 14604"/>
              <a:gd name="adj2" fmla="val 128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оловина рамки 10"/>
          <p:cNvSpPr/>
          <p:nvPr/>
        </p:nvSpPr>
        <p:spPr>
          <a:xfrm rot="2712828">
            <a:off x="3560644" y="4407162"/>
            <a:ext cx="344826" cy="398517"/>
          </a:xfrm>
          <a:prstGeom prst="halfFrame">
            <a:avLst>
              <a:gd name="adj1" fmla="val 14604"/>
              <a:gd name="adj2" fmla="val 128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4067944" y="3897052"/>
            <a:ext cx="360040" cy="324036"/>
          </a:xfrm>
          <a:prstGeom prst="frame">
            <a:avLst>
              <a:gd name="adj1" fmla="val 2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Рамка 11"/>
          <p:cNvSpPr/>
          <p:nvPr/>
        </p:nvSpPr>
        <p:spPr>
          <a:xfrm>
            <a:off x="1979712" y="5121188"/>
            <a:ext cx="360040" cy="360040"/>
          </a:xfrm>
          <a:prstGeom prst="frame">
            <a:avLst>
              <a:gd name="adj1" fmla="val 2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Рамка 12"/>
          <p:cNvSpPr/>
          <p:nvPr/>
        </p:nvSpPr>
        <p:spPr>
          <a:xfrm>
            <a:off x="3995936" y="4509120"/>
            <a:ext cx="648072" cy="360040"/>
          </a:xfrm>
          <a:prstGeom prst="frame">
            <a:avLst>
              <a:gd name="adj1" fmla="val 2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65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2" grpId="0" animBg="1"/>
      <p:bldP spid="11" grpId="0" animBg="1"/>
      <p:bldP spid="3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181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Состав слова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Орфограммы в корне слова:</vt:lpstr>
      <vt:lpstr>Презентация PowerPoint</vt:lpstr>
      <vt:lpstr>Презентация PowerPoint</vt:lpstr>
      <vt:lpstr>Презентация PowerPoint</vt:lpstr>
      <vt:lpstr>Д.з.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слова</dc:title>
  <dc:creator>Аня</dc:creator>
  <cp:lastModifiedBy>Аня</cp:lastModifiedBy>
  <cp:revision>16</cp:revision>
  <dcterms:created xsi:type="dcterms:W3CDTF">2012-10-20T13:38:04Z</dcterms:created>
  <dcterms:modified xsi:type="dcterms:W3CDTF">2012-10-24T13:04:27Z</dcterms:modified>
</cp:coreProperties>
</file>