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14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01.12.2012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01.12.2012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01.12.2012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01.12.2012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01.12.2012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01.12.2012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01.12.2012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800" b="1" dirty="0" smtClean="0">
                <a:solidFill>
                  <a:srgbClr val="002060"/>
                </a:solidFill>
              </a:rPr>
              <a:t>Цели урока:</a:t>
            </a:r>
            <a:endParaRPr lang="ru-RU" sz="2800" b="1" dirty="0">
              <a:solidFill>
                <a:srgbClr val="002060"/>
              </a:solidFill>
            </a:endParaRPr>
          </a:p>
          <a:p>
            <a:r>
              <a:rPr lang="ru-RU" sz="2800" b="1" dirty="0" smtClean="0">
                <a:solidFill>
                  <a:srgbClr val="002060"/>
                </a:solidFill>
              </a:rPr>
              <a:t>упражняться в написании слов с безударными гласными по алгоритму;</a:t>
            </a:r>
          </a:p>
          <a:p>
            <a:r>
              <a:rPr lang="ru-RU" sz="2800" b="1" dirty="0">
                <a:solidFill>
                  <a:srgbClr val="002060"/>
                </a:solidFill>
              </a:rPr>
              <a:t>у</a:t>
            </a:r>
            <a:r>
              <a:rPr lang="ru-RU" sz="2800" b="1" dirty="0" smtClean="0">
                <a:solidFill>
                  <a:srgbClr val="002060"/>
                </a:solidFill>
              </a:rPr>
              <a:t>читься различать безударные гласные проверяемые и непроверяемые.</a:t>
            </a: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>
                <a:solidFill>
                  <a:schemeClr val="bg1"/>
                </a:solidFill>
              </a:rPr>
              <a:t>Обобщение знаний о способах проверки слов с проверяемыми и непроверяемыми безударными гласными в корне слова.</a:t>
            </a:r>
            <a:endParaRPr lang="ru-RU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5373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899592" y="1844824"/>
            <a:ext cx="7408333" cy="36724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    </a:t>
            </a:r>
            <a:r>
              <a:rPr lang="ru-RU" dirty="0">
                <a:solidFill>
                  <a:srgbClr val="002060"/>
                </a:solidFill>
              </a:rPr>
              <a:t>Слова деформировались. Расшифруй слово, запиши, поставь ударение, выдели «опасное» место в слове</a:t>
            </a:r>
            <a:r>
              <a:rPr lang="ru-RU" dirty="0" smtClean="0">
                <a:solidFill>
                  <a:srgbClr val="002060"/>
                </a:solidFill>
              </a:rPr>
              <a:t>.</a:t>
            </a:r>
            <a:endParaRPr lang="ru-RU" dirty="0"/>
          </a:p>
          <a:p>
            <a:pPr marL="0" indent="0">
              <a:buNone/>
            </a:pP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</a:t>
            </a:r>
            <a:r>
              <a:rPr lang="ru-RU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Монли</a:t>
            </a:r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ru-RU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дагопо</a:t>
            </a:r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ru-RU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рёбеза</a:t>
            </a:r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ru-RU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фельтокар</a:t>
            </a:r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табора,</a:t>
            </a:r>
          </a:p>
          <a:p>
            <a:pPr marL="0" indent="0">
              <a:buNone/>
            </a:pPr>
            <a: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</a:t>
            </a:r>
            <a:r>
              <a:rPr lang="ru-RU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цалиу</a:t>
            </a:r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ru-RU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низемляка</a:t>
            </a:r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ru-RU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ныйчёр</a:t>
            </a:r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ru-RU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тивлеккол</a:t>
            </a:r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 </a:t>
            </a:r>
            <a:r>
              <a:rPr lang="ru-RU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роужай</a:t>
            </a:r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  <a:endParaRPr lang="ru-RU" sz="2800" dirty="0" smtClean="0"/>
          </a:p>
          <a:p>
            <a:pPr marL="0" indent="0">
              <a:buNone/>
            </a:pP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smtClean="0">
                <a:solidFill>
                  <a:srgbClr val="002060"/>
                </a:solidFill>
              </a:rPr>
              <a:t>   - Какое слово «лишнее»? Почему?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>
                <a:solidFill>
                  <a:schemeClr val="bg1"/>
                </a:solidFill>
              </a:rPr>
              <a:t>Обобщение знаний о способах проверки слов с проверяемыми и непроверяемыми безударными гласными в корне слова.</a:t>
            </a:r>
            <a:endParaRPr lang="ru-RU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8806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899592" y="1916832"/>
            <a:ext cx="7408333" cy="410445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2000" dirty="0" smtClean="0">
                <a:solidFill>
                  <a:srgbClr val="002060"/>
                </a:solidFill>
              </a:rPr>
              <a:t> Вставь пропущенные буквы. В левую колонку выпиши слова с проверяемой безударной гласной в корне слова, в правую – с непроверяемой безударной гласной в корне слова.</a:t>
            </a:r>
          </a:p>
          <a:p>
            <a:pPr marL="0" indent="0">
              <a:buNone/>
            </a:pPr>
            <a:r>
              <a:rPr lang="ru-RU" sz="2000" dirty="0">
                <a:solidFill>
                  <a:srgbClr val="002060"/>
                </a:solidFill>
              </a:rPr>
              <a:t> 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Л..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сица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з..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рно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к..пуста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п..нал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св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..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тить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т..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варищ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м..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дведь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за..ц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м..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рковь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м..локо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зв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..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рёк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м..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ряк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тр..пинка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цв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..ток.</a:t>
            </a:r>
          </a:p>
          <a:p>
            <a:pPr marL="0" indent="0">
              <a:buNone/>
            </a:pPr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     ____________________                          ____________________</a:t>
            </a:r>
          </a:p>
          <a:p>
            <a:pPr marL="0" indent="0">
              <a:buNone/>
            </a:pPr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     ____________________                          ____________________</a:t>
            </a:r>
          </a:p>
          <a:p>
            <a:pPr marL="0" indent="0">
              <a:buNone/>
            </a:pPr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     ____________________                          ____________________</a:t>
            </a:r>
          </a:p>
          <a:p>
            <a:pPr marL="0" indent="0">
              <a:buNone/>
            </a:pPr>
            <a:r>
              <a:rPr lang="ru-RU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    ____________________                          ____________________</a:t>
            </a:r>
          </a:p>
          <a:p>
            <a:pPr marL="0" indent="0">
              <a:buNone/>
            </a:pPr>
            <a:r>
              <a:rPr lang="ru-RU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    ____________________                          ____________________</a:t>
            </a:r>
          </a:p>
          <a:p>
            <a:pPr marL="0" indent="0">
              <a:buNone/>
            </a:pPr>
            <a:r>
              <a:rPr lang="ru-RU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    ____________________                          ____________________</a:t>
            </a:r>
          </a:p>
          <a:p>
            <a:pPr marL="0" indent="0">
              <a:buNone/>
            </a:pPr>
            <a:r>
              <a:rPr lang="ru-RU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    ____________________                          ____________________</a:t>
            </a:r>
            <a:endParaRPr lang="ru-RU" sz="1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656184"/>
          </a:xfrm>
        </p:spPr>
        <p:txBody>
          <a:bodyPr>
            <a:noAutofit/>
          </a:bodyPr>
          <a:lstStyle/>
          <a:p>
            <a:r>
              <a:rPr lang="ru-RU" sz="3200" b="1" dirty="0">
                <a:solidFill>
                  <a:prstClr val="white"/>
                </a:solidFill>
              </a:rPr>
              <a:t>Обобщение знаний о способах проверки слов с проверяемыми и непроверяемыми безударными гласными в корне слова.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450155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83568" y="692696"/>
            <a:ext cx="7408333" cy="5616624"/>
          </a:xfrm>
        </p:spPr>
        <p:txBody>
          <a:bodyPr>
            <a:normAutofit fontScale="92500" lnSpcReduction="20000"/>
          </a:bodyPr>
          <a:lstStyle/>
          <a:p>
            <a:pPr lvl="0" algn="ctr"/>
            <a:r>
              <a:rPr lang="ru-RU" sz="2900" b="1" dirty="0">
                <a:solidFill>
                  <a:schemeClr val="tx2">
                    <a:lumMod val="50000"/>
                  </a:schemeClr>
                </a:solidFill>
              </a:rPr>
              <a:t>Итог </a:t>
            </a:r>
            <a:r>
              <a:rPr lang="ru-RU" sz="2900" b="1" dirty="0" smtClean="0">
                <a:solidFill>
                  <a:schemeClr val="tx2">
                    <a:lumMod val="50000"/>
                  </a:schemeClr>
                </a:solidFill>
              </a:rPr>
              <a:t>урока</a:t>
            </a:r>
            <a:endParaRPr lang="ru-RU" dirty="0"/>
          </a:p>
          <a:p>
            <a:r>
              <a:rPr lang="ru-RU" sz="2900" dirty="0">
                <a:latin typeface="Arial" pitchFamily="34" charset="0"/>
                <a:cs typeface="Arial" pitchFamily="34" charset="0"/>
              </a:rPr>
              <a:t>- Какую орфограмму мы изучали на уроке?</a:t>
            </a:r>
          </a:p>
          <a:p>
            <a:r>
              <a:rPr lang="ru-RU" sz="2900" dirty="0">
                <a:latin typeface="Arial" pitchFamily="34" charset="0"/>
                <a:cs typeface="Arial" pitchFamily="34" charset="0"/>
              </a:rPr>
              <a:t>- Какие гласные в безударном положении мы должны проверять?</a:t>
            </a:r>
          </a:p>
          <a:p>
            <a:r>
              <a:rPr lang="ru-RU" sz="2900" dirty="0">
                <a:latin typeface="Arial" pitchFamily="34" charset="0"/>
                <a:cs typeface="Arial" pitchFamily="34" charset="0"/>
              </a:rPr>
              <a:t>- Как мы проверяем безударные гласные в корне слова?</a:t>
            </a:r>
          </a:p>
          <a:p>
            <a:r>
              <a:rPr lang="ru-RU" sz="2900" dirty="0">
                <a:latin typeface="Arial" pitchFamily="34" charset="0"/>
                <a:cs typeface="Arial" pitchFamily="34" charset="0"/>
              </a:rPr>
              <a:t>- Как мы действуем, если безударную гласную в корне проверить нельзя</a:t>
            </a:r>
            <a:r>
              <a:rPr lang="ru-RU" sz="2900" dirty="0" smtClean="0">
                <a:latin typeface="Arial" pitchFamily="34" charset="0"/>
                <a:cs typeface="Arial" pitchFamily="34" charset="0"/>
              </a:rPr>
              <a:t>?</a:t>
            </a:r>
            <a:endParaRPr lang="ru-RU" sz="2900" dirty="0">
              <a:latin typeface="Arial" pitchFamily="34" charset="0"/>
              <a:cs typeface="Arial" pitchFamily="34" charset="0"/>
            </a:endParaRPr>
          </a:p>
          <a:p>
            <a:pPr lvl="0" algn="ctr"/>
            <a:r>
              <a:rPr lang="ru-RU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Домашнее задание</a:t>
            </a:r>
          </a:p>
          <a:p>
            <a:r>
              <a:rPr lang="ru-RU" b="1" dirty="0">
                <a:latin typeface="Arial" pitchFamily="34" charset="0"/>
                <a:cs typeface="Arial" pitchFamily="34" charset="0"/>
              </a:rPr>
              <a:t>Для всех: </a:t>
            </a:r>
            <a:r>
              <a:rPr lang="ru-RU" dirty="0">
                <a:latin typeface="Arial" pitchFamily="34" charset="0"/>
                <a:cs typeface="Arial" pitchFamily="34" charset="0"/>
              </a:rPr>
              <a:t>повторить правила на с.22 – 24</a:t>
            </a:r>
          </a:p>
          <a:p>
            <a:r>
              <a:rPr lang="ru-RU" b="1" dirty="0">
                <a:latin typeface="Arial" pitchFamily="34" charset="0"/>
                <a:cs typeface="Arial" pitchFamily="34" charset="0"/>
              </a:rPr>
              <a:t>Выбрать себе задание: </a:t>
            </a:r>
          </a:p>
          <a:p>
            <a:r>
              <a:rPr lang="ru-RU" b="1" dirty="0">
                <a:latin typeface="Arial" pitchFamily="34" charset="0"/>
                <a:cs typeface="Arial" pitchFamily="34" charset="0"/>
              </a:rPr>
              <a:t>1.  </a:t>
            </a:r>
            <a:r>
              <a:rPr lang="ru-RU" dirty="0">
                <a:latin typeface="Arial" pitchFamily="34" charset="0"/>
                <a:cs typeface="Arial" pitchFamily="34" charset="0"/>
              </a:rPr>
              <a:t>Придумать на каждую букву а о и е я по слову с безударной гласной, записать и рядом записать проверочное слово.</a:t>
            </a:r>
          </a:p>
          <a:p>
            <a:r>
              <a:rPr lang="ru-RU" b="1" dirty="0">
                <a:latin typeface="Arial" pitchFamily="34" charset="0"/>
                <a:cs typeface="Arial" pitchFamily="34" charset="0"/>
              </a:rPr>
              <a:t>2. </a:t>
            </a:r>
            <a:r>
              <a:rPr lang="ru-RU" dirty="0">
                <a:latin typeface="Arial" pitchFamily="34" charset="0"/>
                <a:cs typeface="Arial" pitchFamily="34" charset="0"/>
              </a:rPr>
              <a:t>Упр.234.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27473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67</TotalTime>
  <Words>313</Words>
  <Application>Microsoft Office PowerPoint</Application>
  <PresentationFormat>Экран (4:3)</PresentationFormat>
  <Paragraphs>29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Волна</vt:lpstr>
      <vt:lpstr>Обобщение знаний о способах проверки слов с проверяемыми и непроверяемыми безударными гласными в корне слова.</vt:lpstr>
      <vt:lpstr>Обобщение знаний о способах проверки слов с проверяемыми и непроверяемыми безударными гласными в корне слова.</vt:lpstr>
      <vt:lpstr>Обобщение знаний о способах проверки слов с проверяемыми и непроверяемыми безударными гласными в корне слова.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Обобщение знаний о способах проверки слов с проверяемыми и непроверяемыми безударными гласными в корне слова.</dc:title>
  <dc:creator>User</dc:creator>
  <cp:lastModifiedBy>User</cp:lastModifiedBy>
  <cp:revision>4</cp:revision>
  <dcterms:created xsi:type="dcterms:W3CDTF">2012-12-01T16:33:19Z</dcterms:created>
  <dcterms:modified xsi:type="dcterms:W3CDTF">2012-12-01T17:51:34Z</dcterms:modified>
</cp:coreProperties>
</file>