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63" r:id="rId4"/>
    <p:sldId id="269" r:id="rId5"/>
    <p:sldId id="276" r:id="rId6"/>
    <p:sldId id="257" r:id="rId7"/>
    <p:sldId id="260" r:id="rId8"/>
    <p:sldId id="271" r:id="rId9"/>
    <p:sldId id="282" r:id="rId10"/>
    <p:sldId id="277" r:id="rId11"/>
    <p:sldId id="270" r:id="rId12"/>
    <p:sldId id="261" r:id="rId13"/>
    <p:sldId id="278" r:id="rId14"/>
    <p:sldId id="279" r:id="rId15"/>
    <p:sldId id="280" r:id="rId16"/>
    <p:sldId id="281" r:id="rId17"/>
    <p:sldId id="274" r:id="rId18"/>
    <p:sldId id="273" r:id="rId19"/>
    <p:sldId id="275" r:id="rId20"/>
    <p:sldId id="284" r:id="rId21"/>
    <p:sldId id="285" r:id="rId22"/>
    <p:sldId id="265" r:id="rId23"/>
    <p:sldId id="283" r:id="rId24"/>
    <p:sldId id="267" r:id="rId25"/>
    <p:sldId id="268" r:id="rId2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709" autoAdjust="0"/>
  </p:normalViewPr>
  <p:slideViewPr>
    <p:cSldViewPr>
      <p:cViewPr varScale="1">
        <p:scale>
          <a:sx n="75" d="100"/>
          <a:sy n="75" d="100"/>
        </p:scale>
        <p:origin x="-1200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E9BCAA30-BADF-4E66-B319-2FC30B4F84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92DF75-4BD7-4359-8164-31B8A265C638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AE2C6-B30F-4924-87EF-E4263C64C809}" type="slidenum">
              <a:rPr lang="ru-RU"/>
              <a:pPr/>
              <a:t>13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AE2C6-B30F-4924-87EF-E4263C64C809}" type="slidenum">
              <a:rPr lang="ru-RU"/>
              <a:pPr/>
              <a:t>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AE2C6-B30F-4924-87EF-E4263C64C809}" type="slidenum">
              <a:rPr lang="ru-RU"/>
              <a:pPr/>
              <a:t>3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AE2C6-B30F-4924-87EF-E4263C64C809}" type="slidenum">
              <a:rPr lang="ru-RU"/>
              <a:pPr/>
              <a:t>6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AE2C6-B30F-4924-87EF-E4263C64C809}" type="slidenum">
              <a:rPr lang="ru-RU"/>
              <a:pPr/>
              <a:t>7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AE2C6-B30F-4924-87EF-E4263C64C809}" type="slidenum">
              <a:rPr lang="ru-RU"/>
              <a:pPr/>
              <a:t>8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AE2C6-B30F-4924-87EF-E4263C64C809}" type="slidenum">
              <a:rPr lang="ru-RU"/>
              <a:pPr/>
              <a:t>9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AE2C6-B30F-4924-87EF-E4263C64C809}" type="slidenum">
              <a:rPr lang="ru-RU"/>
              <a:pPr/>
              <a:t>10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BAE2C6-B30F-4924-87EF-E4263C64C809}" type="slidenum">
              <a:rPr lang="ru-RU"/>
              <a:pPr/>
              <a:t>12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4D66C0-1E60-4B51-A055-AAEE41D41E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C746FD-AD13-4EDB-87CD-C85EA7EEE1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13DB37-3E1F-4CCC-80A4-6D2D1B38A8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98B2F1-F137-4359-B60F-F1956E1B24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CC1280-3E73-48C5-8EB2-4D93EC7127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2715CE-96DA-49AA-A1DF-B088A6BF29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4E95CE-81B1-45CE-B94E-AD57BE48C4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48298B-387F-4B8B-88A1-946146B6F2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628C46-8FCD-4C4D-AF53-D166FECA35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E4254D-231A-4A79-BA23-2E913796A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FB6313-33A9-4049-8A8A-6A7C879F1B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C4E1FEB2-77C1-418C-951A-C6DD5FEEFF3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MS Gothic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4;&#1051;&#1071;_&#1076;&#1080;&#1089;&#1082;_&#1045;\&#1083;&#1080;&#1090;&#1077;&#1088;&#1072;&#1090;&#1091;&#1088;&#1072;\&#1087;&#1077;&#1089;&#1085;&#1080;\shkolnye_-_shkolnye_gody_chudesnye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42;&#1077;&#1089;&#1077;&#1083;&#1099;&#1081;_&#1042;&#1077;&#1090;&#1077;&#1088;.mp3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55;&#1091;&#1090;&#1077;&#1096;&#1077;&#1089;&#1090;&#1074;&#1080;&#1077;%20&#1074;%20&#1089;&#1090;&#1088;&#1072;&#1085;&#1091;%20&#1060;&#1088;&#1072;&#1079;&#1077;&#1086;&#1083;&#1086;&#1075;&#1080;&#1103;\&#1055;&#1091;&#1090;&#1077;&#1096;&#1077;&#1089;&#1090;&#1074;&#1080;&#1077;%20&#1074;%20&#1089;&#1090;&#1088;&#1072;&#1085;&#1091;%20&#1060;&#1088;&#1072;&#1079;&#1077;&#1086;&#1083;&#1086;&#1075;&#1080;&#1103;\&#1042;&#1077;&#1089;&#1077;&#1083;&#1099;&#1081;_&#1042;&#1077;&#1090;&#1077;&#1088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Oval 1"/>
          <p:cNvSpPr>
            <a:spLocks noChangeArrowheads="1"/>
          </p:cNvSpPr>
          <p:nvPr/>
        </p:nvSpPr>
        <p:spPr bwMode="auto">
          <a:xfrm>
            <a:off x="111090" y="350813"/>
            <a:ext cx="6500858" cy="6572296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6E64C">
                  <a:alpha val="79999"/>
                </a:srgbClr>
              </a:gs>
            </a:gsLst>
            <a:path path="shape">
              <a:fillToRect l="54999" t="50000" r="45001" b="50000"/>
            </a:path>
          </a:gradFill>
          <a:ln w="36000">
            <a:solidFill>
              <a:srgbClr val="E6E64C"/>
            </a:solidFill>
            <a:round/>
            <a:headEnd/>
            <a:tailEnd/>
          </a:ln>
          <a:effectLst/>
        </p:spPr>
        <p:txBody>
          <a:bodyPr wrap="none" anchor="ctr">
            <a:prstTxWarp prst="textPlain">
              <a:avLst>
                <a:gd name="adj" fmla="val 4949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в страну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Фразеология</a:t>
            </a:r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182528" y="207937"/>
            <a:ext cx="9448800" cy="7151687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«Загадки-складки»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504825" y="1279507"/>
            <a:ext cx="4452938" cy="65008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>   Дружнее этих двух ребят                     На свете не найдёшь.	                              О них обычно говорят: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dirty="0" smtClean="0">
                <a:solidFill>
                  <a:srgbClr val="FF0000"/>
                </a:solidFill>
              </a:rPr>
              <a:t>Водой не разольёшь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Мы исходили городок                               Буквально вдоль и поперёк.                        И так устали мы в дороге,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Что </a:t>
            </a:r>
            <a:r>
              <a:rPr lang="ru-RU" dirty="0" smtClean="0">
                <a:solidFill>
                  <a:srgbClr val="FF0000"/>
                </a:solidFill>
              </a:rPr>
              <a:t>еле волочили ноги.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За домом едва                                            Пожелтела трава.                                           Два брата рубили дрова.                               Один это делал </a:t>
            </a:r>
            <a:r>
              <a:rPr lang="ru-RU" dirty="0" smtClean="0">
                <a:solidFill>
                  <a:srgbClr val="FF0000"/>
                </a:solidFill>
              </a:rPr>
              <a:t>спустя рукава,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Другой </a:t>
            </a:r>
            <a:r>
              <a:rPr lang="ru-RU" dirty="0" smtClean="0">
                <a:solidFill>
                  <a:srgbClr val="FF0000"/>
                </a:solidFill>
              </a:rPr>
              <a:t>засучив рукава.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4"/>
          </p:nvPr>
        </p:nvSpPr>
        <p:spPr>
          <a:xfrm>
            <a:off x="4897436" y="1279507"/>
            <a:ext cx="4929222" cy="628016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Товарищ мой просит украдкой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Ответы списать из тетрадки.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Не надо! Ведь этим ты другу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Окажешь </a:t>
            </a:r>
            <a:r>
              <a:rPr lang="ru-RU" dirty="0" smtClean="0">
                <a:solidFill>
                  <a:srgbClr val="FF0000"/>
                </a:solidFill>
              </a:rPr>
              <a:t>медвежью услугу</a:t>
            </a:r>
            <a:r>
              <a:rPr lang="ru-RU" dirty="0" smtClean="0">
                <a:solidFill>
                  <a:srgbClr val="002060"/>
                </a:solidFill>
              </a:rPr>
              <a:t>.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 Фальшивят, путают слов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 Поют кто в лес кто по дрова.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 Ребята слушать их не станут: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 От этой песни </a:t>
            </a:r>
            <a:r>
              <a:rPr lang="ru-RU" dirty="0" smtClean="0">
                <a:solidFill>
                  <a:srgbClr val="FF0000"/>
                </a:solidFill>
              </a:rPr>
              <a:t>уши вянут.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Оказался молодцом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Смог осилить ношу.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Не ударил </a:t>
            </a:r>
            <a:r>
              <a:rPr lang="ru-RU" dirty="0" smtClean="0">
                <a:solidFill>
                  <a:srgbClr val="FF0000"/>
                </a:solidFill>
              </a:rPr>
              <a:t>в грязь лицом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И не </a:t>
            </a:r>
            <a:r>
              <a:rPr lang="ru-RU" dirty="0" smtClean="0">
                <a:solidFill>
                  <a:srgbClr val="FF0000"/>
                </a:solidFill>
              </a:rPr>
              <a:t>сел в калошу.                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/>
              <a:t>  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с книгам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504031" y="393734"/>
            <a:ext cx="9072563" cy="1023705"/>
          </a:xfrm>
          <a:prstGeom prst="rect">
            <a:avLst/>
          </a:prstGeom>
        </p:spPr>
        <p:txBody>
          <a:bodyPr lIns="100794" tIns="50397" rIns="100794" bIns="50397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no Pro" pitchFamily="18" charset="0"/>
                <a:ea typeface="+mj-ea"/>
                <a:cs typeface="+mj-cs"/>
              </a:rPr>
              <a:t>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Arno Pro" pitchFamily="18" charset="0"/>
                <a:ea typeface="+mj-ea"/>
                <a:cs typeface="+mj-cs"/>
              </a:rPr>
              <a:t>«Фразеология в картинках»</a:t>
            </a:r>
            <a:b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Arno Pro" pitchFamily="18" charset="0"/>
                <a:ea typeface="+mj-ea"/>
                <a:cs typeface="+mj-cs"/>
              </a:rPr>
            </a:br>
            <a:endParaRPr lang="ru-RU" sz="4000" dirty="0">
              <a:latin typeface="Arno Pro" pitchFamily="18" charset="0"/>
              <a:ea typeface="+mj-ea"/>
              <a:cs typeface="+mj-cs"/>
            </a:endParaRPr>
          </a:p>
        </p:txBody>
      </p:sp>
      <p:pic>
        <p:nvPicPr>
          <p:cNvPr id="6148" name="Рисунок 3" descr="2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6304" y="1259946"/>
            <a:ext cx="2441401" cy="277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нос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0235" y="1259946"/>
            <a:ext cx="2362646" cy="275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 descr="нос р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5411" y="1259946"/>
            <a:ext cx="2441402" cy="275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7" descr="post-39-124563544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7628" y="4252318"/>
            <a:ext cx="2362646" cy="286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8" descr="083d1dcee2dc144f201945960a3bbef6_60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4087" y="4252317"/>
            <a:ext cx="2499155" cy="29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66304" y="1259946"/>
            <a:ext cx="2504405" cy="2756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Arno Pro Smbd" pitchFamily="18" charset="0"/>
              </a:rPr>
              <a:t>Посадить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atin typeface="Arno Pro Smbd" pitchFamily="18" charset="0"/>
              </a:rPr>
              <a:t> в калошу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0235" y="1259946"/>
            <a:ext cx="2362646" cy="2756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latin typeface="Book Antiqua" pitchFamily="18" charset="0"/>
              </a:rPr>
              <a:t>Водить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latin typeface="Book Antiqua" pitchFamily="18" charset="0"/>
              </a:rPr>
              <a:t>за нос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36656" y="1259946"/>
            <a:ext cx="2520156" cy="2756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latin typeface="Book Antiqua" pitchFamily="18" charset="0"/>
              </a:rPr>
              <a:t>Задирать нос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47627" y="4252317"/>
            <a:ext cx="2441402" cy="2913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latin typeface="Arno Pro" pitchFamily="18" charset="0"/>
              </a:rPr>
              <a:t>Принцесса на горошине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34088" y="4252317"/>
            <a:ext cx="2520156" cy="2913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i="1" dirty="0">
                <a:latin typeface="Book Antiqua" pitchFamily="18" charset="0"/>
              </a:rPr>
              <a:t>Кот в мешке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1"/>
            <a:ext cx="10080625" cy="7559674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718" y="207937"/>
            <a:ext cx="9069387" cy="57150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Объясните значение фразеологизмов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325404" y="708003"/>
            <a:ext cx="9247221" cy="685167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1. Кот наплакал-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2. Собаку съел-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3. Хоть пруд пруди-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4. Зарубить на носу-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5. В мгновение ока-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6. Мозолить глаза-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7. Рубаха парень-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8. Шевелить мозгами –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9. Шаром покати –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10. Спустя рукава-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11. Водить за нос-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12. Засучив рукава-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13. Сизифов труд-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14. Кровь с молоком-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15. Закадычный друг-</a:t>
            </a:r>
          </a:p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10080625" cy="7559674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718" y="207937"/>
            <a:ext cx="9069387" cy="571504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Объясните значение фразеологизмов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325404" y="779441"/>
            <a:ext cx="9247221" cy="678023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1. Кот наплакал-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очень мало.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2. Собаку съел-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опыт в делах.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3. Хоть пруд пруди-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очень много.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4. Зарубить на носу-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запомнить.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5. В мгновение ока-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мгновенно.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6. Мозолить глаза-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надоедать.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7. Рубаха парень- </a:t>
            </a:r>
            <a:r>
              <a:rPr lang="ru-RU" sz="2800" dirty="0" smtClean="0">
                <a:solidFill>
                  <a:srgbClr val="C00000"/>
                </a:solidFill>
              </a:rPr>
              <a:t>общительный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8. Шевелить мозгами –</a:t>
            </a:r>
            <a:r>
              <a:rPr lang="ru-RU" sz="2800" dirty="0" smtClean="0">
                <a:solidFill>
                  <a:srgbClr val="C00000"/>
                </a:solidFill>
              </a:rPr>
              <a:t>думать.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9. Шаром покати – </a:t>
            </a:r>
            <a:r>
              <a:rPr lang="ru-RU" sz="2800" dirty="0" smtClean="0">
                <a:solidFill>
                  <a:srgbClr val="C00000"/>
                </a:solidFill>
              </a:rPr>
              <a:t>ничего нет.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10. Спустя рукава- </a:t>
            </a:r>
            <a:r>
              <a:rPr lang="ru-RU" sz="2800" dirty="0" smtClean="0">
                <a:solidFill>
                  <a:srgbClr val="C00000"/>
                </a:solidFill>
              </a:rPr>
              <a:t>плохо.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11. Водить за нос- </a:t>
            </a:r>
            <a:r>
              <a:rPr lang="ru-RU" sz="2800" dirty="0" smtClean="0">
                <a:solidFill>
                  <a:srgbClr val="C00000"/>
                </a:solidFill>
              </a:rPr>
              <a:t>обманывать.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12. Засучив рукава- </a:t>
            </a:r>
            <a:r>
              <a:rPr lang="ru-RU" sz="2800" dirty="0" smtClean="0">
                <a:solidFill>
                  <a:srgbClr val="C00000"/>
                </a:solidFill>
              </a:rPr>
              <a:t>хорошо.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13. Сизифов труд-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бесполезная  работа.                             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14. Кровь с молоком-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здоровый.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15. Закадычный друг-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близкий друг.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4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0"/>
            <a:ext cx="10080624" cy="755967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r>
              <a:rPr lang="ru-RU" sz="3600" dirty="0" smtClean="0">
                <a:solidFill>
                  <a:srgbClr val="002060"/>
                </a:solidFill>
              </a:rPr>
              <a:t>. </a:t>
            </a:r>
            <a:r>
              <a:rPr lang="ru-RU" sz="2800" dirty="0" smtClean="0">
                <a:solidFill>
                  <a:srgbClr val="002060"/>
                </a:solidFill>
              </a:rPr>
              <a:t>У нас было собрание, на котором мы выбирали, куда нам пойти на каникулы. Сначала мы решили, что пойдём в зоопарк, потом передумали и захотели пойти в кино, потом в парк, потом в театр. И наш учитель сказал, что у нас  семь пятниц на неделе. Мы очень огорчились, потому что мы не хотим, чтобы неделя состояла из одних пятниц. Мы очень любим  воскресенье, когда у нас нет уроков.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2. Наши мальчишки ничего не боятся: ни двоек, ни замечаний в дневнике, ни родителей, ни учителей. Им всё нипочём!  И наш учитель сказал, что им всё  как с гуся вода. Все девчонки рассмеялись, потому что наши мальчики и правда  чем-то напоминают гусей, особенно когда они дерутся и нападают друг на друга.</a:t>
            </a:r>
          </a:p>
          <a:p>
            <a:r>
              <a:rPr lang="ru-RU" sz="4400" dirty="0" smtClean="0"/>
              <a:t> 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0"/>
            <a:ext cx="10080624" cy="755967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</a:t>
            </a:r>
            <a:r>
              <a:rPr lang="ru-RU" sz="3600" dirty="0" smtClean="0">
                <a:solidFill>
                  <a:srgbClr val="002060"/>
                </a:solidFill>
              </a:rPr>
              <a:t>. </a:t>
            </a:r>
            <a:r>
              <a:rPr lang="ru-RU" sz="2800" dirty="0" smtClean="0">
                <a:solidFill>
                  <a:srgbClr val="002060"/>
                </a:solidFill>
              </a:rPr>
              <a:t>У нас было собрание, на котором мы выбирали, куда нам пойти на каникулы. Сначала мы решили, что пойдём в зоопарк, потом передумали и захотели пойти в кино, потом в парк, потом в театр. И наш учитель сказал, что у нас  </a:t>
            </a:r>
            <a:r>
              <a:rPr lang="ru-RU" sz="2800" dirty="0" smtClean="0">
                <a:solidFill>
                  <a:srgbClr val="C00000"/>
                </a:solidFill>
              </a:rPr>
              <a:t>семь пятниц на неделе. </a:t>
            </a:r>
            <a:r>
              <a:rPr lang="ru-RU" sz="2800" dirty="0" smtClean="0">
                <a:solidFill>
                  <a:srgbClr val="002060"/>
                </a:solidFill>
              </a:rPr>
              <a:t>Мы очень огорчились, потому что мы не хотим, чтобы неделя состояла из одних пятниц. Мы очень любим  воскресенье, когда у нас нет уроков.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2. Наши мальчишки ничего не боятся: ни двоек, ни замечаний в дневнике, ни родителей, ни учителей. Им всё нипочём!  И наш учитель сказал, что им всё  </a:t>
            </a:r>
            <a:r>
              <a:rPr lang="ru-RU" sz="2800" dirty="0" smtClean="0">
                <a:solidFill>
                  <a:srgbClr val="C00000"/>
                </a:solidFill>
              </a:rPr>
              <a:t>как с гуся вода. </a:t>
            </a:r>
            <a:r>
              <a:rPr lang="ru-RU" sz="2800" dirty="0" smtClean="0">
                <a:solidFill>
                  <a:srgbClr val="002060"/>
                </a:solidFill>
              </a:rPr>
              <a:t>Все девчонки рассмеялись, потому что наши мальчики и правда  чем-то напоминают гусей, особенно когда они дерутся и нападают друг на друга.</a:t>
            </a:r>
          </a:p>
          <a:p>
            <a:r>
              <a:rPr lang="ru-RU" sz="4400" dirty="0" smtClean="0"/>
              <a:t> 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0"/>
            <a:ext cx="10080624" cy="755967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ru-RU" sz="105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Семь пятниц на неделе-  </a:t>
            </a:r>
            <a:r>
              <a:rPr lang="ru-RU" sz="2800" dirty="0" smtClean="0"/>
              <a:t>так говорят о непостоянном человеке, который часто меняет своё мнение. ( В старину пятница была базарным днём. В пятницу, получая товар, купцы давали слово привести деньги за него через неделю, в следующую пятницу. О тех, кто нарушал это обещание, говорили, что у них  семь пятниц на неделе. Это значит, </a:t>
            </a:r>
            <a:r>
              <a:rPr lang="ru-RU" sz="2800" dirty="0" smtClean="0">
                <a:solidFill>
                  <a:srgbClr val="C00000"/>
                </a:solidFill>
              </a:rPr>
              <a:t>что верить ему нельзя )</a:t>
            </a:r>
            <a:r>
              <a:rPr lang="ru-RU" sz="2800" dirty="0" smtClean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Как с гуся вода -  </a:t>
            </a:r>
            <a:r>
              <a:rPr lang="ru-RU" sz="2800" dirty="0" smtClean="0"/>
              <a:t>это часть древнего заклинания, которое произносили знахарки или родители , купая детей: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800" dirty="0" smtClean="0"/>
              <a:t>«С гуся вода, а с нашего мальчика (или девочки)  худоба» Люди верили, что от этих слов  болезнь сойдёт так же, как с гуся вода. Известно, что перья гусей  покрыты жирной смазкой , поэтому  вода не смачивает  не смачивает их, а скатывается каплями. </a:t>
            </a:r>
            <a:r>
              <a:rPr lang="ru-RU" sz="2800" dirty="0" smtClean="0">
                <a:solidFill>
                  <a:srgbClr val="C00000"/>
                </a:solidFill>
              </a:rPr>
              <a:t>(Выйти сухим из воды)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 </a:t>
            </a:r>
          </a:p>
          <a:p>
            <a:endParaRPr lang="ru-RU" sz="4000" dirty="0" smtClean="0"/>
          </a:p>
          <a:p>
            <a:r>
              <a:rPr lang="ru-RU" sz="4000" dirty="0" smtClean="0"/>
              <a:t> 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с книгам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2441402" y="393734"/>
            <a:ext cx="7009184" cy="6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endParaRPr lang="ru-RU" sz="3500" dirty="0">
              <a:latin typeface="Calibri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3966" y="493689"/>
            <a:ext cx="9072563" cy="285752"/>
          </a:xfrm>
        </p:spPr>
        <p:txBody>
          <a:bodyPr rtlCol="0">
            <a:normAutofit fontScale="90000"/>
          </a:bodyPr>
          <a:lstStyle/>
          <a:p>
            <a:pPr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Arno Pro" pitchFamily="18" charset="0"/>
              </a:rPr>
              <a:t>Продолжите фразеологизмы:</a:t>
            </a:r>
            <a:r>
              <a:rPr lang="ru-RU" b="1" i="1" dirty="0" smtClean="0">
                <a:solidFill>
                  <a:srgbClr val="FF0000"/>
                </a:solidFill>
                <a:latin typeface="Arno Pro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no Pro" pitchFamily="18" charset="0"/>
              </a:rPr>
            </a:br>
            <a:endParaRPr lang="ru-RU" b="1" i="1" dirty="0">
              <a:solidFill>
                <a:schemeClr val="accent2">
                  <a:lumMod val="50000"/>
                </a:schemeClr>
              </a:solidFill>
              <a:latin typeface="Arno Pro" pitchFamily="18" charset="0"/>
            </a:endParaRPr>
          </a:p>
        </p:txBody>
      </p:sp>
      <p:sp>
        <p:nvSpPr>
          <p:cNvPr id="10245" name="Содержимое 7"/>
          <p:cNvSpPr>
            <a:spLocks noGrp="1"/>
          </p:cNvSpPr>
          <p:nvPr>
            <p:ph idx="1"/>
          </p:nvPr>
        </p:nvSpPr>
        <p:spPr>
          <a:xfrm>
            <a:off x="516283" y="1000958"/>
            <a:ext cx="5717604" cy="5080032"/>
          </a:xfrm>
        </p:spPr>
        <p:txBody>
          <a:bodyPr/>
          <a:lstStyle/>
          <a:p>
            <a:pPr eaLnBrk="1" hangingPunct="1">
              <a:buFont typeface="Arial" charset="0"/>
              <a:buAutoNum type="arabicPeriod"/>
            </a:pPr>
            <a:r>
              <a:rPr lang="ru-RU" sz="2600" b="1" i="1" dirty="0" smtClean="0">
                <a:solidFill>
                  <a:srgbClr val="FF0000"/>
                </a:solidFill>
                <a:latin typeface="Arno Pro" pitchFamily="18" charset="0"/>
              </a:rPr>
              <a:t>Как с Луны …</a:t>
            </a:r>
          </a:p>
          <a:p>
            <a:pPr eaLnBrk="1" hangingPunct="1">
              <a:buFont typeface="Arial" charset="0"/>
              <a:buAutoNum type="arabicPeriod"/>
            </a:pPr>
            <a:endParaRPr lang="ru-RU" sz="2600" b="1" i="1" dirty="0" smtClean="0">
              <a:solidFill>
                <a:srgbClr val="FF0000"/>
              </a:solidFill>
              <a:latin typeface="Arno Pro" pitchFamily="18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ru-RU" sz="2600" b="1" i="1" dirty="0" smtClean="0">
                <a:solidFill>
                  <a:srgbClr val="FF0000"/>
                </a:solidFill>
                <a:latin typeface="Arno Pro" pitchFamily="18" charset="0"/>
              </a:rPr>
              <a:t>Кашу маслом…</a:t>
            </a:r>
          </a:p>
          <a:p>
            <a:pPr eaLnBrk="1" hangingPunct="1">
              <a:buFont typeface="Arial" charset="0"/>
              <a:buAutoNum type="arabicPeriod"/>
            </a:pPr>
            <a:endParaRPr lang="ru-RU" sz="2600" b="1" i="1" dirty="0" smtClean="0">
              <a:solidFill>
                <a:srgbClr val="FF0000"/>
              </a:solidFill>
              <a:latin typeface="Arno Pro" pitchFamily="18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ru-RU" sz="2600" b="1" i="1" dirty="0" smtClean="0">
                <a:solidFill>
                  <a:srgbClr val="FF0000"/>
                </a:solidFill>
                <a:latin typeface="Arno Pro" pitchFamily="18" charset="0"/>
              </a:rPr>
              <a:t>Тянуть кота…</a:t>
            </a:r>
          </a:p>
          <a:p>
            <a:pPr eaLnBrk="1" hangingPunct="1">
              <a:buFont typeface="Arial" charset="0"/>
              <a:buAutoNum type="arabicPeriod"/>
            </a:pPr>
            <a:endParaRPr lang="ru-RU" sz="2600" b="1" i="1" dirty="0" smtClean="0">
              <a:solidFill>
                <a:srgbClr val="FF0000"/>
              </a:solidFill>
              <a:latin typeface="Arno Pro" pitchFamily="18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ru-RU" sz="2600" b="1" i="1" dirty="0" smtClean="0">
                <a:solidFill>
                  <a:srgbClr val="FF0000"/>
                </a:solidFill>
                <a:latin typeface="Arno Pro" pitchFamily="18" charset="0"/>
              </a:rPr>
              <a:t>Свалиться …</a:t>
            </a:r>
          </a:p>
          <a:p>
            <a:pPr eaLnBrk="1" hangingPunct="1">
              <a:buFont typeface="Arial" charset="0"/>
              <a:buAutoNum type="arabicPeriod"/>
            </a:pPr>
            <a:endParaRPr lang="ru-RU" sz="2600" b="1" i="1" dirty="0" smtClean="0">
              <a:solidFill>
                <a:srgbClr val="FF0000"/>
              </a:solidFill>
              <a:latin typeface="Arno Pro" pitchFamily="18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ru-RU" sz="2600" b="1" i="1" dirty="0" smtClean="0">
                <a:solidFill>
                  <a:srgbClr val="FF0000"/>
                </a:solidFill>
                <a:latin typeface="Arno Pro" pitchFamily="18" charset="0"/>
              </a:rPr>
              <a:t>Витать…</a:t>
            </a:r>
          </a:p>
          <a:p>
            <a:pPr eaLnBrk="1" hangingPunct="1">
              <a:buFont typeface="Arial" charset="0"/>
              <a:buAutoNum type="arabicPeriod"/>
            </a:pPr>
            <a:endParaRPr lang="ru-RU" sz="2600" b="1" i="1" dirty="0" smtClean="0">
              <a:solidFill>
                <a:srgbClr val="FF0000"/>
              </a:solidFill>
              <a:latin typeface="Arno Pro" pitchFamily="18" charset="0"/>
            </a:endParaRPr>
          </a:p>
          <a:p>
            <a:pPr marL="1007943" lvl="1" indent="-566968" hangingPunct="1"/>
            <a:endParaRPr lang="ru-RU" b="1" i="1" dirty="0" smtClean="0">
              <a:solidFill>
                <a:srgbClr val="FF0000"/>
              </a:solidFill>
              <a:latin typeface="Arno Pro" pitchFamily="18" charset="0"/>
            </a:endParaRPr>
          </a:p>
        </p:txBody>
      </p:sp>
      <p:pic>
        <p:nvPicPr>
          <p:cNvPr id="10246" name="Рисунок 9" descr="лунти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6694" y="944960"/>
            <a:ext cx="2517087" cy="16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10" descr="каш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0181" y="2204905"/>
            <a:ext cx="2811496" cy="157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11" descr="e0905542b3a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6694" y="3636961"/>
            <a:ext cx="2517087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2" descr="с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486" y="4137027"/>
            <a:ext cx="2571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Рисунок 13" descr="обл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3" y="5851539"/>
            <a:ext cx="2236136" cy="146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-облако 16"/>
          <p:cNvSpPr>
            <a:spLocks noChangeArrowheads="1"/>
          </p:cNvSpPr>
          <p:nvPr/>
        </p:nvSpPr>
        <p:spPr bwMode="auto">
          <a:xfrm>
            <a:off x="3468677" y="636566"/>
            <a:ext cx="3857652" cy="785817"/>
          </a:xfrm>
          <a:prstGeom prst="cloudCallout">
            <a:avLst>
              <a:gd name="adj1" fmla="val -49903"/>
              <a:gd name="adj2" fmla="val 62523"/>
            </a:avLst>
          </a:prstGeom>
          <a:solidFill>
            <a:srgbClr val="00B05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chemeClr val="lt1"/>
                </a:solidFill>
                <a:latin typeface="+mn-lt"/>
              </a:rPr>
              <a:t>Свалиться</a:t>
            </a:r>
          </a:p>
        </p:txBody>
      </p:sp>
      <p:sp>
        <p:nvSpPr>
          <p:cNvPr id="18" name="Выноска-облако 17"/>
          <p:cNvSpPr>
            <a:spLocks noChangeArrowheads="1"/>
          </p:cNvSpPr>
          <p:nvPr/>
        </p:nvSpPr>
        <p:spPr bwMode="auto">
          <a:xfrm>
            <a:off x="3040049" y="1493822"/>
            <a:ext cx="3429024" cy="1071569"/>
          </a:xfrm>
          <a:prstGeom prst="cloudCallout">
            <a:avLst>
              <a:gd name="adj1" fmla="val -42264"/>
              <a:gd name="adj2" fmla="val 62523"/>
            </a:avLst>
          </a:prstGeom>
          <a:solidFill>
            <a:srgbClr val="00B05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chemeClr val="lt1"/>
                </a:solidFill>
                <a:latin typeface="+mn-lt"/>
              </a:rPr>
              <a:t>Не испортишь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5611816" y="3279771"/>
            <a:ext cx="4000528" cy="866212"/>
          </a:xfrm>
          <a:prstGeom prst="cloudCallou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/>
              <a:t>За хвост</a:t>
            </a:r>
          </a:p>
        </p:txBody>
      </p:sp>
      <p:sp>
        <p:nvSpPr>
          <p:cNvPr id="20" name="Выноска-облако 19"/>
          <p:cNvSpPr>
            <a:spLocks noChangeArrowheads="1"/>
          </p:cNvSpPr>
          <p:nvPr/>
        </p:nvSpPr>
        <p:spPr bwMode="auto">
          <a:xfrm>
            <a:off x="3182924" y="4994283"/>
            <a:ext cx="3731231" cy="1071570"/>
          </a:xfrm>
          <a:prstGeom prst="cloudCallout">
            <a:avLst>
              <a:gd name="adj1" fmla="val -53847"/>
              <a:gd name="adj2" fmla="val 62523"/>
            </a:avLst>
          </a:prstGeom>
          <a:solidFill>
            <a:srgbClr val="00B05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chemeClr val="lt1"/>
                </a:solidFill>
                <a:latin typeface="+mn-lt"/>
              </a:rPr>
              <a:t>На голову</a:t>
            </a:r>
          </a:p>
        </p:txBody>
      </p:sp>
      <p:sp>
        <p:nvSpPr>
          <p:cNvPr id="21" name="Выноска-облако 20"/>
          <p:cNvSpPr>
            <a:spLocks noChangeArrowheads="1"/>
          </p:cNvSpPr>
          <p:nvPr/>
        </p:nvSpPr>
        <p:spPr bwMode="auto">
          <a:xfrm>
            <a:off x="2254231" y="6280167"/>
            <a:ext cx="3857651" cy="857255"/>
          </a:xfrm>
          <a:prstGeom prst="cloudCallout">
            <a:avLst>
              <a:gd name="adj1" fmla="val -55667"/>
              <a:gd name="adj2" fmla="val 62523"/>
            </a:avLst>
          </a:prstGeom>
          <a:solidFill>
            <a:srgbClr val="00B050"/>
          </a:solidFill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chemeClr val="lt1"/>
                </a:solidFill>
                <a:latin typeface="+mn-lt"/>
              </a:rPr>
              <a:t>В облаках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с книгам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41402" y="393734"/>
            <a:ext cx="6851674" cy="602685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>
              <a:latin typeface="Arno Pro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3775" y="1954666"/>
          <a:ext cx="5985371" cy="4266317"/>
        </p:xfrm>
        <a:graphic>
          <a:graphicData uri="http://schemas.openxmlformats.org/drawingml/2006/table">
            <a:tbl>
              <a:tblPr/>
              <a:tblGrid>
                <a:gridCol w="2126381"/>
                <a:gridCol w="1863866"/>
                <a:gridCol w="1995124"/>
              </a:tblGrid>
              <a:tr h="85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«Бездельничать»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«Обманывать»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     «Быстро»</a:t>
                      </a: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52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3252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5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52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85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0806" marR="100806" marT="50398" marB="503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222" name="Прямоугольник 12"/>
          <p:cNvSpPr>
            <a:spLocks noChangeArrowheads="1"/>
          </p:cNvSpPr>
          <p:nvPr/>
        </p:nvSpPr>
        <p:spPr bwMode="auto">
          <a:xfrm>
            <a:off x="325404" y="279375"/>
            <a:ext cx="9249324" cy="6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sz="3500" b="1" i="1" dirty="0">
                <a:solidFill>
                  <a:schemeClr val="accent6">
                    <a:lumMod val="75000"/>
                  </a:schemeClr>
                </a:solidFill>
                <a:latin typeface="Arno Pro Smbd" pitchFamily="18" charset="0"/>
              </a:rPr>
              <a:t>Указать </a:t>
            </a:r>
            <a:r>
              <a:rPr lang="ru-RU" sz="3500" b="1" i="1" dirty="0" smtClean="0">
                <a:solidFill>
                  <a:schemeClr val="accent6">
                    <a:lumMod val="75000"/>
                  </a:schemeClr>
                </a:solidFill>
                <a:latin typeface="Arno Pro Smbd" pitchFamily="18" charset="0"/>
              </a:rPr>
              <a:t>фразеологизмы    </a:t>
            </a:r>
            <a:r>
              <a:rPr lang="ru-RU" sz="3500" b="1" i="1" dirty="0">
                <a:solidFill>
                  <a:schemeClr val="accent6">
                    <a:lumMod val="75000"/>
                  </a:schemeClr>
                </a:solidFill>
                <a:latin typeface="Arno Pro Smbd" pitchFamily="18" charset="0"/>
              </a:rPr>
              <a:t>со значением </a:t>
            </a:r>
          </a:p>
        </p:txBody>
      </p:sp>
      <p:sp>
        <p:nvSpPr>
          <p:cNvPr id="8223" name="Прямоугольник 14"/>
          <p:cNvSpPr>
            <a:spLocks noChangeArrowheads="1"/>
          </p:cNvSpPr>
          <p:nvPr/>
        </p:nvSpPr>
        <p:spPr bwMode="auto">
          <a:xfrm>
            <a:off x="2835176" y="5354770"/>
            <a:ext cx="2441402" cy="4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just"/>
            <a:endParaRPr lang="ru-RU" sz="2600" b="1" dirty="0"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15410" y="1350945"/>
            <a:ext cx="2598912" cy="38801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Сломя голову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15410" y="1922450"/>
            <a:ext cx="2835176" cy="38801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сидеть</a:t>
            </a:r>
            <a:r>
              <a:rPr lang="ru-RU" b="1" i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сложа руки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15411" y="2351078"/>
            <a:ext cx="2441402" cy="38801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втирать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очки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15410" y="2779705"/>
            <a:ext cx="2870178" cy="38801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 все лопатки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15410" y="3382605"/>
            <a:ext cx="2598912" cy="388011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лодыря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корчить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15410" y="3779838"/>
            <a:ext cx="2710919" cy="388011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бить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баклуши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15410" y="4177071"/>
            <a:ext cx="2632163" cy="388011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водить за нос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615410" y="4653051"/>
            <a:ext cx="2394148" cy="388011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во весь дух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615410" y="4969787"/>
            <a:ext cx="3780234" cy="388011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вводить в заблуждение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15410" y="5288273"/>
            <a:ext cx="2205137" cy="359413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высунув язык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15410" y="5685506"/>
            <a:ext cx="2283892" cy="359413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 всех ног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3775" y="2756132"/>
            <a:ext cx="2126381" cy="8662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«Сидеть </a:t>
            </a:r>
            <a:r>
              <a:rPr lang="ru-RU" b="1" i="1" dirty="0"/>
              <a:t>сложа </a:t>
            </a:r>
            <a:r>
              <a:rPr lang="ru-RU" b="1" i="1" dirty="0" smtClean="0"/>
              <a:t>руки»</a:t>
            </a:r>
            <a:endParaRPr lang="ru-RU" b="1" i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93775" y="3622345"/>
            <a:ext cx="2126381" cy="86621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«Лодыря корчить»</a:t>
            </a:r>
            <a:endParaRPr lang="ru-RU" b="1" i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93775" y="4488558"/>
            <a:ext cx="2126381" cy="8662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«Бить баклуши»</a:t>
            </a:r>
            <a:endParaRPr lang="ru-RU" b="1" i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20156" y="2756132"/>
            <a:ext cx="1890117" cy="8662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«Втирать очки"</a:t>
            </a:r>
            <a:endParaRPr lang="ru-RU" b="1" i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520156" y="3622345"/>
            <a:ext cx="1890117" cy="86621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«Водить </a:t>
            </a:r>
            <a:r>
              <a:rPr lang="ru-RU" b="1" i="1" dirty="0"/>
              <a:t>за </a:t>
            </a:r>
            <a:r>
              <a:rPr lang="ru-RU" b="1" i="1" dirty="0" smtClean="0"/>
              <a:t>нос»</a:t>
            </a:r>
            <a:endParaRPr lang="ru-RU" b="1" i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520156" y="4488558"/>
            <a:ext cx="1890117" cy="8662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«Вводить </a:t>
            </a:r>
            <a:r>
              <a:rPr lang="ru-RU" b="1" i="1" dirty="0"/>
              <a:t>в </a:t>
            </a:r>
            <a:r>
              <a:rPr lang="ru-RU" b="1" i="1" dirty="0" smtClean="0"/>
              <a:t>заблуждение»</a:t>
            </a:r>
            <a:endParaRPr lang="ru-RU" b="1" i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10273" y="2779705"/>
            <a:ext cx="1968873" cy="92869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«Сломя голову»</a:t>
            </a:r>
            <a:endParaRPr lang="ru-RU" b="1" i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410273" y="3622345"/>
            <a:ext cx="1968873" cy="86621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«Во </a:t>
            </a:r>
            <a:r>
              <a:rPr lang="ru-RU" b="1" i="1" dirty="0"/>
              <a:t>все </a:t>
            </a:r>
            <a:r>
              <a:rPr lang="ru-RU" b="1" i="1" dirty="0" smtClean="0"/>
              <a:t>лопатки»</a:t>
            </a:r>
            <a:endParaRPr lang="ru-RU" b="1" i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410273" y="4488558"/>
            <a:ext cx="1968873" cy="86621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«Высунув язык»</a:t>
            </a:r>
            <a:endParaRPr lang="ru-RU" b="1" i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410273" y="5354770"/>
            <a:ext cx="1968873" cy="86621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/>
              <a:t>«Со </a:t>
            </a:r>
            <a:r>
              <a:rPr lang="ru-RU" b="1" i="1" dirty="0"/>
              <a:t>всех </a:t>
            </a:r>
            <a:r>
              <a:rPr lang="ru-RU" b="1" i="1" dirty="0" smtClean="0"/>
              <a:t>ног»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с книгам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62646" y="393734"/>
            <a:ext cx="6694166" cy="602685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no Pro" pitchFamily="18" charset="0"/>
              </a:rPr>
              <a:t> </a:t>
            </a:r>
            <a:r>
              <a:rPr lang="ru-RU" sz="3500" b="1" i="1" dirty="0">
                <a:solidFill>
                  <a:schemeClr val="accent2">
                    <a:lumMod val="50000"/>
                  </a:schemeClr>
                </a:solidFill>
                <a:latin typeface="Arno Pro" pitchFamily="18" charset="0"/>
              </a:rPr>
              <a:t>Станция «Речевая  ошибка»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2529" y="1181200"/>
          <a:ext cx="8820608" cy="4803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304"/>
                <a:gridCol w="4410304"/>
              </a:tblGrid>
              <a:tr h="1601193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000" dirty="0" smtClean="0"/>
                        <a:t>1. Я привык отдавать себе полные отчеты.</a:t>
                      </a:r>
                    </a:p>
                  </a:txBody>
                  <a:tcPr marL="100806" marR="100806" marT="50398" marB="503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000" dirty="0" smtClean="0"/>
                        <a:t>1. Он постоянно сидит сложив руки.</a:t>
                      </a:r>
                    </a:p>
                  </a:txBody>
                  <a:tcPr marL="100806" marR="100806" marT="50398" marB="503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0119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Пора уже тебе взяться за свой ум. 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00806" marR="100806" marT="50398" marB="503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2. Все возвращается на спирали своя!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00806" marR="100806" marT="50398" marB="503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0119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3. Эти и другие вопросы имеют большую роль в развитии этой, еще молодой науки.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00806" marR="100806" marT="50398" marB="503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3. Со дня на день он делал одну и ту же работу.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00806" marR="100806" marT="50398" marB="5039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472530" y="1181200"/>
            <a:ext cx="4410273" cy="1574932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/>
              <a:t>Я привык отдавать себе полный отчет.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72530" y="2756132"/>
            <a:ext cx="4410273" cy="1574932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/>
              <a:t>Пора тебе уже взяться за ум.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72530" y="4331065"/>
            <a:ext cx="4410273" cy="1653678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/>
              <a:t>Эти и другие вопросы играют большую роль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/>
              <a:t>( имеют значение)…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882803" y="2756132"/>
            <a:ext cx="4410273" cy="1574932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/>
              <a:t>Всё возвращается на круги своя.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882803" y="1181200"/>
            <a:ext cx="4410273" cy="1574932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/>
              <a:t>Он постоянно сидит сложа руки.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882803" y="4331065"/>
            <a:ext cx="4410273" cy="1653678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/>
              <a:t>Изо дня в день он делал одну и ту же работу.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25404" y="207937"/>
            <a:ext cx="9448800" cy="712472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6E64C">
                  <a:alpha val="89999"/>
                </a:srgbClr>
              </a:gs>
            </a:gsLst>
            <a:path path="shape">
              <a:fillToRect l="54999" t="50000" r="45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68544" y="493689"/>
            <a:ext cx="5786478" cy="4930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Цель мероприятия: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346" y="1065194"/>
            <a:ext cx="7286676" cy="284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Формирование интереса к фразеологии, обогащение фразеологического запаса учащихся.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Развитие речевых навыков;</a:t>
            </a:r>
          </a:p>
          <a:p>
            <a:pPr marL="457200" indent="-457200">
              <a:buFont typeface="Times New Roman" pitchFamily="16" charset="0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Закрепление знаний о фразеологизмах. </a:t>
            </a:r>
          </a:p>
          <a:p>
            <a:pPr marL="457200" indent="-457200">
              <a:buFont typeface="Times New Roman" pitchFamily="16" charset="0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Привитие любви к русскому языку, воспитание чувство гордости за родной язык.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5" name="Рисунок 4" descr="6721309964b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68346" y="3851275"/>
            <a:ext cx="4000528" cy="32384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с книгам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307706" y="367485"/>
            <a:ext cx="5591597" cy="55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/>
            <a:r>
              <a:rPr lang="ru-RU" sz="2600" b="1" i="1" dirty="0">
                <a:solidFill>
                  <a:srgbClr val="FF0000"/>
                </a:solidFill>
                <a:latin typeface="Arno Pro" pitchFamily="18" charset="0"/>
              </a:rPr>
              <a:t>Не страшно под пулями мертвыми лечь,</a:t>
            </a:r>
          </a:p>
          <a:p>
            <a:pPr algn="ctr"/>
            <a:endParaRPr lang="ru-RU" sz="2600" b="1" i="1" dirty="0">
              <a:solidFill>
                <a:srgbClr val="FF0000"/>
              </a:solidFill>
              <a:latin typeface="Arno Pro" pitchFamily="18" charset="0"/>
            </a:endParaRPr>
          </a:p>
          <a:p>
            <a:pPr algn="ctr"/>
            <a:r>
              <a:rPr lang="ru-RU" sz="2600" b="1" i="1" dirty="0">
                <a:solidFill>
                  <a:srgbClr val="FF0000"/>
                </a:solidFill>
                <a:latin typeface="Arno Pro" pitchFamily="18" charset="0"/>
              </a:rPr>
              <a:t>Не горько остаться без крова,</a:t>
            </a:r>
          </a:p>
          <a:p>
            <a:pPr algn="ctr"/>
            <a:endParaRPr lang="ru-RU" sz="2600" b="1" i="1" dirty="0">
              <a:solidFill>
                <a:srgbClr val="FF0000"/>
              </a:solidFill>
              <a:latin typeface="Arno Pro" pitchFamily="18" charset="0"/>
            </a:endParaRPr>
          </a:p>
          <a:p>
            <a:pPr algn="ctr"/>
            <a:r>
              <a:rPr lang="ru-RU" sz="2600" b="1" i="1" dirty="0">
                <a:solidFill>
                  <a:srgbClr val="FF0000"/>
                </a:solidFill>
                <a:latin typeface="Arno Pro" pitchFamily="18" charset="0"/>
              </a:rPr>
              <a:t>И мы сохраним тебя, русская речь,</a:t>
            </a:r>
          </a:p>
          <a:p>
            <a:pPr algn="ctr"/>
            <a:endParaRPr lang="ru-RU" sz="2600" b="1" i="1" dirty="0">
              <a:solidFill>
                <a:srgbClr val="FF0000"/>
              </a:solidFill>
              <a:latin typeface="Arno Pro" pitchFamily="18" charset="0"/>
            </a:endParaRPr>
          </a:p>
          <a:p>
            <a:pPr algn="ctr"/>
            <a:r>
              <a:rPr lang="ru-RU" sz="2600" b="1" i="1" dirty="0">
                <a:solidFill>
                  <a:srgbClr val="FF0000"/>
                </a:solidFill>
                <a:latin typeface="Arno Pro" pitchFamily="18" charset="0"/>
              </a:rPr>
              <a:t>Великое Русское Слово.</a:t>
            </a:r>
          </a:p>
          <a:p>
            <a:pPr algn="ctr"/>
            <a:endParaRPr lang="ru-RU" sz="2600" b="1" i="1" dirty="0">
              <a:solidFill>
                <a:srgbClr val="FF0000"/>
              </a:solidFill>
              <a:latin typeface="Arno Pro" pitchFamily="18" charset="0"/>
            </a:endParaRPr>
          </a:p>
          <a:p>
            <a:pPr algn="ctr"/>
            <a:r>
              <a:rPr lang="ru-RU" sz="2600" b="1" i="1" dirty="0">
                <a:solidFill>
                  <a:srgbClr val="FF0000"/>
                </a:solidFill>
                <a:latin typeface="Arno Pro" pitchFamily="18" charset="0"/>
              </a:rPr>
              <a:t>Свободным и чистым тебя пронесем,</a:t>
            </a:r>
          </a:p>
          <a:p>
            <a:pPr algn="ctr"/>
            <a:endParaRPr lang="ru-RU" sz="2600" b="1" i="1" dirty="0">
              <a:solidFill>
                <a:srgbClr val="FF0000"/>
              </a:solidFill>
              <a:latin typeface="Arno Pro" pitchFamily="18" charset="0"/>
            </a:endParaRPr>
          </a:p>
          <a:p>
            <a:pPr algn="ctr"/>
            <a:r>
              <a:rPr lang="ru-RU" sz="2600" b="1" i="1" dirty="0">
                <a:solidFill>
                  <a:srgbClr val="FF0000"/>
                </a:solidFill>
                <a:latin typeface="Arno Pro" pitchFamily="18" charset="0"/>
              </a:rPr>
              <a:t>И внукам дадим, и от плена спасем</a:t>
            </a:r>
          </a:p>
          <a:p>
            <a:endParaRPr lang="ru-RU" b="1" i="1" dirty="0">
              <a:solidFill>
                <a:srgbClr val="FF0000"/>
              </a:solidFill>
              <a:latin typeface="Arno Pro" pitchFamily="18" charset="0"/>
            </a:endParaRPr>
          </a:p>
          <a:p>
            <a:r>
              <a:rPr lang="ru-RU" sz="2600" b="1" i="1" dirty="0">
                <a:solidFill>
                  <a:srgbClr val="FF0000"/>
                </a:solidFill>
                <a:latin typeface="Arno Pro" pitchFamily="18" charset="0"/>
              </a:rPr>
              <a:t>                                     Навеки.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36657" y="6535970"/>
            <a:ext cx="2362646" cy="359413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Анна Ахматова.</a:t>
            </a:r>
          </a:p>
        </p:txBody>
      </p:sp>
      <p:pic>
        <p:nvPicPr>
          <p:cNvPr id="14341" name="Рисунок 4" descr="ах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76" y="1181200"/>
            <a:ext cx="2913930" cy="48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дет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3543970" y="2348400"/>
            <a:ext cx="6221635" cy="3321357"/>
          </a:xfrm>
        </p:spPr>
        <p:txBody>
          <a:bodyPr/>
          <a:lstStyle/>
          <a:p>
            <a:pPr eaLnBrk="1" hangingPunct="1"/>
            <a:r>
              <a:rPr lang="ru-RU" sz="7300" i="1" dirty="0" smtClean="0">
                <a:solidFill>
                  <a:srgbClr val="FF0000"/>
                </a:solidFill>
                <a:latin typeface="Arno Pro Smbd" pitchFamily="18" charset="0"/>
              </a:rPr>
              <a:t>Спасибо всем участникам!!!</a:t>
            </a:r>
          </a:p>
        </p:txBody>
      </p:sp>
      <p:pic>
        <p:nvPicPr>
          <p:cNvPr id="13316" name="Рисунок 6" descr="сло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91824">
            <a:off x="1373836" y="4163072"/>
            <a:ext cx="2555158" cy="296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kolnye_-_shkolnye_gody_chudesny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92685" y="5984742"/>
            <a:ext cx="336021" cy="3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7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10" name="Веселый_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887913" y="3627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5714-22fde09dbaaabef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  <a:solidFill>
            <a:srgbClr val="CC99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18" y="1779573"/>
            <a:ext cx="9069387" cy="5630867"/>
          </a:xfrm>
          <a:blipFill>
            <a:blip r:embed="rId3" cstate="email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  1. А.Т. </a:t>
            </a:r>
            <a:r>
              <a:rPr lang="ru-RU" dirty="0" err="1" smtClean="0"/>
              <a:t>Арсирий</a:t>
            </a:r>
            <a:r>
              <a:rPr lang="ru-RU" dirty="0" smtClean="0"/>
              <a:t>. « Материалы по занимательной грамматике».</a:t>
            </a:r>
          </a:p>
          <a:p>
            <a:r>
              <a:rPr lang="ru-RU" dirty="0" smtClean="0"/>
              <a:t>   2. Большой фразеологический словарь для детей.  Москва, ОЛМА </a:t>
            </a:r>
            <a:r>
              <a:rPr lang="ru-RU" dirty="0" err="1" smtClean="0"/>
              <a:t>Медиа</a:t>
            </a:r>
            <a:r>
              <a:rPr lang="ru-RU" dirty="0" smtClean="0"/>
              <a:t> Групп, 2009г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33375" y="227013"/>
            <a:ext cx="9448800" cy="7151687"/>
          </a:xfrm>
          <a:prstGeom prst="roundRect">
            <a:avLst>
              <a:gd name="adj" fmla="val 16667"/>
            </a:avLst>
          </a:prstGeom>
          <a:blipFill>
            <a:blip r:embed="rId4" cstate="email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Счастливого плавания!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Веселый_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82594" y="4994283"/>
            <a:ext cx="304800" cy="304800"/>
          </a:xfrm>
          <a:prstGeom prst="rect">
            <a:avLst/>
          </a:prstGeom>
        </p:spPr>
      </p:pic>
      <p:pic>
        <p:nvPicPr>
          <p:cNvPr id="10" name="Веселый_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82594" y="4994283"/>
            <a:ext cx="304800" cy="304800"/>
          </a:xfrm>
          <a:prstGeom prst="rect">
            <a:avLst/>
          </a:prstGeom>
        </p:spPr>
      </p:pic>
      <p:pic>
        <p:nvPicPr>
          <p:cNvPr id="5" name="Веселый_Вете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682594" y="499428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с книгам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4646539" y="629974"/>
            <a:ext cx="4725293" cy="55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3500" i="1" dirty="0">
                <a:solidFill>
                  <a:srgbClr val="C00000"/>
                </a:solidFill>
                <a:latin typeface="Arno Pro" pitchFamily="18" charset="0"/>
              </a:rPr>
              <a:t>          </a:t>
            </a:r>
            <a:r>
              <a:rPr lang="ru-RU" sz="3500" b="1" i="1" dirty="0">
                <a:solidFill>
                  <a:srgbClr val="C00000"/>
                </a:solidFill>
                <a:latin typeface="Arno Pro" pitchFamily="18" charset="0"/>
              </a:rPr>
              <a:t>Как ни говори, а родной язык всегда останется родным. Когда хочешь говорить по душе, ни одного французского слова в голову нейдёт, а ежели хочешь блеснуть, тогда другое дело.  </a:t>
            </a:r>
            <a:endParaRPr lang="ru-RU" sz="3500" b="1" i="1" dirty="0">
              <a:latin typeface="Arno Pro" pitchFamily="18" charset="0"/>
            </a:endParaRPr>
          </a:p>
          <a:p>
            <a:pPr algn="just"/>
            <a:r>
              <a:rPr lang="ru-RU" sz="3500" b="1" i="1" dirty="0">
                <a:latin typeface="Arno Pro" pitchFamily="18" charset="0"/>
              </a:rPr>
              <a:t>             </a:t>
            </a:r>
            <a:r>
              <a:rPr lang="ru-RU" sz="3500" b="1" i="1" dirty="0">
                <a:solidFill>
                  <a:srgbClr val="632523"/>
                </a:solidFill>
                <a:latin typeface="Arno Pro" pitchFamily="18" charset="0"/>
              </a:rPr>
              <a:t>Л. Н. Толстой</a:t>
            </a:r>
          </a:p>
        </p:txBody>
      </p:sp>
      <p:pic>
        <p:nvPicPr>
          <p:cNvPr id="3076" name="Рисунок 8" descr="тол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549" y="762968"/>
            <a:ext cx="3220200" cy="531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с книгам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Фразеологизмы – это крылатые выражения, не имеющие автора</a:t>
            </a:r>
            <a:r>
              <a:rPr lang="ru-RU" sz="4000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фразеологизмы</a:t>
            </a:r>
          </a:p>
          <a:p>
            <a:r>
              <a:rPr lang="ru-RU" dirty="0" smtClean="0"/>
              <a:t>    </a:t>
            </a:r>
            <a:r>
              <a:rPr lang="ru-RU" sz="3200" dirty="0" smtClean="0"/>
              <a:t>или по-другому </a:t>
            </a:r>
            <a:r>
              <a:rPr lang="ru-RU" sz="3200" dirty="0" smtClean="0">
                <a:solidFill>
                  <a:srgbClr val="7030A0"/>
                </a:solidFill>
              </a:rPr>
              <a:t>идиомы-</a:t>
            </a:r>
            <a:r>
              <a:rPr lang="ru-RU" sz="3200" dirty="0" smtClean="0"/>
              <a:t>  это устойчивые сочетания слов,  которые невозможно перевести отдельно, так как смысл их теряется.</a:t>
            </a:r>
            <a:endParaRPr lang="ru-RU" sz="32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фразеология-</a:t>
            </a:r>
            <a:endParaRPr lang="ru-RU" sz="4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/>
              <a:t>    раздел языкознания, занимающийся изучением фразеологических оборотов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33375" y="227014"/>
            <a:ext cx="9448800" cy="112393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E6E64C">
                  <a:alpha val="89999"/>
                </a:srgbClr>
              </a:gs>
            </a:gsLst>
            <a:path path="shape">
              <a:fillToRect l="54999" t="50000" r="45001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фразеологизмы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594" y="1708135"/>
            <a:ext cx="4714908" cy="779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1.Разграфите лист сначала вдоль, а затем поперёк.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2594" y="2636829"/>
            <a:ext cx="4643470" cy="7793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2.Эта деревня не за горами, а вон за тем лесом.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4032" y="3565523"/>
            <a:ext cx="4572032" cy="7793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3. Весна уже не за горами.</a:t>
            </a:r>
          </a:p>
          <a:p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4032" y="4565655"/>
            <a:ext cx="4572032" cy="7793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4. В двух словах он допустил ошибки.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4032" y="5494349"/>
            <a:ext cx="4643470" cy="779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5.В двух словах изложите просьбу.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4032" y="6351605"/>
            <a:ext cx="4643470" cy="7793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6. Путешественники изъездили вдоль и поперёк всё Зауралье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183320" y="4708531"/>
            <a:ext cx="3286148" cy="171451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MS Gothic" charset="0"/>
              </a:rPr>
              <a:t>3,5,6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33375" y="227013"/>
            <a:ext cx="9448800" cy="7151687"/>
          </a:xfrm>
          <a:prstGeom prst="roundRect">
            <a:avLst>
              <a:gd name="adj" fmla="val 16667"/>
            </a:avLst>
          </a:prstGeom>
          <a:blipFill>
            <a:blip r:embed="rId3" cstate="email"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97106" y="493689"/>
            <a:ext cx="5214974" cy="55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двух словах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254098" y="1422383"/>
            <a:ext cx="5857916" cy="121444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MS Gothic" charset="0"/>
              </a:rPr>
              <a:t>1. Вадим немногословен, говорит он не часто, но замечания его всегда «бьют в цель». Как говорит Вадим?</a:t>
            </a:r>
          </a:p>
        </p:txBody>
      </p:sp>
      <p:sp>
        <p:nvSpPr>
          <p:cNvPr id="5" name="Выноска-облако 4"/>
          <p:cNvSpPr/>
          <p:nvPr/>
        </p:nvSpPr>
        <p:spPr bwMode="auto">
          <a:xfrm>
            <a:off x="5754692" y="1422383"/>
            <a:ext cx="3929090" cy="1469904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400" dirty="0" smtClean="0">
                <a:latin typeface="Arial" charset="0"/>
                <a:cs typeface="MS Gothic" charset="0"/>
              </a:rPr>
              <a:t>Редко, но метко.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325536" y="2851143"/>
            <a:ext cx="5929354" cy="121444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MS Gothic" charset="0"/>
              </a:rPr>
              <a:t>2. Только что мы вспомнили о Викторе, а он тут как тут, пришёл. Что говорят шутя в таком случае?</a:t>
            </a:r>
          </a:p>
        </p:txBody>
      </p:sp>
      <p:sp>
        <p:nvSpPr>
          <p:cNvPr id="8" name="Выноска-облако 7"/>
          <p:cNvSpPr/>
          <p:nvPr/>
        </p:nvSpPr>
        <p:spPr bwMode="auto">
          <a:xfrm>
            <a:off x="5754692" y="3279771"/>
            <a:ext cx="3786214" cy="1612780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MS Gothic" charset="0"/>
              </a:rPr>
              <a:t>Свалился как снег на голову.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396974" y="4279903"/>
            <a:ext cx="6143668" cy="114300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MS Gothic" charset="0"/>
              </a:rPr>
              <a:t>3. Егор напроказничал, но каким-то образом избежал наказания. Как говорят об этом?</a:t>
            </a:r>
          </a:p>
        </p:txBody>
      </p:sp>
      <p:sp>
        <p:nvSpPr>
          <p:cNvPr id="10" name="Выноска-облако 9"/>
          <p:cNvSpPr/>
          <p:nvPr/>
        </p:nvSpPr>
        <p:spPr bwMode="auto">
          <a:xfrm>
            <a:off x="6254758" y="5065721"/>
            <a:ext cx="3500462" cy="1357322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MS Gothic" charset="0"/>
              </a:rPr>
              <a:t>Вышел сухим из воды.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539850" y="5922977"/>
            <a:ext cx="6929486" cy="112871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MS Gothic" charset="0"/>
              </a:rPr>
              <a:t>4. Дядя Миша умеет всё: он и на баяне играет, и рисует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MS Gothic" charset="0"/>
              </a:rPr>
              <a:t> хорошо, и телевизор сам починит. Как можно назвать дядю Мишу?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MS Gothic" charset="0"/>
            </a:endParaRPr>
          </a:p>
        </p:txBody>
      </p:sp>
      <p:sp>
        <p:nvSpPr>
          <p:cNvPr id="12" name="Выноска-облако 11"/>
          <p:cNvSpPr/>
          <p:nvPr/>
        </p:nvSpPr>
        <p:spPr bwMode="auto">
          <a:xfrm>
            <a:off x="6111882" y="5994415"/>
            <a:ext cx="3214710" cy="1398466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MS Gothic" charset="0"/>
              </a:rPr>
              <a:t>Мастер на все руки.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-388976" y="0"/>
            <a:ext cx="9448800" cy="7151687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 flipV="1">
            <a:off x="503238" y="255906"/>
            <a:ext cx="9069387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-460414" y="0"/>
            <a:ext cx="10541039" cy="7559675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</a:rPr>
              <a:t>Попались на удочку.</a:t>
            </a:r>
          </a:p>
          <a:p>
            <a:pPr>
              <a:spcAft>
                <a:spcPts val="0"/>
              </a:spcAft>
            </a:pPr>
            <a:r>
              <a:rPr lang="ru-RU" sz="2600" dirty="0" smtClean="0"/>
              <a:t>    Пригласил нас как-то сын лесника к себе. За грибами, говорит, сходим, рыбу удить будем. Уху сварим- пальчики оближешь. Мы, конечно, обрадовались, уши развесили, слушаем. Мой братишка так голову потерял от счастья. Как же! В лесу заночуем, палатку разобьём, костёр разложим. Всё говорил мне: «Пойдём, он мастер рыбу ловить, собаку на этом деле съел». Не знаю, каких собак он ел, а вот мы  попались на удочку. Обманул он нас. Договорились пойти в субботу к вечеру. Пять километров одним духом отшагали. А нашего приятеля дома не оказалось. Уехал, говорят, к тётке.</a:t>
            </a:r>
          </a:p>
          <a:p>
            <a:pPr>
              <a:spcAft>
                <a:spcPts val="0"/>
              </a:spcAft>
            </a:pPr>
            <a:r>
              <a:rPr lang="ru-RU" sz="2600" dirty="0" smtClean="0"/>
              <a:t>- Он же нас пригласил рыбу удить,- растерялись мы.</a:t>
            </a:r>
          </a:p>
          <a:p>
            <a:pPr>
              <a:spcAft>
                <a:spcPts val="0"/>
              </a:spcAft>
            </a:pPr>
            <a:r>
              <a:rPr lang="ru-RU" sz="2600" dirty="0" smtClean="0"/>
              <a:t>- Вот пустомеля, - возмутился дед,- всё время кому-нибудь морочит голову.!</a:t>
            </a:r>
          </a:p>
          <a:p>
            <a:pPr>
              <a:spcAft>
                <a:spcPts val="0"/>
              </a:spcAft>
            </a:pPr>
            <a:r>
              <a:rPr lang="ru-RU" sz="2600" dirty="0" smtClean="0"/>
              <a:t>У братишки слёзы в три ручья. Я, конечно, тоже не  в своей тарелке. </a:t>
            </a:r>
          </a:p>
          <a:p>
            <a:pPr>
              <a:spcAft>
                <a:spcPts val="0"/>
              </a:spcAft>
            </a:pPr>
            <a:r>
              <a:rPr lang="ru-RU" sz="2600" dirty="0" smtClean="0"/>
              <a:t>- Ничего, ребятишки, - успокоил нас дед, - со мной пойдёте. И рыбу ловили, и костёр развели. А уха была –ни в сказке сказать ни пером описать.</a:t>
            </a:r>
          </a:p>
          <a:p>
            <a:r>
              <a:rPr lang="ru-RU" sz="2600" dirty="0" smtClean="0"/>
              <a:t> </a:t>
            </a:r>
            <a:endParaRPr lang="ru-RU" sz="2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182528" y="207937"/>
            <a:ext cx="9448800" cy="7151687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«Загадки-складки»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504825" y="1279507"/>
            <a:ext cx="4452938" cy="650085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</a:rPr>
              <a:t>    Дружнее этих двух ребят                     На свете не найдёшь.	                              О них обычно говорят: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	…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Мы исходили городок                               Буквально вдоль и поперёк.                        И так устали мы в дороге,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 что еле…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За домом едва                                            Пожелтела трава.                                           Два брата рубили дрова.                               Один это делал…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Другой…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4"/>
          </p:nvPr>
        </p:nvSpPr>
        <p:spPr>
          <a:xfrm>
            <a:off x="4897436" y="1279507"/>
            <a:ext cx="4929222" cy="628016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Товарищ мой просит украдкой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Ответы списать из тетрадки.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Не надо! Ведь этим ты другу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Окажешь …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 Фальшивят, путают слов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 Поют кто в лес кто по дрова.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 Ребята слушать их не станут: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 От этой песни…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Оказался молодцом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Смог осилить ношу.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Не ударил в …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    И не сел в ...                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/>
              <a:t>  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MS Gothic"/>
      </a:majorFont>
      <a:minorFont>
        <a:latin typeface="Arial"/>
        <a:ea typeface="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MS Gothic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1562</Words>
  <Application>Microsoft Office PowerPoint</Application>
  <PresentationFormat>Произвольный</PresentationFormat>
  <Paragraphs>237</Paragraphs>
  <Slides>25</Slides>
  <Notes>10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Фразеологизмы – это крылатые выражения, не имеющие автора.</vt:lpstr>
      <vt:lpstr>Слайд 6</vt:lpstr>
      <vt:lpstr>Слайд 7</vt:lpstr>
      <vt:lpstr>Слайд 8</vt:lpstr>
      <vt:lpstr>«Загадки-складки»</vt:lpstr>
      <vt:lpstr>«Загадки-складки»</vt:lpstr>
      <vt:lpstr>Слайд 11</vt:lpstr>
      <vt:lpstr> Объясните значение фразеологизмов </vt:lpstr>
      <vt:lpstr> Объясните значение фразеологизмов </vt:lpstr>
      <vt:lpstr>Слайд 14</vt:lpstr>
      <vt:lpstr>Слайд 15</vt:lpstr>
      <vt:lpstr>Слайд 16</vt:lpstr>
      <vt:lpstr>Продолжите фразеологизмы: </vt:lpstr>
      <vt:lpstr>Слайд 18</vt:lpstr>
      <vt:lpstr>Слайд 19</vt:lpstr>
      <vt:lpstr>Слайд 20</vt:lpstr>
      <vt:lpstr>Спасибо всем участникам!!!</vt:lpstr>
      <vt:lpstr>Слайд 22</vt:lpstr>
      <vt:lpstr>Слайд 23</vt:lpstr>
      <vt:lpstr>Слайд 24</vt:lpstr>
      <vt:lpstr>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61</cp:revision>
  <cp:lastPrinted>1601-01-01T00:00:00Z</cp:lastPrinted>
  <dcterms:created xsi:type="dcterms:W3CDTF">2011-01-18T08:38:02Z</dcterms:created>
  <dcterms:modified xsi:type="dcterms:W3CDTF">2008-01-10T22:25:39Z</dcterms:modified>
</cp:coreProperties>
</file>