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600" dirty="0" smtClean="0">
                <a:solidFill>
                  <a:srgbClr val="0070C0"/>
                </a:solidFill>
              </a:rPr>
              <a:t>Орфография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Орфографические правила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Правописание безударной гласной в корне слова (проверяемой и непроверяемой)</a:t>
            </a:r>
          </a:p>
          <a:p>
            <a:r>
              <a:rPr lang="ru-RU" dirty="0" smtClean="0"/>
              <a:t>Правописание чередующейся гласной в корне</a:t>
            </a:r>
          </a:p>
          <a:p>
            <a:r>
              <a:rPr lang="ru-RU" dirty="0" smtClean="0"/>
              <a:t>Правописание Ё после шипящей</a:t>
            </a:r>
          </a:p>
          <a:p>
            <a:r>
              <a:rPr lang="ru-RU" dirty="0" smtClean="0"/>
              <a:t>Правописание приставок</a:t>
            </a:r>
          </a:p>
          <a:p>
            <a:r>
              <a:rPr lang="ru-RU" dirty="0" smtClean="0"/>
              <a:t>Правописание непроизносимых согласных</a:t>
            </a:r>
          </a:p>
          <a:p>
            <a:r>
              <a:rPr lang="ru-RU" dirty="0" smtClean="0"/>
              <a:t>Правописание парных согласных</a:t>
            </a:r>
          </a:p>
          <a:p>
            <a:r>
              <a:rPr lang="ru-RU" dirty="0" smtClean="0"/>
              <a:t>Слитно-дефисные написания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Чередующиеся гласные в корне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8643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Лаг// лож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Раст</a:t>
            </a:r>
            <a:r>
              <a:rPr lang="ru-RU" dirty="0" smtClean="0">
                <a:solidFill>
                  <a:srgbClr val="00B050"/>
                </a:solidFill>
              </a:rPr>
              <a:t> (</a:t>
            </a:r>
            <a:r>
              <a:rPr lang="ru-RU" dirty="0" err="1" smtClean="0">
                <a:solidFill>
                  <a:srgbClr val="00B050"/>
                </a:solidFill>
              </a:rPr>
              <a:t>ращ</a:t>
            </a:r>
            <a:r>
              <a:rPr lang="ru-RU" dirty="0" smtClean="0">
                <a:solidFill>
                  <a:srgbClr val="00B050"/>
                </a:solidFill>
              </a:rPr>
              <a:t>)//рос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Стел//</a:t>
            </a:r>
            <a:r>
              <a:rPr lang="ru-RU" dirty="0" err="1" smtClean="0">
                <a:solidFill>
                  <a:srgbClr val="7030A0"/>
                </a:solidFill>
              </a:rPr>
              <a:t>стил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Бер//</a:t>
            </a:r>
            <a:r>
              <a:rPr lang="ru-RU" dirty="0" err="1" smtClean="0">
                <a:solidFill>
                  <a:srgbClr val="7030A0"/>
                </a:solidFill>
              </a:rPr>
              <a:t>бир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Тер//тир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Мер//мир			</a:t>
            </a:r>
            <a:endParaRPr lang="ru-RU" sz="11300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Пер//пир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Блест</a:t>
            </a:r>
            <a:r>
              <a:rPr lang="ru-RU" dirty="0" smtClean="0">
                <a:solidFill>
                  <a:srgbClr val="7030A0"/>
                </a:solidFill>
              </a:rPr>
              <a:t>//</a:t>
            </a:r>
            <a:r>
              <a:rPr lang="ru-RU" dirty="0" err="1" smtClean="0">
                <a:solidFill>
                  <a:srgbClr val="7030A0"/>
                </a:solidFill>
              </a:rPr>
              <a:t>блист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Жег//жиг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Чет//</a:t>
            </a:r>
            <a:r>
              <a:rPr lang="ru-RU" dirty="0" err="1" smtClean="0">
                <a:solidFill>
                  <a:srgbClr val="7030A0"/>
                </a:solidFill>
              </a:rPr>
              <a:t>чит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sz="3300" b="1" u="sng" dirty="0" smtClean="0">
                <a:solidFill>
                  <a:srgbClr val="0070C0"/>
                </a:solidFill>
              </a:rPr>
              <a:t>Выучите таблицу на стр. 20 - 21</a:t>
            </a:r>
            <a:endParaRPr lang="ru-RU" sz="3300" b="1" u="sng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		</a:t>
            </a:r>
          </a:p>
          <a:p>
            <a:pPr>
              <a:buNone/>
            </a:pPr>
            <a:endParaRPr lang="ru-RU" sz="1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		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893603" y="2893215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6286512" y="2857496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5074" y="3714753"/>
            <a:ext cx="75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а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Ё после шипящей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9"/>
          <a:ext cx="8229600" cy="608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3858">
                <a:tc>
                  <a:txBody>
                    <a:bodyPr/>
                    <a:lstStyle/>
                    <a:p>
                      <a:r>
                        <a:rPr lang="ru-RU" dirty="0" smtClean="0"/>
                        <a:t>В корне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суффиксе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окончании</a:t>
                      </a:r>
                      <a:endParaRPr lang="ru-RU" dirty="0"/>
                    </a:p>
                  </a:txBody>
                  <a:tcPr/>
                </a:tc>
              </a:tr>
              <a:tr h="59224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ё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</a:t>
                      </a:r>
                      <a:r>
                        <a:rPr lang="ru-RU" dirty="0" smtClean="0"/>
                        <a:t>    (сущ.,</a:t>
                      </a:r>
                      <a:r>
                        <a:rPr lang="ru-RU" baseline="0" dirty="0" smtClean="0"/>
                        <a:t> прил., нар.)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О̒</a:t>
                      </a:r>
                      <a:r>
                        <a:rPr lang="ru-RU" b="1" dirty="0" smtClean="0"/>
                        <a:t>     </a:t>
                      </a:r>
                      <a:r>
                        <a:rPr lang="ru-RU" dirty="0" smtClean="0"/>
                        <a:t>(сущ., прил.)</a:t>
                      </a:r>
                      <a:endParaRPr lang="ru-RU" dirty="0"/>
                    </a:p>
                  </a:txBody>
                  <a:tcPr/>
                </a:tc>
              </a:tr>
              <a:tr h="1672210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r>
                        <a:rPr lang="ru-RU" b="1" dirty="0" smtClean="0"/>
                        <a:t>ё</a:t>
                      </a:r>
                      <a:r>
                        <a:rPr lang="ru-RU" dirty="0" smtClean="0"/>
                        <a:t>пот ( ш</a:t>
                      </a:r>
                      <a:r>
                        <a:rPr lang="ru-RU" b="1" dirty="0" smtClean="0"/>
                        <a:t>е</a:t>
                      </a:r>
                      <a:r>
                        <a:rPr lang="ru-RU" dirty="0" smtClean="0"/>
                        <a:t>пчет)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Бельч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нок </a:t>
                      </a:r>
                    </a:p>
                    <a:p>
                      <a:r>
                        <a:rPr lang="ru-RU" dirty="0" smtClean="0"/>
                        <a:t>морж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вый </a:t>
                      </a:r>
                    </a:p>
                    <a:p>
                      <a:r>
                        <a:rPr lang="ru-RU" dirty="0" smtClean="0"/>
                        <a:t>пунц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вый </a:t>
                      </a:r>
                    </a:p>
                    <a:p>
                      <a:r>
                        <a:rPr lang="ru-RU" dirty="0" smtClean="0"/>
                        <a:t>горяч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голыш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Плащ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м </a:t>
                      </a:r>
                    </a:p>
                    <a:p>
                      <a:r>
                        <a:rPr lang="ru-RU" dirty="0" smtClean="0"/>
                        <a:t>свеч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й </a:t>
                      </a:r>
                    </a:p>
                    <a:p>
                      <a:r>
                        <a:rPr lang="ru-RU" dirty="0" smtClean="0"/>
                        <a:t>чуж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й </a:t>
                      </a:r>
                    </a:p>
                    <a:p>
                      <a:r>
                        <a:rPr lang="ru-RU" dirty="0" smtClean="0"/>
                        <a:t>больш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й</a:t>
                      </a:r>
                    </a:p>
                    <a:p>
                      <a:r>
                        <a:rPr lang="ru-RU" dirty="0" smtClean="0"/>
                        <a:t>старш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му</a:t>
                      </a:r>
                      <a:endParaRPr lang="ru-RU" dirty="0"/>
                    </a:p>
                  </a:txBody>
                  <a:tcPr/>
                </a:tc>
              </a:tr>
              <a:tr h="42385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 корне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 суффиксе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 окончании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4964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</a:t>
                      </a:r>
                      <a:r>
                        <a:rPr lang="ru-RU" dirty="0" smtClean="0"/>
                        <a:t> (без ударения в заимствованных словах)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Ё</a:t>
                      </a:r>
                      <a:r>
                        <a:rPr lang="ru-RU" dirty="0" smtClean="0"/>
                        <a:t> (глагол, отглагольное прилагательное, причастие)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Ё</a:t>
                      </a:r>
                      <a:r>
                        <a:rPr lang="ru-RU" dirty="0" smtClean="0"/>
                        <a:t> (глагол)</a:t>
                      </a:r>
                      <a:endParaRPr lang="ru-RU" dirty="0"/>
                    </a:p>
                  </a:txBody>
                  <a:tcPr/>
                </a:tc>
              </a:tr>
              <a:tr h="1822970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рох, ч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порный и 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ры</a:t>
                      </a:r>
                    </a:p>
                    <a:p>
                      <a:r>
                        <a:rPr lang="ru-RU" dirty="0" smtClean="0"/>
                        <a:t>Ш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в, крыж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вник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обж</a:t>
                      </a:r>
                      <a:r>
                        <a:rPr lang="ru-RU" b="1" baseline="0" dirty="0" err="1" smtClean="0"/>
                        <a:t>о</a:t>
                      </a:r>
                      <a:r>
                        <a:rPr lang="ru-RU" baseline="0" dirty="0" err="1" smtClean="0"/>
                        <a:t>ра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Ш</a:t>
                      </a:r>
                      <a:r>
                        <a:rPr lang="ru-RU" b="1" baseline="0" dirty="0" smtClean="0"/>
                        <a:t>о</a:t>
                      </a:r>
                      <a:r>
                        <a:rPr lang="ru-RU" baseline="0" dirty="0" smtClean="0"/>
                        <a:t>колад, ш</a:t>
                      </a:r>
                      <a:r>
                        <a:rPr lang="ru-RU" b="1" baseline="0" dirty="0" smtClean="0"/>
                        <a:t>о</a:t>
                      </a:r>
                      <a:r>
                        <a:rPr lang="ru-RU" baseline="0" dirty="0" smtClean="0"/>
                        <a:t>ссе, ш</a:t>
                      </a:r>
                      <a:r>
                        <a:rPr lang="ru-RU" b="1" baseline="0" dirty="0" smtClean="0"/>
                        <a:t>о</a:t>
                      </a:r>
                      <a:r>
                        <a:rPr lang="ru-RU" baseline="0" dirty="0" smtClean="0"/>
                        <a:t>фёр</a:t>
                      </a:r>
                    </a:p>
                    <a:p>
                      <a:r>
                        <a:rPr lang="ru-RU" baseline="0" dirty="0" smtClean="0"/>
                        <a:t>Капюш</a:t>
                      </a:r>
                      <a:r>
                        <a:rPr lang="ru-RU" b="1" baseline="0" dirty="0" smtClean="0"/>
                        <a:t>о</a:t>
                      </a:r>
                      <a:r>
                        <a:rPr lang="ru-RU" baseline="0" dirty="0" smtClean="0"/>
                        <a:t>н, жокей, ж</a:t>
                      </a:r>
                      <a:r>
                        <a:rPr lang="ru-RU" b="1" baseline="0" dirty="0" smtClean="0"/>
                        <a:t>о</a:t>
                      </a:r>
                      <a:r>
                        <a:rPr lang="ru-RU" baseline="0" dirty="0" smtClean="0"/>
                        <a:t>нглёр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Затуш</a:t>
                      </a:r>
                      <a:r>
                        <a:rPr lang="ru-RU" b="1" dirty="0" smtClean="0"/>
                        <a:t>ё</a:t>
                      </a:r>
                      <a:r>
                        <a:rPr lang="ru-RU" dirty="0" smtClean="0"/>
                        <a:t>вывать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кипяч</a:t>
                      </a:r>
                      <a:r>
                        <a:rPr lang="ru-RU" b="1" baseline="0" dirty="0" smtClean="0"/>
                        <a:t>ё</a:t>
                      </a:r>
                      <a:r>
                        <a:rPr lang="ru-RU" baseline="0" dirty="0" smtClean="0"/>
                        <a:t>ный </a:t>
                      </a:r>
                    </a:p>
                    <a:p>
                      <a:r>
                        <a:rPr lang="ru-RU" baseline="0" dirty="0" smtClean="0"/>
                        <a:t>сгущ</a:t>
                      </a:r>
                      <a:r>
                        <a:rPr lang="ru-RU" b="1" baseline="0" dirty="0" smtClean="0"/>
                        <a:t>ё</a:t>
                      </a:r>
                      <a:r>
                        <a:rPr lang="ru-RU" baseline="0" dirty="0" smtClean="0"/>
                        <a:t>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Теч</a:t>
                      </a:r>
                      <a:r>
                        <a:rPr lang="ru-RU" b="1" dirty="0" smtClean="0"/>
                        <a:t>ё</a:t>
                      </a:r>
                      <a:r>
                        <a:rPr lang="ru-RU" dirty="0" smtClean="0"/>
                        <a:t>т </a:t>
                      </a:r>
                    </a:p>
                    <a:p>
                      <a:r>
                        <a:rPr lang="ru-RU" dirty="0" smtClean="0"/>
                        <a:t>береж</a:t>
                      </a:r>
                      <a:r>
                        <a:rPr lang="ru-RU" b="1" dirty="0" smtClean="0"/>
                        <a:t>ё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приставок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50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6944">
                <a:tc>
                  <a:txBody>
                    <a:bodyPr/>
                    <a:lstStyle/>
                    <a:p>
                      <a:r>
                        <a:rPr lang="ru-RU" dirty="0" smtClean="0"/>
                        <a:t>Неизменяемые</a:t>
                      </a:r>
                      <a:r>
                        <a:rPr lang="ru-RU" baseline="0" dirty="0" smtClean="0"/>
                        <a:t> приставки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Приставки на З – С</a:t>
                      </a:r>
                      <a:endParaRPr lang="ru-RU" dirty="0"/>
                    </a:p>
                  </a:txBody>
                  <a:tcPr/>
                </a:tc>
              </a:tr>
              <a:tr h="2047053">
                <a:tc>
                  <a:txBody>
                    <a:bodyPr/>
                    <a:lstStyle/>
                    <a:p>
                      <a:r>
                        <a:rPr lang="ru-RU" dirty="0" smtClean="0"/>
                        <a:t>С-      в-      о-      со-</a:t>
                      </a:r>
                    </a:p>
                    <a:p>
                      <a:r>
                        <a:rPr lang="ru-RU" dirty="0" smtClean="0"/>
                        <a:t>Во-      от-      об-      на-      за-      до-    </a:t>
                      </a:r>
                    </a:p>
                    <a:p>
                      <a:r>
                        <a:rPr lang="ru-RU" dirty="0" smtClean="0"/>
                        <a:t>  по-      под-      над-      </a:t>
                      </a:r>
                    </a:p>
                    <a:p>
                      <a:r>
                        <a:rPr lang="ru-RU" dirty="0" smtClean="0"/>
                        <a:t>Обо-      подо-      надо-      ото-      про-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– </a:t>
                      </a:r>
                      <a:r>
                        <a:rPr lang="ru-RU" dirty="0" err="1" smtClean="0"/>
                        <a:t>ис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Воз – </a:t>
                      </a:r>
                      <a:r>
                        <a:rPr lang="ru-RU" dirty="0" err="1" smtClean="0"/>
                        <a:t>вос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Низ – </a:t>
                      </a:r>
                      <a:r>
                        <a:rPr lang="ru-RU" dirty="0" err="1" smtClean="0"/>
                        <a:t>нис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Раз – рас</a:t>
                      </a:r>
                    </a:p>
                    <a:p>
                      <a:r>
                        <a:rPr lang="ru-RU" dirty="0" smtClean="0"/>
                        <a:t>Без – бес</a:t>
                      </a:r>
                    </a:p>
                    <a:p>
                      <a:r>
                        <a:rPr lang="ru-RU" dirty="0" smtClean="0"/>
                        <a:t>Через - </a:t>
                      </a:r>
                      <a:r>
                        <a:rPr lang="ru-RU" dirty="0" err="1" smtClean="0"/>
                        <a:t>черес</a:t>
                      </a:r>
                      <a:endParaRPr lang="ru-RU" dirty="0"/>
                    </a:p>
                  </a:txBody>
                  <a:tcPr/>
                </a:tc>
              </a:tr>
              <a:tr h="53869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При –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</a:rPr>
                        <a:t>Пре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0773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Приближение, присоединение</a:t>
                      </a:r>
                    </a:p>
                    <a:p>
                      <a:r>
                        <a:rPr lang="ru-RU" b="1" dirty="0" smtClean="0"/>
                        <a:t>Расположение вблизи</a:t>
                      </a:r>
                    </a:p>
                    <a:p>
                      <a:r>
                        <a:rPr lang="ru-RU" b="1" dirty="0" smtClean="0"/>
                        <a:t>Неполнота действия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Очень</a:t>
                      </a:r>
                    </a:p>
                    <a:p>
                      <a:r>
                        <a:rPr lang="ru-RU" b="1" dirty="0" smtClean="0"/>
                        <a:t>Пере-</a:t>
                      </a:r>
                      <a:endParaRPr lang="ru-RU" b="1" dirty="0"/>
                    </a:p>
                  </a:txBody>
                  <a:tcPr/>
                </a:tc>
              </a:tr>
              <a:tr h="1400616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Причудливый, прихотливый, приключение, приказ, придумать, привет, пример, природа, причина, прилежный,</a:t>
                      </a:r>
                      <a:r>
                        <a:rPr lang="ru-RU" baseline="0" dirty="0" smtClean="0"/>
                        <a:t> приятный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Пренебрегать, препятствие, презирать, преследовать, прекратить, преодолеть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Слитные и дефисные написания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Правописание частиц </a:t>
            </a:r>
          </a:p>
          <a:p>
            <a:r>
              <a:rPr lang="ru-RU" dirty="0" smtClean="0"/>
              <a:t>Же, ли, бы – слитно</a:t>
            </a:r>
          </a:p>
          <a:p>
            <a:r>
              <a:rPr lang="ru-RU" dirty="0" smtClean="0"/>
              <a:t>То, либо, </a:t>
            </a:r>
            <a:r>
              <a:rPr lang="ru-RU" dirty="0" err="1" smtClean="0"/>
              <a:t>нибудь</a:t>
            </a:r>
            <a:r>
              <a:rPr lang="ru-RU" dirty="0" smtClean="0"/>
              <a:t>, кое, </a:t>
            </a:r>
            <a:r>
              <a:rPr lang="ru-RU" dirty="0" err="1" smtClean="0"/>
              <a:t>ка</a:t>
            </a:r>
            <a:r>
              <a:rPr lang="ru-RU" dirty="0" smtClean="0"/>
              <a:t>, таки – через дефис</a:t>
            </a:r>
          </a:p>
          <a:p>
            <a:r>
              <a:rPr lang="ru-RU" dirty="0" smtClean="0"/>
              <a:t>Равноправные слова – через дефис (военно-медицинский)</a:t>
            </a:r>
          </a:p>
          <a:p>
            <a:r>
              <a:rPr lang="ru-RU" dirty="0" smtClean="0"/>
              <a:t>Наречия (по-летнему, во-первых, точь-в-точь, видимо-невидимо)</a:t>
            </a:r>
          </a:p>
          <a:p>
            <a:r>
              <a:rPr lang="ru-RU" dirty="0" smtClean="0"/>
              <a:t>Повтор с целью усиления (долго-долго)</a:t>
            </a:r>
          </a:p>
          <a:p>
            <a:r>
              <a:rPr lang="ru-RU" dirty="0" smtClean="0"/>
              <a:t>Обозначение оттенков цвета (темно-зеленый)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21, упр. 31</a:t>
            </a:r>
          </a:p>
          <a:p>
            <a:r>
              <a:rPr lang="ru-RU" dirty="0" smtClean="0"/>
              <a:t>Стр. 22, упр. </a:t>
            </a:r>
            <a:r>
              <a:rPr lang="ru-RU" smtClean="0"/>
              <a:t>33</a:t>
            </a:r>
            <a:endParaRPr lang="ru-RU" dirty="0" smtClean="0"/>
          </a:p>
          <a:p>
            <a:r>
              <a:rPr lang="ru-RU" dirty="0" smtClean="0"/>
              <a:t>Выучить таблицу на стр. 20 - 21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326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№ 6</vt:lpstr>
      <vt:lpstr>Орфографические правила</vt:lpstr>
      <vt:lpstr>Чередующиеся гласные в корне</vt:lpstr>
      <vt:lpstr>Правописание Ё после шипящей</vt:lpstr>
      <vt:lpstr>Правописание приставок</vt:lpstr>
      <vt:lpstr>Слитные и дефисные написания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6</dc:title>
  <cp:lastModifiedBy>user</cp:lastModifiedBy>
  <cp:revision>7</cp:revision>
  <dcterms:modified xsi:type="dcterms:W3CDTF">2012-09-19T15:06:25Z</dcterms:modified>
</cp:coreProperties>
</file>