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Урок № 12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5400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sz="5400" dirty="0" smtClean="0">
                <a:solidFill>
                  <a:srgbClr val="0070C0"/>
                </a:solidFill>
              </a:rPr>
              <a:t>Средства связи между частями сложного предложения</a:t>
            </a:r>
            <a:endParaRPr lang="ru-RU" sz="5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Проверим домашнее задание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r>
              <a:rPr lang="ru-RU" dirty="0" smtClean="0"/>
              <a:t>Спешу уведомить тебя, душа </a:t>
            </a:r>
            <a:r>
              <a:rPr lang="ru-RU" dirty="0" err="1" smtClean="0"/>
              <a:t>Тряпичкин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0070C0"/>
                </a:solidFill>
              </a:rPr>
              <a:t>какие</a:t>
            </a:r>
            <a:r>
              <a:rPr lang="ru-RU" dirty="0" smtClean="0"/>
              <a:t> со мной чудеса.</a:t>
            </a:r>
          </a:p>
          <a:p>
            <a:endParaRPr lang="ru-RU" dirty="0" smtClean="0"/>
          </a:p>
          <a:p>
            <a:r>
              <a:rPr lang="ru-RU" dirty="0" smtClean="0"/>
              <a:t> На дороге обчистил меня кругом пехотный капитан, </a:t>
            </a:r>
            <a:r>
              <a:rPr lang="ru-RU" dirty="0" smtClean="0">
                <a:solidFill>
                  <a:srgbClr val="0070C0"/>
                </a:solidFill>
              </a:rPr>
              <a:t>так что </a:t>
            </a:r>
            <a:r>
              <a:rPr lang="ru-RU" dirty="0" smtClean="0"/>
              <a:t>трактирщик хотел уж было посадить в тюрьму, </a:t>
            </a:r>
            <a:r>
              <a:rPr lang="ru-RU" dirty="0" smtClean="0">
                <a:solidFill>
                  <a:srgbClr val="0070C0"/>
                </a:solidFill>
              </a:rPr>
              <a:t>как</a:t>
            </a:r>
            <a:r>
              <a:rPr lang="ru-RU" dirty="0" smtClean="0"/>
              <a:t> вдруг по моей петербургской физиономии и по костюму весь город принял меня за генерал-губернатора.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8647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И теперь я живу у городничего, жуирую, волочусь напропалую за его женой и дочкой…</a:t>
            </a:r>
          </a:p>
          <a:p>
            <a:endParaRPr lang="ru-RU" dirty="0" smtClean="0"/>
          </a:p>
          <a:p>
            <a:r>
              <a:rPr lang="ru-RU" dirty="0" smtClean="0"/>
              <a:t>Помнишь, </a:t>
            </a:r>
            <a:r>
              <a:rPr lang="ru-RU" dirty="0" smtClean="0">
                <a:solidFill>
                  <a:srgbClr val="0070C0"/>
                </a:solidFill>
              </a:rPr>
              <a:t>как</a:t>
            </a:r>
            <a:r>
              <a:rPr lang="ru-RU" dirty="0" smtClean="0"/>
              <a:t> мы с тобой бедствовали?.. Теперь совсем другой оборот. Все мне дают взаймы сколько угодно. Оригиналы страшные. От смеху ты бы умер.</a:t>
            </a:r>
          </a:p>
          <a:p>
            <a:endParaRPr lang="ru-RU" dirty="0" smtClean="0"/>
          </a:p>
          <a:p>
            <a:r>
              <a:rPr lang="ru-RU" dirty="0" smtClean="0"/>
              <a:t>Ты, я знаю, пишешь статейки – помести их в свою литературу.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14290"/>
            <a:ext cx="8229600" cy="603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Во-первых, городничий глуп, как сивый мерин… </a:t>
            </a:r>
          </a:p>
          <a:p>
            <a:endParaRPr lang="ru-RU" dirty="0" smtClean="0"/>
          </a:p>
          <a:p>
            <a:r>
              <a:rPr lang="ru-RU" dirty="0" smtClean="0"/>
              <a:t>Почтмейстер точь-в-точь департаментский сторож.</a:t>
            </a:r>
          </a:p>
          <a:p>
            <a:endParaRPr lang="ru-RU" dirty="0" smtClean="0"/>
          </a:p>
          <a:p>
            <a:r>
              <a:rPr lang="ru-RU" dirty="0" smtClean="0"/>
              <a:t>Михеев, должно быть, также </a:t>
            </a:r>
            <a:r>
              <a:rPr lang="ru-RU" dirty="0" err="1" smtClean="0"/>
              <a:t>подлец</a:t>
            </a:r>
            <a:r>
              <a:rPr lang="ru-RU" dirty="0" smtClean="0"/>
              <a:t>, пьет горькую.</a:t>
            </a:r>
          </a:p>
          <a:p>
            <a:endParaRPr lang="ru-RU" dirty="0" smtClean="0"/>
          </a:p>
          <a:p>
            <a:r>
              <a:rPr lang="ru-RU" dirty="0" smtClean="0"/>
              <a:t>Надзиратель за богоугодным заведением Земляника – совершенная свинья в ермолке.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86544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Смотритель училищ </a:t>
            </a:r>
            <a:r>
              <a:rPr lang="ru-RU" dirty="0" err="1" smtClean="0"/>
              <a:t>протухнул</a:t>
            </a:r>
            <a:r>
              <a:rPr lang="ru-RU" dirty="0" smtClean="0"/>
              <a:t> насквозь луком.</a:t>
            </a:r>
          </a:p>
          <a:p>
            <a:r>
              <a:rPr lang="ru-RU" dirty="0" smtClean="0"/>
              <a:t>Судья Ляпкин-Тяпкин – в сильнейшей степени моветон…</a:t>
            </a:r>
          </a:p>
          <a:p>
            <a:r>
              <a:rPr lang="ru-RU" dirty="0" smtClean="0"/>
              <a:t>А впрочем, народ гостеприимный и добродушный.</a:t>
            </a:r>
          </a:p>
          <a:p>
            <a:r>
              <a:rPr lang="ru-RU" dirty="0" smtClean="0"/>
              <a:t>Прощай, душа </a:t>
            </a:r>
            <a:r>
              <a:rPr lang="ru-RU" dirty="0" err="1" smtClean="0"/>
              <a:t>Тряпичкин</a:t>
            </a:r>
            <a:r>
              <a:rPr lang="ru-RU" dirty="0" smtClean="0"/>
              <a:t>…</a:t>
            </a:r>
          </a:p>
          <a:p>
            <a:pPr>
              <a:buNone/>
            </a:pPr>
            <a:endParaRPr lang="ru-RU" sz="20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0B050"/>
                </a:solidFill>
              </a:rPr>
              <a:t>МОВЕТОН</a:t>
            </a:r>
            <a:r>
              <a:rPr lang="ru-RU" sz="2000" dirty="0" smtClean="0">
                <a:solidFill>
                  <a:srgbClr val="00B050"/>
                </a:solidFill>
              </a:rPr>
              <a:t>, -а; м. [франц. </a:t>
            </a:r>
            <a:r>
              <a:rPr lang="ru-RU" sz="2000" dirty="0" err="1" smtClean="0">
                <a:solidFill>
                  <a:srgbClr val="00B050"/>
                </a:solidFill>
              </a:rPr>
              <a:t>mauvais</a:t>
            </a:r>
            <a:r>
              <a:rPr lang="ru-RU" sz="2000" dirty="0" smtClean="0">
                <a:solidFill>
                  <a:srgbClr val="00B050"/>
                </a:solidFill>
              </a:rPr>
              <a:t> </a:t>
            </a:r>
            <a:r>
              <a:rPr lang="ru-RU" sz="2000" dirty="0" err="1" smtClean="0">
                <a:solidFill>
                  <a:srgbClr val="00B050"/>
                </a:solidFill>
              </a:rPr>
              <a:t>ton</a:t>
            </a:r>
            <a:r>
              <a:rPr lang="ru-RU" sz="2000" dirty="0" smtClean="0">
                <a:solidFill>
                  <a:srgbClr val="00B050"/>
                </a:solidFill>
              </a:rPr>
              <a:t>] Книжн.</a:t>
            </a:r>
          </a:p>
          <a:p>
            <a:pPr>
              <a:buNone/>
            </a:pPr>
            <a:r>
              <a:rPr lang="ru-RU" sz="2000" dirty="0" smtClean="0">
                <a:solidFill>
                  <a:srgbClr val="00B050"/>
                </a:solidFill>
              </a:rPr>
              <a:t> Дурной тон, невоспитанность</a:t>
            </a:r>
            <a:r>
              <a:rPr lang="ru-RU" sz="2000" dirty="0" smtClean="0">
                <a:solidFill>
                  <a:srgbClr val="00B050"/>
                </a:solidFill>
              </a:rPr>
              <a:t>.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ЖУИРОВАТЬ, -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рую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, -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руешь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;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нсв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. [от франц.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jouir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- наслаждаться] Устар.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Предаваться наслаждениям, удовольствиям; вести праздную жизнь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ЕРМОЛКА, -и; мн. род. -</a:t>
            </a:r>
            <a:r>
              <a:rPr lang="ru-RU" sz="2000" dirty="0" err="1" smtClean="0">
                <a:solidFill>
                  <a:srgbClr val="FF0000"/>
                </a:solidFill>
              </a:rPr>
              <a:t>лок</a:t>
            </a:r>
            <a:r>
              <a:rPr lang="ru-RU" sz="2000" dirty="0" smtClean="0">
                <a:solidFill>
                  <a:srgbClr val="FF0000"/>
                </a:solidFill>
              </a:rPr>
              <a:t>; дат. -</a:t>
            </a:r>
            <a:r>
              <a:rPr lang="ru-RU" sz="2000" dirty="0" err="1" smtClean="0">
                <a:solidFill>
                  <a:srgbClr val="FF0000"/>
                </a:solidFill>
              </a:rPr>
              <a:t>лкам</a:t>
            </a:r>
            <a:r>
              <a:rPr lang="ru-RU" sz="2000" dirty="0" smtClean="0">
                <a:solidFill>
                  <a:srgbClr val="FF0000"/>
                </a:solidFill>
              </a:rPr>
              <a:t>; ж. [польск. </a:t>
            </a:r>
            <a:r>
              <a:rPr lang="ru-RU" sz="2000" dirty="0" err="1" smtClean="0">
                <a:solidFill>
                  <a:srgbClr val="FF0000"/>
                </a:solidFill>
              </a:rPr>
              <a:t>jarmulka</a:t>
            </a:r>
            <a:r>
              <a:rPr lang="ru-RU" sz="2000" dirty="0" smtClean="0">
                <a:solidFill>
                  <a:srgbClr val="FF0000"/>
                </a:solidFill>
              </a:rPr>
              <a:t>]</a:t>
            </a:r>
          </a:p>
          <a:p>
            <a:pPr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 Маленькая круглая мужская шапочка без околыша, плотно прилегающая к голове. Бархатная, шёлковая е. Носить ермолку. &lt; </a:t>
            </a:r>
            <a:r>
              <a:rPr lang="ru-RU" sz="2000" dirty="0" err="1" smtClean="0">
                <a:solidFill>
                  <a:srgbClr val="FF0000"/>
                </a:solidFill>
              </a:rPr>
              <a:t>Ермолочка</a:t>
            </a:r>
            <a:r>
              <a:rPr lang="ru-RU" sz="2000" dirty="0" smtClean="0">
                <a:solidFill>
                  <a:srgbClr val="FF0000"/>
                </a:solidFill>
              </a:rPr>
              <a:t>, -и; ж. </a:t>
            </a:r>
            <a:r>
              <a:rPr lang="ru-RU" sz="2000" dirty="0" err="1" smtClean="0">
                <a:solidFill>
                  <a:srgbClr val="FF0000"/>
                </a:solidFill>
              </a:rPr>
              <a:t>Уменьш.-ласк</a:t>
            </a:r>
            <a:r>
              <a:rPr lang="ru-RU" sz="2000" dirty="0" smtClean="0">
                <a:solidFill>
                  <a:srgbClr val="FF0000"/>
                </a:solidFill>
              </a:rPr>
              <a:t>.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Упражнение 49 – бессоюзные предложения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Напрасно глаз ищет нового предмета: ни столба, ни стога, ни забора </a:t>
            </a:r>
            <a:r>
              <a:rPr lang="ru-RU" dirty="0" smtClean="0">
                <a:solidFill>
                  <a:srgbClr val="0070C0"/>
                </a:solidFill>
              </a:rPr>
              <a:t>– ничего </a:t>
            </a:r>
            <a:r>
              <a:rPr lang="ru-RU" dirty="0" smtClean="0"/>
              <a:t>не видно.</a:t>
            </a:r>
          </a:p>
          <a:p>
            <a:endParaRPr lang="ru-RU" dirty="0" smtClean="0"/>
          </a:p>
          <a:p>
            <a:r>
              <a:rPr lang="ru-RU" dirty="0" smtClean="0"/>
              <a:t>Метель и мороз все усиливаются, лошади слабеют, дорога становится хуже…</a:t>
            </a:r>
          </a:p>
          <a:p>
            <a:endParaRPr lang="ru-RU" dirty="0" smtClean="0"/>
          </a:p>
          <a:p>
            <a:r>
              <a:rPr lang="ru-RU" dirty="0" smtClean="0"/>
              <a:t>Лошади становятся, снегу наносится все больше и больше…</a:t>
            </a:r>
          </a:p>
          <a:p>
            <a:endParaRPr lang="ru-RU" dirty="0" smtClean="0"/>
          </a:p>
          <a:p>
            <a:r>
              <a:rPr lang="ru-RU" dirty="0" smtClean="0"/>
              <a:t>Ветер завыл неистово; снег, как из совка, так и посыпался на полы шубы.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Сложносочиненные предложения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Метель становилась все сильнее и сильнее, </a:t>
            </a:r>
            <a:r>
              <a:rPr lang="ru-RU" dirty="0" smtClean="0">
                <a:solidFill>
                  <a:srgbClr val="0070C0"/>
                </a:solidFill>
              </a:rPr>
              <a:t>и</a:t>
            </a:r>
            <a:r>
              <a:rPr lang="ru-RU" dirty="0" smtClean="0"/>
              <a:t> сверху снег шел сухой и мелкий.</a:t>
            </a:r>
          </a:p>
          <a:p>
            <a:endParaRPr lang="ru-RU" dirty="0" smtClean="0"/>
          </a:p>
          <a:p>
            <a:r>
              <a:rPr lang="ru-RU" dirty="0" smtClean="0"/>
              <a:t>Кажется, сквозь туман видишь звездочки; </a:t>
            </a:r>
            <a:r>
              <a:rPr lang="ru-RU" dirty="0" smtClean="0">
                <a:solidFill>
                  <a:srgbClr val="0070C0"/>
                </a:solidFill>
              </a:rPr>
              <a:t>но</a:t>
            </a:r>
            <a:r>
              <a:rPr lang="ru-RU" dirty="0" smtClean="0"/>
              <a:t> звездочки убегают от взора выше и выше, </a:t>
            </a:r>
            <a:r>
              <a:rPr lang="ru-RU" dirty="0" smtClean="0">
                <a:solidFill>
                  <a:srgbClr val="0070C0"/>
                </a:solidFill>
              </a:rPr>
              <a:t>и</a:t>
            </a:r>
            <a:r>
              <a:rPr lang="ru-RU" dirty="0" smtClean="0"/>
              <a:t> только видишь снег.</a:t>
            </a:r>
          </a:p>
          <a:p>
            <a:endParaRPr lang="ru-RU" dirty="0" smtClean="0"/>
          </a:p>
          <a:p>
            <a:r>
              <a:rPr lang="ru-RU" dirty="0" smtClean="0"/>
              <a:t>Небо справа на востоке было тяжелое, темно-синеватого цвета; </a:t>
            </a:r>
            <a:r>
              <a:rPr lang="ru-RU" dirty="0" smtClean="0">
                <a:solidFill>
                  <a:srgbClr val="0070C0"/>
                </a:solidFill>
              </a:rPr>
              <a:t>но</a:t>
            </a:r>
            <a:r>
              <a:rPr lang="ru-RU" dirty="0" smtClean="0"/>
              <a:t> яркие красно-оранжевые косые полосы яснее и яснее обозначались на нем.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Сложноподчиненные предложения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Изредка сани постукивали по голому обледенелому черепку, </a:t>
            </a:r>
            <a:r>
              <a:rPr lang="ru-RU" dirty="0" smtClean="0">
                <a:solidFill>
                  <a:srgbClr val="0070C0"/>
                </a:solidFill>
              </a:rPr>
              <a:t>с которого </a:t>
            </a:r>
            <a:r>
              <a:rPr lang="ru-RU" dirty="0" smtClean="0"/>
              <a:t>снег сметало.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rgbClr val="0070C0"/>
                </a:solidFill>
              </a:rPr>
              <a:t>Так как </a:t>
            </a:r>
            <a:r>
              <a:rPr lang="ru-RU" dirty="0" smtClean="0"/>
              <a:t>я , не ночуя, ехал уже шестую сотню верст, </a:t>
            </a:r>
            <a:r>
              <a:rPr lang="ru-RU" dirty="0" smtClean="0">
                <a:solidFill>
                  <a:srgbClr val="0070C0"/>
                </a:solidFill>
              </a:rPr>
              <a:t>несмотря на то</a:t>
            </a:r>
            <a:r>
              <a:rPr lang="ru-RU" dirty="0" smtClean="0"/>
              <a:t>, что меня очень интересовал исход нашего </a:t>
            </a:r>
            <a:r>
              <a:rPr lang="ru-RU" dirty="0" err="1" smtClean="0"/>
              <a:t>плутанья</a:t>
            </a:r>
            <a:r>
              <a:rPr lang="ru-RU" dirty="0" smtClean="0"/>
              <a:t>, [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я невольно закрывал глаза и задремывал</a:t>
            </a:r>
            <a:r>
              <a:rPr lang="ru-RU" dirty="0" smtClean="0"/>
              <a:t>].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rgbClr val="0070C0"/>
                </a:solidFill>
              </a:rPr>
              <a:t>В то время как </a:t>
            </a:r>
            <a:r>
              <a:rPr lang="ru-RU" dirty="0" smtClean="0"/>
              <a:t>я вздремнул, взошла луна и бросала сквозь неплотные тучи и  падающий снег свой холодный и яркий свет.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Домашнее задание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Стр. 41, упр. 58.</a:t>
            </a:r>
          </a:p>
          <a:p>
            <a:r>
              <a:rPr lang="ru-RU" dirty="0" smtClean="0"/>
              <a:t>Простые предложения записывать и разбирать не надо.</a:t>
            </a:r>
          </a:p>
          <a:p>
            <a:endParaRPr lang="ru-RU" dirty="0" smtClean="0"/>
          </a:p>
          <a:p>
            <a:r>
              <a:rPr lang="ru-RU" dirty="0" smtClean="0"/>
              <a:t>Подчеркивать главные члены предложения,  составлять схемы и обводить слова, связывающие части сложного предложения </a:t>
            </a:r>
            <a:r>
              <a:rPr lang="ru-RU" u="sng" dirty="0" smtClean="0">
                <a:solidFill>
                  <a:srgbClr val="C00000"/>
                </a:solidFill>
              </a:rPr>
              <a:t>– обязательно всегда </a:t>
            </a:r>
            <a:r>
              <a:rPr lang="ru-RU" dirty="0" smtClean="0"/>
              <a:t>(весь учебный год)</a:t>
            </a:r>
          </a:p>
          <a:p>
            <a:endParaRPr lang="ru-RU" dirty="0" smtClean="0"/>
          </a:p>
          <a:p>
            <a:r>
              <a:rPr lang="ru-RU" u="sng" dirty="0" smtClean="0">
                <a:solidFill>
                  <a:srgbClr val="0070C0"/>
                </a:solidFill>
              </a:rPr>
              <a:t>Тест А5 (стр. 8 ), задания 1 – 8.</a:t>
            </a:r>
            <a:endParaRPr lang="ru-RU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538</Words>
  <Application>Microsoft Office PowerPoint</Application>
  <PresentationFormat>Экран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Урок № 12</vt:lpstr>
      <vt:lpstr>Проверим домашнее задание</vt:lpstr>
      <vt:lpstr>Слайд 3</vt:lpstr>
      <vt:lpstr>Слайд 4</vt:lpstr>
      <vt:lpstr>Слайд 5</vt:lpstr>
      <vt:lpstr>Упражнение 49 – бессоюзные предложения</vt:lpstr>
      <vt:lpstr>Сложносочиненные предложения</vt:lpstr>
      <vt:lpstr>Сложноподчиненные предложения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№ 12</dc:title>
  <cp:lastModifiedBy>user</cp:lastModifiedBy>
  <cp:revision>8</cp:revision>
  <dcterms:modified xsi:type="dcterms:W3CDTF">2012-10-10T11:24:14Z</dcterms:modified>
</cp:coreProperties>
</file>