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0"/>
  </p:notesMasterIdLst>
  <p:sldIdLst>
    <p:sldId id="256" r:id="rId2"/>
    <p:sldId id="257" r:id="rId3"/>
    <p:sldId id="259" r:id="rId4"/>
    <p:sldId id="260" r:id="rId5"/>
    <p:sldId id="261" r:id="rId6"/>
    <p:sldId id="258"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5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71EFC4-FEAE-47D0-9444-02C80477EB6D}" type="datetimeFigureOut">
              <a:rPr lang="ru-RU" smtClean="0"/>
              <a:t>09.12.2012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8B1D0B-A8AD-4C77-8577-A611C9F7749F}" type="slidenum">
              <a:rPr lang="ru-RU" smtClean="0"/>
              <a:t>‹#›</a:t>
            </a:fld>
            <a:endParaRPr lang="ru-RU"/>
          </a:p>
        </p:txBody>
      </p:sp>
    </p:spTree>
    <p:extLst>
      <p:ext uri="{BB962C8B-B14F-4D97-AF65-F5344CB8AC3E}">
        <p14:creationId xmlns:p14="http://schemas.microsoft.com/office/powerpoint/2010/main" val="247545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958B1D0B-A8AD-4C77-8577-A611C9F7749F}" type="slidenum">
              <a:rPr lang="ru-RU" smtClean="0"/>
              <a:t>2</a:t>
            </a:fld>
            <a:endParaRPr lang="ru-RU"/>
          </a:p>
        </p:txBody>
      </p:sp>
    </p:spTree>
    <p:extLst>
      <p:ext uri="{BB962C8B-B14F-4D97-AF65-F5344CB8AC3E}">
        <p14:creationId xmlns:p14="http://schemas.microsoft.com/office/powerpoint/2010/main" val="199617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944783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780267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711847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015646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09.12.2012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017958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09.12.2012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02585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09.12.2012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72173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09.12.2012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697505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09.12.2012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194192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09.12.2012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536799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09.12.2012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444715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09.12.2012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extLst>
      <p:ext uri="{BB962C8B-B14F-4D97-AF65-F5344CB8AC3E}">
        <p14:creationId xmlns:p14="http://schemas.microsoft.com/office/powerpoint/2010/main" val="423162938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latin typeface="Times New Roman" pitchFamily="18" charset="0"/>
                <a:cs typeface="Times New Roman" pitchFamily="18" charset="0"/>
              </a:rPr>
              <a:t>10 декабря.</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Классная работа.</a:t>
            </a: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lstStyle/>
          <a:p>
            <a:r>
              <a:rPr lang="ru-RU" dirty="0" smtClean="0">
                <a:solidFill>
                  <a:schemeClr val="tx1"/>
                </a:solidFill>
                <a:latin typeface="Times New Roman" pitchFamily="18" charset="0"/>
                <a:cs typeface="Times New Roman" pitchFamily="18" charset="0"/>
              </a:rPr>
              <a:t>Учимся писать корни и суффиксы .</a:t>
            </a:r>
            <a:endParaRPr lang="ru-RU"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596683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Вспомни памятку !</a:t>
            </a:r>
            <a:endParaRPr lang="ru-RU" dirty="0">
              <a:latin typeface="Times New Roman" pitchFamily="18" charset="0"/>
              <a:cs typeface="Times New Roman" pitchFamily="18" charset="0"/>
            </a:endParaRPr>
          </a:p>
        </p:txBody>
      </p:sp>
      <p:sp>
        <p:nvSpPr>
          <p:cNvPr id="3" name="Объект 2"/>
          <p:cNvSpPr>
            <a:spLocks noGrp="1"/>
          </p:cNvSpPr>
          <p:nvPr>
            <p:ph idx="1"/>
          </p:nvPr>
        </p:nvSpPr>
        <p:spPr/>
        <p:txBody>
          <a:bodyPr/>
          <a:lstStyle/>
          <a:p>
            <a:r>
              <a:rPr lang="ru-RU" dirty="0" smtClean="0">
                <a:latin typeface="Times New Roman" pitchFamily="18" charset="0"/>
                <a:cs typeface="Times New Roman" pitchFamily="18" charset="0"/>
              </a:rPr>
              <a:t>Что такое корень ?</a:t>
            </a:r>
          </a:p>
          <a:p>
            <a:r>
              <a:rPr lang="ru-RU" dirty="0" smtClean="0">
                <a:latin typeface="Times New Roman" pitchFamily="18" charset="0"/>
                <a:cs typeface="Times New Roman" pitchFamily="18" charset="0"/>
              </a:rPr>
              <a:t>Назовите 3 золотых правила русского языка ,связанных с корнем.</a:t>
            </a:r>
          </a:p>
          <a:p>
            <a:r>
              <a:rPr lang="ru-RU" dirty="0" smtClean="0">
                <a:latin typeface="Times New Roman" pitchFamily="18" charset="0"/>
                <a:cs typeface="Times New Roman" pitchFamily="18" charset="0"/>
              </a:rPr>
              <a:t>Буквы  безударных гласных в корне слова.</a:t>
            </a:r>
          </a:p>
          <a:p>
            <a:r>
              <a:rPr lang="ru-RU" dirty="0" smtClean="0">
                <a:latin typeface="Times New Roman" pitchFamily="18" charset="0"/>
                <a:cs typeface="Times New Roman" pitchFamily="18" charset="0"/>
              </a:rPr>
              <a:t>Буквы парных согласных в корне слова.</a:t>
            </a:r>
          </a:p>
          <a:p>
            <a:r>
              <a:rPr lang="ru-RU" dirty="0" smtClean="0">
                <a:latin typeface="Times New Roman" pitchFamily="18" charset="0"/>
                <a:cs typeface="Times New Roman" pitchFamily="18" charset="0"/>
              </a:rPr>
              <a:t>Буквы непроизносимых согласных в корне слова.</a:t>
            </a:r>
          </a:p>
          <a:p>
            <a:endParaRPr lang="ru-RU" dirty="0"/>
          </a:p>
        </p:txBody>
      </p:sp>
      <p:sp>
        <p:nvSpPr>
          <p:cNvPr id="4" name="Прямоугольник 3"/>
          <p:cNvSpPr/>
          <p:nvPr/>
        </p:nvSpPr>
        <p:spPr>
          <a:xfrm>
            <a:off x="2286000" y="1997839"/>
            <a:ext cx="4572000" cy="1200329"/>
          </a:xfrm>
          <a:prstGeom prst="rect">
            <a:avLst/>
          </a:prstGeom>
        </p:spPr>
        <p:txBody>
          <a:bodyPr>
            <a:spAutoFit/>
          </a:bodyPr>
          <a:lstStyle/>
          <a:p>
            <a:r>
              <a:rPr lang="ru-RU" dirty="0"/>
              <a:t/>
            </a:r>
            <a:br>
              <a:rPr lang="ru-RU" dirty="0"/>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223677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p:cTn id="30"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latin typeface="Times New Roman" pitchFamily="18" charset="0"/>
                <a:cs typeface="Times New Roman" pitchFamily="18" charset="0"/>
              </a:rPr>
              <a:t>Буквы безударных гласных в корне слова. (правило №1)</a:t>
            </a:r>
            <a:endParaRPr lang="ru-RU"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lnSpcReduction="10000"/>
          </a:bodyPr>
          <a:lstStyle/>
          <a:p>
            <a:r>
              <a:rPr lang="ru-RU" dirty="0" smtClean="0">
                <a:latin typeface="Times New Roman" pitchFamily="18" charset="0"/>
                <a:cs typeface="Times New Roman" pitchFamily="18" charset="0"/>
              </a:rPr>
              <a:t>1. Поставлю</a:t>
            </a:r>
          </a:p>
          <a:p>
            <a:r>
              <a:rPr lang="ru-RU" dirty="0" smtClean="0">
                <a:latin typeface="Times New Roman" pitchFamily="18" charset="0"/>
                <a:cs typeface="Times New Roman" pitchFamily="18" charset="0"/>
              </a:rPr>
              <a:t>-ударение в слове</a:t>
            </a:r>
          </a:p>
          <a:p>
            <a:r>
              <a:rPr lang="ru-RU" dirty="0" smtClean="0">
                <a:latin typeface="Times New Roman" pitchFamily="18" charset="0"/>
                <a:cs typeface="Times New Roman" pitchFamily="18" charset="0"/>
              </a:rPr>
              <a:t>2.Выделю </a:t>
            </a:r>
          </a:p>
          <a:p>
            <a:r>
              <a:rPr lang="ru-RU" dirty="0" smtClean="0">
                <a:latin typeface="Times New Roman" pitchFamily="18" charset="0"/>
                <a:cs typeface="Times New Roman" pitchFamily="18" charset="0"/>
              </a:rPr>
              <a:t>-корень</a:t>
            </a:r>
          </a:p>
          <a:p>
            <a:r>
              <a:rPr lang="ru-RU" dirty="0" smtClean="0">
                <a:latin typeface="Times New Roman" pitchFamily="18" charset="0"/>
                <a:cs typeface="Times New Roman" pitchFamily="18" charset="0"/>
              </a:rPr>
              <a:t>3.Изменю</a:t>
            </a:r>
          </a:p>
          <a:p>
            <a:r>
              <a:rPr lang="ru-RU" dirty="0" smtClean="0">
                <a:latin typeface="Times New Roman" pitchFamily="18" charset="0"/>
                <a:cs typeface="Times New Roman" pitchFamily="18" charset="0"/>
              </a:rPr>
              <a:t>-форму слова….</a:t>
            </a:r>
          </a:p>
          <a:p>
            <a:r>
              <a:rPr lang="ru-RU" dirty="0" smtClean="0">
                <a:latin typeface="Times New Roman" pitchFamily="18" charset="0"/>
                <a:cs typeface="Times New Roman" pitchFamily="18" charset="0"/>
              </a:rPr>
              <a:t>-подберу однокоренное слово ….</a:t>
            </a:r>
          </a:p>
          <a:p>
            <a:r>
              <a:rPr lang="ru-RU" dirty="0">
                <a:latin typeface="Times New Roman" pitchFamily="18" charset="0"/>
                <a:cs typeface="Times New Roman" pitchFamily="18" charset="0"/>
              </a:rPr>
              <a:t>к</a:t>
            </a:r>
            <a:r>
              <a:rPr lang="ru-RU" dirty="0" smtClean="0">
                <a:latin typeface="Times New Roman" pitchFamily="18" charset="0"/>
                <a:cs typeface="Times New Roman" pitchFamily="18" charset="0"/>
              </a:rPr>
              <a:t> (о или а )</a:t>
            </a:r>
            <a:r>
              <a:rPr lang="ru-RU" dirty="0" err="1" smtClean="0">
                <a:latin typeface="Times New Roman" pitchFamily="18" charset="0"/>
                <a:cs typeface="Times New Roman" pitchFamily="18" charset="0"/>
              </a:rPr>
              <a:t>вёр</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450171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1000"/>
                                        <p:tgtEl>
                                          <p:spTgt spid="3">
                                            <p:txEl>
                                              <p:pRg st="6" end="6"/>
                                            </p:txEl>
                                          </p:spTgt>
                                        </p:tgtEl>
                                      </p:cBhvr>
                                    </p:animEffect>
                                    <p:anim calcmode="lin" valueType="num">
                                      <p:cBhvr>
                                        <p:cTn id="5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latin typeface="Times New Roman" pitchFamily="18" charset="0"/>
                <a:cs typeface="Times New Roman" pitchFamily="18" charset="0"/>
              </a:rPr>
              <a:t>Буквы парных согласных в корне слова.(правило №2)</a:t>
            </a:r>
            <a:endParaRPr lang="ru-RU"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r>
              <a:rPr lang="ru-RU" sz="3600" dirty="0" smtClean="0">
                <a:latin typeface="Times New Roman" pitchFamily="18" charset="0"/>
                <a:cs typeface="Times New Roman" pitchFamily="18" charset="0"/>
              </a:rPr>
              <a:t>Произнесу слово </a:t>
            </a:r>
          </a:p>
          <a:p>
            <a:r>
              <a:rPr lang="ru-RU" sz="3600" dirty="0" smtClean="0">
                <a:latin typeface="Times New Roman" pitchFamily="18" charset="0"/>
                <a:cs typeface="Times New Roman" pitchFamily="18" charset="0"/>
              </a:rPr>
              <a:t>Найду сомнительный согласный </a:t>
            </a:r>
          </a:p>
          <a:p>
            <a:r>
              <a:rPr lang="ru-RU" sz="3600" dirty="0" smtClean="0">
                <a:latin typeface="Times New Roman" pitchFamily="18" charset="0"/>
                <a:cs typeface="Times New Roman" pitchFamily="18" charset="0"/>
              </a:rPr>
              <a:t>Выделю корень</a:t>
            </a:r>
          </a:p>
          <a:p>
            <a:r>
              <a:rPr lang="ru-RU" sz="3600" dirty="0" smtClean="0">
                <a:latin typeface="Times New Roman" pitchFamily="18" charset="0"/>
                <a:cs typeface="Times New Roman" pitchFamily="18" charset="0"/>
              </a:rPr>
              <a:t>Изменю форму слова ….</a:t>
            </a:r>
          </a:p>
          <a:p>
            <a:r>
              <a:rPr lang="ru-RU" sz="3600" dirty="0" smtClean="0">
                <a:latin typeface="Times New Roman" pitchFamily="18" charset="0"/>
                <a:cs typeface="Times New Roman" pitchFamily="18" charset="0"/>
              </a:rPr>
              <a:t>Подберу однокоренное слово ….</a:t>
            </a:r>
          </a:p>
          <a:p>
            <a:r>
              <a:rPr lang="ru-RU" sz="3600" dirty="0" err="1" smtClean="0">
                <a:latin typeface="Times New Roman" pitchFamily="18" charset="0"/>
                <a:cs typeface="Times New Roman" pitchFamily="18" charset="0"/>
              </a:rPr>
              <a:t>наро</a:t>
            </a:r>
            <a:r>
              <a:rPr lang="ru-RU" sz="3600" dirty="0" smtClean="0">
                <a:latin typeface="Times New Roman" pitchFamily="18" charset="0"/>
                <a:cs typeface="Times New Roman" pitchFamily="18" charset="0"/>
              </a:rPr>
              <a:t> (д или т )</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629276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wipe(down)">
                                      <p:cBhvr>
                                        <p:cTn id="32" dur="580">
                                          <p:stCondLst>
                                            <p:cond delay="0"/>
                                          </p:stCondLst>
                                        </p:cTn>
                                        <p:tgtEl>
                                          <p:spTgt spid="3">
                                            <p:txEl>
                                              <p:pRg st="1" end="1"/>
                                            </p:txEl>
                                          </p:spTgt>
                                        </p:tgtEl>
                                      </p:cBhvr>
                                    </p:animEffect>
                                    <p:anim calcmode="lin" valueType="num">
                                      <p:cBhvr>
                                        <p:cTn id="33"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8" dur="26">
                                          <p:stCondLst>
                                            <p:cond delay="650"/>
                                          </p:stCondLst>
                                        </p:cTn>
                                        <p:tgtEl>
                                          <p:spTgt spid="3">
                                            <p:txEl>
                                              <p:pRg st="1" end="1"/>
                                            </p:txEl>
                                          </p:spTgt>
                                        </p:tgtEl>
                                      </p:cBhvr>
                                      <p:to x="100000" y="60000"/>
                                    </p:animScale>
                                    <p:animScale>
                                      <p:cBhvr>
                                        <p:cTn id="39" dur="166" decel="50000">
                                          <p:stCondLst>
                                            <p:cond delay="676"/>
                                          </p:stCondLst>
                                        </p:cTn>
                                        <p:tgtEl>
                                          <p:spTgt spid="3">
                                            <p:txEl>
                                              <p:pRg st="1" end="1"/>
                                            </p:txEl>
                                          </p:spTgt>
                                        </p:tgtEl>
                                      </p:cBhvr>
                                      <p:to x="100000" y="100000"/>
                                    </p:animScale>
                                    <p:animScale>
                                      <p:cBhvr>
                                        <p:cTn id="40" dur="26">
                                          <p:stCondLst>
                                            <p:cond delay="1312"/>
                                          </p:stCondLst>
                                        </p:cTn>
                                        <p:tgtEl>
                                          <p:spTgt spid="3">
                                            <p:txEl>
                                              <p:pRg st="1" end="1"/>
                                            </p:txEl>
                                          </p:spTgt>
                                        </p:tgtEl>
                                      </p:cBhvr>
                                      <p:to x="100000" y="80000"/>
                                    </p:animScale>
                                    <p:animScale>
                                      <p:cBhvr>
                                        <p:cTn id="41" dur="166" decel="50000">
                                          <p:stCondLst>
                                            <p:cond delay="1338"/>
                                          </p:stCondLst>
                                        </p:cTn>
                                        <p:tgtEl>
                                          <p:spTgt spid="3">
                                            <p:txEl>
                                              <p:pRg st="1" end="1"/>
                                            </p:txEl>
                                          </p:spTgt>
                                        </p:tgtEl>
                                      </p:cBhvr>
                                      <p:to x="100000" y="100000"/>
                                    </p:animScale>
                                    <p:animScale>
                                      <p:cBhvr>
                                        <p:cTn id="42" dur="26">
                                          <p:stCondLst>
                                            <p:cond delay="1642"/>
                                          </p:stCondLst>
                                        </p:cTn>
                                        <p:tgtEl>
                                          <p:spTgt spid="3">
                                            <p:txEl>
                                              <p:pRg st="1" end="1"/>
                                            </p:txEl>
                                          </p:spTgt>
                                        </p:tgtEl>
                                      </p:cBhvr>
                                      <p:to x="100000" y="90000"/>
                                    </p:animScale>
                                    <p:animScale>
                                      <p:cBhvr>
                                        <p:cTn id="43" dur="166" decel="50000">
                                          <p:stCondLst>
                                            <p:cond delay="1668"/>
                                          </p:stCondLst>
                                        </p:cTn>
                                        <p:tgtEl>
                                          <p:spTgt spid="3">
                                            <p:txEl>
                                              <p:pRg st="1" end="1"/>
                                            </p:txEl>
                                          </p:spTgt>
                                        </p:tgtEl>
                                      </p:cBhvr>
                                      <p:to x="100000" y="100000"/>
                                    </p:animScale>
                                    <p:animScale>
                                      <p:cBhvr>
                                        <p:cTn id="44" dur="26">
                                          <p:stCondLst>
                                            <p:cond delay="1808"/>
                                          </p:stCondLst>
                                        </p:cTn>
                                        <p:tgtEl>
                                          <p:spTgt spid="3">
                                            <p:txEl>
                                              <p:pRg st="1" end="1"/>
                                            </p:txEl>
                                          </p:spTgt>
                                        </p:tgtEl>
                                      </p:cBhvr>
                                      <p:to x="100000" y="95000"/>
                                    </p:animScale>
                                    <p:animScale>
                                      <p:cBhvr>
                                        <p:cTn id="45" dur="166" decel="50000">
                                          <p:stCondLst>
                                            <p:cond delay="1834"/>
                                          </p:stCondLst>
                                        </p:cTn>
                                        <p:tgtEl>
                                          <p:spTgt spid="3">
                                            <p:txEl>
                                              <p:pRg st="1" end="1"/>
                                            </p:txEl>
                                          </p:spTgt>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nodeType="clickEffect">
                                  <p:stCondLst>
                                    <p:cond delay="0"/>
                                  </p:stCondLst>
                                  <p:childTnLst>
                                    <p:set>
                                      <p:cBhvr>
                                        <p:cTn id="49" dur="1" fill="hold">
                                          <p:stCondLst>
                                            <p:cond delay="0"/>
                                          </p:stCondLst>
                                        </p:cTn>
                                        <p:tgtEl>
                                          <p:spTgt spid="3">
                                            <p:txEl>
                                              <p:pRg st="2" end="2"/>
                                            </p:txEl>
                                          </p:spTgt>
                                        </p:tgtEl>
                                        <p:attrNameLst>
                                          <p:attrName>style.visibility</p:attrName>
                                        </p:attrNameLst>
                                      </p:cBhvr>
                                      <p:to>
                                        <p:strVal val="visible"/>
                                      </p:to>
                                    </p:set>
                                    <p:animEffect transition="in" filter="wipe(down)">
                                      <p:cBhvr>
                                        <p:cTn id="50" dur="580">
                                          <p:stCondLst>
                                            <p:cond delay="0"/>
                                          </p:stCondLst>
                                        </p:cTn>
                                        <p:tgtEl>
                                          <p:spTgt spid="3">
                                            <p:txEl>
                                              <p:pRg st="2" end="2"/>
                                            </p:txEl>
                                          </p:spTgt>
                                        </p:tgtEl>
                                      </p:cBhvr>
                                    </p:animEffect>
                                    <p:anim calcmode="lin" valueType="num">
                                      <p:cBhvr>
                                        <p:cTn id="51"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6" dur="26">
                                          <p:stCondLst>
                                            <p:cond delay="650"/>
                                          </p:stCondLst>
                                        </p:cTn>
                                        <p:tgtEl>
                                          <p:spTgt spid="3">
                                            <p:txEl>
                                              <p:pRg st="2" end="2"/>
                                            </p:txEl>
                                          </p:spTgt>
                                        </p:tgtEl>
                                      </p:cBhvr>
                                      <p:to x="100000" y="60000"/>
                                    </p:animScale>
                                    <p:animScale>
                                      <p:cBhvr>
                                        <p:cTn id="57" dur="166" decel="50000">
                                          <p:stCondLst>
                                            <p:cond delay="676"/>
                                          </p:stCondLst>
                                        </p:cTn>
                                        <p:tgtEl>
                                          <p:spTgt spid="3">
                                            <p:txEl>
                                              <p:pRg st="2" end="2"/>
                                            </p:txEl>
                                          </p:spTgt>
                                        </p:tgtEl>
                                      </p:cBhvr>
                                      <p:to x="100000" y="100000"/>
                                    </p:animScale>
                                    <p:animScale>
                                      <p:cBhvr>
                                        <p:cTn id="58" dur="26">
                                          <p:stCondLst>
                                            <p:cond delay="1312"/>
                                          </p:stCondLst>
                                        </p:cTn>
                                        <p:tgtEl>
                                          <p:spTgt spid="3">
                                            <p:txEl>
                                              <p:pRg st="2" end="2"/>
                                            </p:txEl>
                                          </p:spTgt>
                                        </p:tgtEl>
                                      </p:cBhvr>
                                      <p:to x="100000" y="80000"/>
                                    </p:animScale>
                                    <p:animScale>
                                      <p:cBhvr>
                                        <p:cTn id="59" dur="166" decel="50000">
                                          <p:stCondLst>
                                            <p:cond delay="1338"/>
                                          </p:stCondLst>
                                        </p:cTn>
                                        <p:tgtEl>
                                          <p:spTgt spid="3">
                                            <p:txEl>
                                              <p:pRg st="2" end="2"/>
                                            </p:txEl>
                                          </p:spTgt>
                                        </p:tgtEl>
                                      </p:cBhvr>
                                      <p:to x="100000" y="100000"/>
                                    </p:animScale>
                                    <p:animScale>
                                      <p:cBhvr>
                                        <p:cTn id="60" dur="26">
                                          <p:stCondLst>
                                            <p:cond delay="1642"/>
                                          </p:stCondLst>
                                        </p:cTn>
                                        <p:tgtEl>
                                          <p:spTgt spid="3">
                                            <p:txEl>
                                              <p:pRg st="2" end="2"/>
                                            </p:txEl>
                                          </p:spTgt>
                                        </p:tgtEl>
                                      </p:cBhvr>
                                      <p:to x="100000" y="90000"/>
                                    </p:animScale>
                                    <p:animScale>
                                      <p:cBhvr>
                                        <p:cTn id="61" dur="166" decel="50000">
                                          <p:stCondLst>
                                            <p:cond delay="1668"/>
                                          </p:stCondLst>
                                        </p:cTn>
                                        <p:tgtEl>
                                          <p:spTgt spid="3">
                                            <p:txEl>
                                              <p:pRg st="2" end="2"/>
                                            </p:txEl>
                                          </p:spTgt>
                                        </p:tgtEl>
                                      </p:cBhvr>
                                      <p:to x="100000" y="100000"/>
                                    </p:animScale>
                                    <p:animScale>
                                      <p:cBhvr>
                                        <p:cTn id="62" dur="26">
                                          <p:stCondLst>
                                            <p:cond delay="1808"/>
                                          </p:stCondLst>
                                        </p:cTn>
                                        <p:tgtEl>
                                          <p:spTgt spid="3">
                                            <p:txEl>
                                              <p:pRg st="2" end="2"/>
                                            </p:txEl>
                                          </p:spTgt>
                                        </p:tgtEl>
                                      </p:cBhvr>
                                      <p:to x="100000" y="95000"/>
                                    </p:animScale>
                                    <p:animScale>
                                      <p:cBhvr>
                                        <p:cTn id="63" dur="166" decel="50000">
                                          <p:stCondLst>
                                            <p:cond delay="1834"/>
                                          </p:stCondLst>
                                        </p:cTn>
                                        <p:tgtEl>
                                          <p:spTgt spid="3">
                                            <p:txEl>
                                              <p:pRg st="2" end="2"/>
                                            </p:txEl>
                                          </p:spTgt>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26" presetClass="entr" presetSubtype="0" fill="hold" nodeType="clickEffect">
                                  <p:stCondLst>
                                    <p:cond delay="0"/>
                                  </p:stCondLst>
                                  <p:childTnLst>
                                    <p:set>
                                      <p:cBhvr>
                                        <p:cTn id="67" dur="1" fill="hold">
                                          <p:stCondLst>
                                            <p:cond delay="0"/>
                                          </p:stCondLst>
                                        </p:cTn>
                                        <p:tgtEl>
                                          <p:spTgt spid="3">
                                            <p:txEl>
                                              <p:pRg st="3" end="3"/>
                                            </p:txEl>
                                          </p:spTgt>
                                        </p:tgtEl>
                                        <p:attrNameLst>
                                          <p:attrName>style.visibility</p:attrName>
                                        </p:attrNameLst>
                                      </p:cBhvr>
                                      <p:to>
                                        <p:strVal val="visible"/>
                                      </p:to>
                                    </p:set>
                                    <p:animEffect transition="in" filter="wipe(down)">
                                      <p:cBhvr>
                                        <p:cTn id="68" dur="580">
                                          <p:stCondLst>
                                            <p:cond delay="0"/>
                                          </p:stCondLst>
                                        </p:cTn>
                                        <p:tgtEl>
                                          <p:spTgt spid="3">
                                            <p:txEl>
                                              <p:pRg st="3" end="3"/>
                                            </p:txEl>
                                          </p:spTgt>
                                        </p:tgtEl>
                                      </p:cBhvr>
                                    </p:animEffect>
                                    <p:anim calcmode="lin" valueType="num">
                                      <p:cBhvr>
                                        <p:cTn id="69"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70"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1"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2"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3"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4" dur="26">
                                          <p:stCondLst>
                                            <p:cond delay="650"/>
                                          </p:stCondLst>
                                        </p:cTn>
                                        <p:tgtEl>
                                          <p:spTgt spid="3">
                                            <p:txEl>
                                              <p:pRg st="3" end="3"/>
                                            </p:txEl>
                                          </p:spTgt>
                                        </p:tgtEl>
                                      </p:cBhvr>
                                      <p:to x="100000" y="60000"/>
                                    </p:animScale>
                                    <p:animScale>
                                      <p:cBhvr>
                                        <p:cTn id="75" dur="166" decel="50000">
                                          <p:stCondLst>
                                            <p:cond delay="676"/>
                                          </p:stCondLst>
                                        </p:cTn>
                                        <p:tgtEl>
                                          <p:spTgt spid="3">
                                            <p:txEl>
                                              <p:pRg st="3" end="3"/>
                                            </p:txEl>
                                          </p:spTgt>
                                        </p:tgtEl>
                                      </p:cBhvr>
                                      <p:to x="100000" y="100000"/>
                                    </p:animScale>
                                    <p:animScale>
                                      <p:cBhvr>
                                        <p:cTn id="76" dur="26">
                                          <p:stCondLst>
                                            <p:cond delay="1312"/>
                                          </p:stCondLst>
                                        </p:cTn>
                                        <p:tgtEl>
                                          <p:spTgt spid="3">
                                            <p:txEl>
                                              <p:pRg st="3" end="3"/>
                                            </p:txEl>
                                          </p:spTgt>
                                        </p:tgtEl>
                                      </p:cBhvr>
                                      <p:to x="100000" y="80000"/>
                                    </p:animScale>
                                    <p:animScale>
                                      <p:cBhvr>
                                        <p:cTn id="77" dur="166" decel="50000">
                                          <p:stCondLst>
                                            <p:cond delay="1338"/>
                                          </p:stCondLst>
                                        </p:cTn>
                                        <p:tgtEl>
                                          <p:spTgt spid="3">
                                            <p:txEl>
                                              <p:pRg st="3" end="3"/>
                                            </p:txEl>
                                          </p:spTgt>
                                        </p:tgtEl>
                                      </p:cBhvr>
                                      <p:to x="100000" y="100000"/>
                                    </p:animScale>
                                    <p:animScale>
                                      <p:cBhvr>
                                        <p:cTn id="78" dur="26">
                                          <p:stCondLst>
                                            <p:cond delay="1642"/>
                                          </p:stCondLst>
                                        </p:cTn>
                                        <p:tgtEl>
                                          <p:spTgt spid="3">
                                            <p:txEl>
                                              <p:pRg st="3" end="3"/>
                                            </p:txEl>
                                          </p:spTgt>
                                        </p:tgtEl>
                                      </p:cBhvr>
                                      <p:to x="100000" y="90000"/>
                                    </p:animScale>
                                    <p:animScale>
                                      <p:cBhvr>
                                        <p:cTn id="79" dur="166" decel="50000">
                                          <p:stCondLst>
                                            <p:cond delay="1668"/>
                                          </p:stCondLst>
                                        </p:cTn>
                                        <p:tgtEl>
                                          <p:spTgt spid="3">
                                            <p:txEl>
                                              <p:pRg st="3" end="3"/>
                                            </p:txEl>
                                          </p:spTgt>
                                        </p:tgtEl>
                                      </p:cBhvr>
                                      <p:to x="100000" y="100000"/>
                                    </p:animScale>
                                    <p:animScale>
                                      <p:cBhvr>
                                        <p:cTn id="80" dur="26">
                                          <p:stCondLst>
                                            <p:cond delay="1808"/>
                                          </p:stCondLst>
                                        </p:cTn>
                                        <p:tgtEl>
                                          <p:spTgt spid="3">
                                            <p:txEl>
                                              <p:pRg st="3" end="3"/>
                                            </p:txEl>
                                          </p:spTgt>
                                        </p:tgtEl>
                                      </p:cBhvr>
                                      <p:to x="100000" y="95000"/>
                                    </p:animScale>
                                    <p:animScale>
                                      <p:cBhvr>
                                        <p:cTn id="81"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latin typeface="Times New Roman" pitchFamily="18" charset="0"/>
                <a:cs typeface="Times New Roman" pitchFamily="18" charset="0"/>
              </a:rPr>
              <a:t>Буквы непроизносимых согласных в корне слова.(правило №3)</a:t>
            </a:r>
            <a:endParaRPr lang="ru-RU" dirty="0">
              <a:latin typeface="Times New Roman" pitchFamily="18" charset="0"/>
              <a:cs typeface="Times New Roman" pitchFamily="18" charset="0"/>
            </a:endParaRPr>
          </a:p>
        </p:txBody>
      </p:sp>
      <p:sp>
        <p:nvSpPr>
          <p:cNvPr id="3" name="Объект 2"/>
          <p:cNvSpPr>
            <a:spLocks noGrp="1"/>
          </p:cNvSpPr>
          <p:nvPr>
            <p:ph idx="1"/>
          </p:nvPr>
        </p:nvSpPr>
        <p:spPr/>
        <p:txBody>
          <a:bodyPr/>
          <a:lstStyle/>
          <a:p>
            <a:r>
              <a:rPr lang="ru-RU" dirty="0" smtClean="0">
                <a:latin typeface="Times New Roman" pitchFamily="18" charset="0"/>
                <a:cs typeface="Times New Roman" pitchFamily="18" charset="0"/>
              </a:rPr>
              <a:t>Произнесу слово .</a:t>
            </a:r>
          </a:p>
          <a:p>
            <a:r>
              <a:rPr lang="ru-RU" dirty="0" smtClean="0">
                <a:latin typeface="Times New Roman" pitchFamily="18" charset="0"/>
                <a:cs typeface="Times New Roman" pitchFamily="18" charset="0"/>
              </a:rPr>
              <a:t>Найду «опасное место», сочетание непроизносимых звуков  (…..</a:t>
            </a:r>
          </a:p>
          <a:p>
            <a:r>
              <a:rPr lang="ru-RU" dirty="0" smtClean="0">
                <a:latin typeface="Times New Roman" pitchFamily="18" charset="0"/>
                <a:cs typeface="Times New Roman" pitchFamily="18" charset="0"/>
              </a:rPr>
              <a:t>Подберу однокоренное слово …….</a:t>
            </a:r>
          </a:p>
          <a:p>
            <a:pPr marL="0" indent="0">
              <a:buNone/>
            </a:pP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звё</a:t>
            </a:r>
            <a:r>
              <a:rPr lang="ru-RU" dirty="0" smtClean="0">
                <a:latin typeface="Times New Roman" pitchFamily="18" charset="0"/>
                <a:cs typeface="Times New Roman" pitchFamily="18" charset="0"/>
              </a:rPr>
              <a:t>(..д)</a:t>
            </a:r>
            <a:r>
              <a:rPr lang="ru-RU" dirty="0" err="1" smtClean="0">
                <a:latin typeface="Times New Roman" pitchFamily="18" charset="0"/>
                <a:cs typeface="Times New Roman" pitchFamily="18" charset="0"/>
              </a:rPr>
              <a:t>ный</a:t>
            </a:r>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902725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Закрепляю правило №1</a:t>
            </a:r>
            <a:endParaRPr lang="ru-RU" dirty="0">
              <a:latin typeface="Times New Roman" pitchFamily="18" charset="0"/>
              <a:cs typeface="Times New Roman" pitchFamily="18" charset="0"/>
            </a:endParaRPr>
          </a:p>
        </p:txBody>
      </p:sp>
      <p:sp>
        <p:nvSpPr>
          <p:cNvPr id="3" name="Объект 2"/>
          <p:cNvSpPr>
            <a:spLocks noGrp="1"/>
          </p:cNvSpPr>
          <p:nvPr>
            <p:ph idx="1"/>
          </p:nvPr>
        </p:nvSpPr>
        <p:spPr/>
        <p:txBody>
          <a:bodyPr/>
          <a:lstStyle/>
          <a:p>
            <a:pPr marL="0" indent="0">
              <a:buNone/>
            </a:pPr>
            <a:r>
              <a:rPr lang="ru-RU" dirty="0" smtClean="0"/>
              <a:t>    </a:t>
            </a:r>
            <a:r>
              <a:rPr lang="ru-RU" dirty="0" smtClean="0"/>
              <a:t>                         </a:t>
            </a:r>
            <a:r>
              <a:rPr lang="ru-RU" dirty="0" smtClean="0">
                <a:latin typeface="Times New Roman" pitchFamily="18" charset="0"/>
                <a:cs typeface="Times New Roman" pitchFamily="18" charset="0"/>
              </a:rPr>
              <a:t>Кедровник.</a:t>
            </a:r>
          </a:p>
          <a:p>
            <a:pPr marL="0" indent="0">
              <a:buNone/>
            </a:pPr>
            <a:r>
              <a:rPr lang="ru-RU" dirty="0">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В </a:t>
            </a:r>
            <a:r>
              <a:rPr lang="ru-RU" dirty="0">
                <a:latin typeface="Times New Roman" pitchFamily="18" charset="0"/>
                <a:cs typeface="Times New Roman" pitchFamily="18" charset="0"/>
              </a:rPr>
              <a:t>тайге растёт </a:t>
            </a:r>
            <a:r>
              <a:rPr lang="ru-RU" dirty="0" smtClean="0">
                <a:latin typeface="Times New Roman" pitchFamily="18" charset="0"/>
                <a:cs typeface="Times New Roman" pitchFamily="18" charset="0"/>
              </a:rPr>
              <a:t>к..</a:t>
            </a:r>
            <a:r>
              <a:rPr lang="ru-RU" dirty="0" err="1" smtClean="0">
                <a:latin typeface="Times New Roman" pitchFamily="18" charset="0"/>
                <a:cs typeface="Times New Roman" pitchFamily="18" charset="0"/>
              </a:rPr>
              <a:t>др</a:t>
            </a:r>
            <a:r>
              <a:rPr lang="ru-RU" dirty="0">
                <a:latin typeface="Times New Roman" pitchFamily="18" charset="0"/>
                <a:cs typeface="Times New Roman" pitchFamily="18" charset="0"/>
              </a:rPr>
              <a:t>. </a:t>
            </a:r>
            <a:r>
              <a:rPr lang="ru-RU" dirty="0" smtClean="0">
                <a:latin typeface="Times New Roman" pitchFamily="18" charset="0"/>
                <a:cs typeface="Times New Roman" pitchFamily="18" charset="0"/>
              </a:rPr>
              <a:t>К..</a:t>
            </a:r>
            <a:r>
              <a:rPr lang="ru-RU" dirty="0" err="1" smtClean="0">
                <a:latin typeface="Times New Roman" pitchFamily="18" charset="0"/>
                <a:cs typeface="Times New Roman" pitchFamily="18" charset="0"/>
              </a:rPr>
              <a:t>дровник</a:t>
            </a:r>
            <a:r>
              <a:rPr lang="ru-RU" dirty="0" smtClean="0">
                <a:latin typeface="Times New Roman" pitchFamily="18" charset="0"/>
                <a:cs typeface="Times New Roman" pitchFamily="18" charset="0"/>
              </a:rPr>
              <a:t>- любимое место  многих ж..</a:t>
            </a:r>
            <a:r>
              <a:rPr lang="ru-RU" dirty="0" err="1" smtClean="0">
                <a:latin typeface="Times New Roman" pitchFamily="18" charset="0"/>
                <a:cs typeface="Times New Roman" pitchFamily="18" charset="0"/>
              </a:rPr>
              <a:t>вотных</a:t>
            </a:r>
            <a:r>
              <a:rPr lang="ru-RU" dirty="0" smtClean="0">
                <a:latin typeface="Times New Roman" pitchFamily="18" charset="0"/>
                <a:cs typeface="Times New Roman" pitchFamily="18" charset="0"/>
              </a:rPr>
              <a:t> и птиц. Ос..</a:t>
            </a:r>
            <a:r>
              <a:rPr lang="ru-RU" dirty="0" err="1" smtClean="0">
                <a:latin typeface="Times New Roman" pitchFamily="18" charset="0"/>
                <a:cs typeface="Times New Roman" pitchFamily="18" charset="0"/>
              </a:rPr>
              <a:t>нью</a:t>
            </a:r>
            <a:r>
              <a:rPr lang="ru-RU" dirty="0" smtClean="0">
                <a:latin typeface="Times New Roman" pitchFamily="18" charset="0"/>
                <a:cs typeface="Times New Roman" pitchFamily="18" charset="0"/>
              </a:rPr>
              <a:t> в нём </a:t>
            </a:r>
            <a:r>
              <a:rPr lang="ru-RU" dirty="0" err="1" smtClean="0">
                <a:latin typeface="Times New Roman" pitchFamily="18" charset="0"/>
                <a:cs typeface="Times New Roman" pitchFamily="18" charset="0"/>
              </a:rPr>
              <a:t>созр</a:t>
            </a:r>
            <a:r>
              <a:rPr lang="ru-RU" dirty="0" smtClean="0">
                <a:latin typeface="Times New Roman" pitchFamily="18" charset="0"/>
                <a:cs typeface="Times New Roman" pitchFamily="18" charset="0"/>
              </a:rPr>
              <a:t>..</a:t>
            </a:r>
            <a:r>
              <a:rPr lang="ru-RU" dirty="0" err="1" smtClean="0">
                <a:latin typeface="Times New Roman" pitchFamily="18" charset="0"/>
                <a:cs typeface="Times New Roman" pitchFamily="18" charset="0"/>
              </a:rPr>
              <a:t>вают</a:t>
            </a:r>
            <a:r>
              <a:rPr lang="ru-RU" dirty="0" smtClean="0">
                <a:latin typeface="Times New Roman" pitchFamily="18" charset="0"/>
                <a:cs typeface="Times New Roman" pitchFamily="18" charset="0"/>
              </a:rPr>
              <a:t> к..</a:t>
            </a:r>
            <a:r>
              <a:rPr lang="ru-RU" dirty="0" err="1" smtClean="0">
                <a:latin typeface="Times New Roman" pitchFamily="18" charset="0"/>
                <a:cs typeface="Times New Roman" pitchFamily="18" charset="0"/>
              </a:rPr>
              <a:t>дровые</a:t>
            </a:r>
            <a:r>
              <a:rPr lang="ru-RU" dirty="0" smtClean="0">
                <a:latin typeface="Times New Roman" pitchFamily="18" charset="0"/>
                <a:cs typeface="Times New Roman" pitchFamily="18" charset="0"/>
              </a:rPr>
              <a:t> ш..</a:t>
            </a:r>
            <a:r>
              <a:rPr lang="ru-RU" dirty="0" err="1" smtClean="0">
                <a:latin typeface="Times New Roman" pitchFamily="18" charset="0"/>
                <a:cs typeface="Times New Roman" pitchFamily="18" charset="0"/>
              </a:rPr>
              <a:t>шки</a:t>
            </a:r>
            <a:r>
              <a:rPr lang="ru-RU" dirty="0" smtClean="0">
                <a:latin typeface="Times New Roman" pitchFamily="18" charset="0"/>
                <a:cs typeface="Times New Roman" pitchFamily="18" charset="0"/>
              </a:rPr>
              <a:t>.</a:t>
            </a: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ru-RU" dirty="0" smtClean="0"/>
              <a:t> </a:t>
            </a:r>
            <a:r>
              <a:rPr lang="ru-RU" dirty="0"/>
              <a:t/>
            </a:r>
            <a:br>
              <a:rPr lang="ru-RU" dirty="0"/>
            </a:br>
            <a:endParaRPr lang="ru-RU" dirty="0"/>
          </a:p>
          <a:p>
            <a:endParaRPr lang="ru-RU" dirty="0"/>
          </a:p>
        </p:txBody>
      </p:sp>
      <p:pic>
        <p:nvPicPr>
          <p:cNvPr id="1026" name="Picture 2" descr="C:\Users\Леха\AppData\Local\Microsoft\Windows\Temporary Internet Files\Content.IE5\DSP1I8EJ\MP900401229[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224" y="3666655"/>
            <a:ext cx="2376000" cy="2970725"/>
          </a:xfrm>
          <a:prstGeom prst="rect">
            <a:avLst/>
          </a:prstGeom>
          <a:noFill/>
          <a:extLst>
            <a:ext uri="{909E8E84-426E-40DD-AFC4-6F175D3DCCD1}">
              <a14:hiddenFill xmlns:a14="http://schemas.microsoft.com/office/drawing/2010/main">
                <a:solidFill>
                  <a:srgbClr val="FFFFFF"/>
                </a:solidFill>
              </a14:hiddenFill>
            </a:ext>
          </a:extLst>
        </p:spPr>
      </p:pic>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90437" y="4005064"/>
            <a:ext cx="2736000" cy="205918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Рисунок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5536" y="3666655"/>
            <a:ext cx="2045161" cy="2736000"/>
          </a:xfrm>
          <a:prstGeom prst="rect">
            <a:avLst/>
          </a:prstGeom>
        </p:spPr>
      </p:pic>
    </p:spTree>
    <p:extLst>
      <p:ext uri="{BB962C8B-B14F-4D97-AF65-F5344CB8AC3E}">
        <p14:creationId xmlns:p14="http://schemas.microsoft.com/office/powerpoint/2010/main" val="1712882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nodeType="clickEffect">
                                  <p:stCondLst>
                                    <p:cond delay="0"/>
                                  </p:stCondLst>
                                  <p:childTnLst>
                                    <p:set>
                                      <p:cBhvr>
                                        <p:cTn id="23" dur="1" fill="hold">
                                          <p:stCondLst>
                                            <p:cond delay="0"/>
                                          </p:stCondLst>
                                        </p:cTn>
                                        <p:tgtEl>
                                          <p:spTgt spid="1026"/>
                                        </p:tgtEl>
                                        <p:attrNameLst>
                                          <p:attrName>style.visibility</p:attrName>
                                        </p:attrNameLst>
                                      </p:cBhvr>
                                      <p:to>
                                        <p:strVal val="visible"/>
                                      </p:to>
                                    </p:set>
                                    <p:anim calcmode="lin" valueType="num">
                                      <p:cBhvr>
                                        <p:cTn id="24" dur="1000" fill="hold"/>
                                        <p:tgtEl>
                                          <p:spTgt spid="1026"/>
                                        </p:tgtEl>
                                        <p:attrNameLst>
                                          <p:attrName>ppt_w</p:attrName>
                                        </p:attrNameLst>
                                      </p:cBhvr>
                                      <p:tavLst>
                                        <p:tav tm="0">
                                          <p:val>
                                            <p:fltVal val="0"/>
                                          </p:val>
                                        </p:tav>
                                        <p:tav tm="100000">
                                          <p:val>
                                            <p:strVal val="#ppt_w"/>
                                          </p:val>
                                        </p:tav>
                                      </p:tavLst>
                                    </p:anim>
                                    <p:anim calcmode="lin" valueType="num">
                                      <p:cBhvr>
                                        <p:cTn id="25" dur="1000" fill="hold"/>
                                        <p:tgtEl>
                                          <p:spTgt spid="1026"/>
                                        </p:tgtEl>
                                        <p:attrNameLst>
                                          <p:attrName>ppt_h</p:attrName>
                                        </p:attrNameLst>
                                      </p:cBhvr>
                                      <p:tavLst>
                                        <p:tav tm="0">
                                          <p:val>
                                            <p:fltVal val="0"/>
                                          </p:val>
                                        </p:tav>
                                        <p:tav tm="100000">
                                          <p:val>
                                            <p:strVal val="#ppt_h"/>
                                          </p:val>
                                        </p:tav>
                                      </p:tavLst>
                                    </p:anim>
                                    <p:anim calcmode="lin" valueType="num">
                                      <p:cBhvr>
                                        <p:cTn id="26" dur="1000" fill="hold"/>
                                        <p:tgtEl>
                                          <p:spTgt spid="1026"/>
                                        </p:tgtEl>
                                        <p:attrNameLst>
                                          <p:attrName>style.rotation</p:attrName>
                                        </p:attrNameLst>
                                      </p:cBhvr>
                                      <p:tavLst>
                                        <p:tav tm="0">
                                          <p:val>
                                            <p:fltVal val="90"/>
                                          </p:val>
                                        </p:tav>
                                        <p:tav tm="100000">
                                          <p:val>
                                            <p:fltVal val="0"/>
                                          </p:val>
                                        </p:tav>
                                      </p:tavLst>
                                    </p:anim>
                                    <p:animEffect transition="in" filter="fade">
                                      <p:cBhvr>
                                        <p:cTn id="27" dur="1000"/>
                                        <p:tgtEl>
                                          <p:spTgt spid="1026"/>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wheel(1)">
                                      <p:cBhvr>
                                        <p:cTn id="32" dur="2000"/>
                                        <p:tgtEl>
                                          <p:spTgt spid="3">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Effect transition="in" filter="wipe(down)">
                                      <p:cBhvr>
                                        <p:cTn id="3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2320" y="116632"/>
            <a:ext cx="1656000" cy="1242000"/>
          </a:xfrm>
          <a:prstGeom prst="rect">
            <a:avLst/>
          </a:prstGeom>
        </p:spPr>
      </p:pic>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Закрепляю правило №2</a:t>
            </a:r>
            <a:endParaRPr lang="ru-RU"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92500" lnSpcReduction="20000"/>
          </a:bodyPr>
          <a:lstStyle/>
          <a:p>
            <a:pPr marL="0" indent="0">
              <a:buNone/>
            </a:pPr>
            <a:r>
              <a:rPr lang="ru-RU" dirty="0" smtClean="0"/>
              <a:t>                           </a:t>
            </a:r>
            <a:r>
              <a:rPr lang="ru-RU" sz="3500" dirty="0" smtClean="0">
                <a:latin typeface="Times New Roman" pitchFamily="18" charset="0"/>
                <a:cs typeface="Times New Roman" pitchFamily="18" charset="0"/>
              </a:rPr>
              <a:t>Зимний </a:t>
            </a:r>
            <a:r>
              <a:rPr lang="ru-RU" sz="3500" dirty="0">
                <a:latin typeface="Times New Roman" pitchFamily="18" charset="0"/>
                <a:cs typeface="Times New Roman" pitchFamily="18" charset="0"/>
              </a:rPr>
              <a:t>денек.</a:t>
            </a:r>
          </a:p>
          <a:p>
            <a:pPr marL="0" indent="0">
              <a:buNone/>
            </a:pPr>
            <a:r>
              <a:rPr lang="ru-RU" sz="3500" dirty="0" smtClean="0">
                <a:latin typeface="Times New Roman" pitchFamily="18" charset="0"/>
                <a:cs typeface="Times New Roman" pitchFamily="18" charset="0"/>
              </a:rPr>
              <a:t>     Ночью </a:t>
            </a:r>
            <a:r>
              <a:rPr lang="ru-RU" sz="3500" dirty="0">
                <a:latin typeface="Times New Roman" pitchFamily="18" charset="0"/>
                <a:cs typeface="Times New Roman" pitchFamily="18" charset="0"/>
              </a:rPr>
              <a:t>был </a:t>
            </a:r>
            <a:r>
              <a:rPr lang="ru-RU" sz="3500" dirty="0" smtClean="0">
                <a:latin typeface="Times New Roman" pitchFamily="18" charset="0"/>
                <a:cs typeface="Times New Roman" pitchFamily="18" charset="0"/>
              </a:rPr>
              <a:t>(</a:t>
            </a:r>
            <a:r>
              <a:rPr lang="ru-RU" sz="3500" dirty="0" err="1" smtClean="0">
                <a:latin typeface="Times New Roman" pitchFamily="18" charset="0"/>
                <a:cs typeface="Times New Roman" pitchFamily="18" charset="0"/>
              </a:rPr>
              <a:t>ле</a:t>
            </a:r>
            <a:r>
              <a:rPr lang="ru-RU" sz="3500" dirty="0" smtClean="0">
                <a:latin typeface="Times New Roman" pitchFamily="18" charset="0"/>
                <a:cs typeface="Times New Roman" pitchFamily="18" charset="0"/>
              </a:rPr>
              <a:t>..кий) (</a:t>
            </a:r>
            <a:r>
              <a:rPr lang="ru-RU" sz="3500" dirty="0" err="1" smtClean="0">
                <a:latin typeface="Times New Roman" pitchFamily="18" charset="0"/>
                <a:cs typeface="Times New Roman" pitchFamily="18" charset="0"/>
              </a:rPr>
              <a:t>моро</a:t>
            </a:r>
            <a:r>
              <a:rPr lang="ru-RU" sz="3500" dirty="0" smtClean="0">
                <a:latin typeface="Times New Roman" pitchFamily="18" charset="0"/>
                <a:cs typeface="Times New Roman" pitchFamily="18" charset="0"/>
              </a:rPr>
              <a:t>..). </a:t>
            </a:r>
            <a:r>
              <a:rPr lang="ru-RU" sz="3500" dirty="0">
                <a:latin typeface="Times New Roman" pitchFamily="18" charset="0"/>
                <a:cs typeface="Times New Roman" pitchFamily="18" charset="0"/>
              </a:rPr>
              <a:t>Выпал первый </a:t>
            </a:r>
            <a:r>
              <a:rPr lang="ru-RU" sz="3500" dirty="0" smtClean="0">
                <a:latin typeface="Times New Roman" pitchFamily="18" charset="0"/>
                <a:cs typeface="Times New Roman" pitchFamily="18" charset="0"/>
              </a:rPr>
              <a:t>(сне..). Он (</a:t>
            </a:r>
            <a:r>
              <a:rPr lang="ru-RU" sz="3500" dirty="0" err="1" smtClean="0">
                <a:latin typeface="Times New Roman" pitchFamily="18" charset="0"/>
                <a:cs typeface="Times New Roman" pitchFamily="18" charset="0"/>
              </a:rPr>
              <a:t>мя</a:t>
            </a:r>
            <a:r>
              <a:rPr lang="ru-RU" sz="3500" dirty="0" smtClean="0">
                <a:latin typeface="Times New Roman" pitchFamily="18" charset="0"/>
                <a:cs typeface="Times New Roman" pitchFamily="18" charset="0"/>
              </a:rPr>
              <a:t>..кий), </a:t>
            </a:r>
            <a:r>
              <a:rPr lang="ru-RU" sz="3500" dirty="0">
                <a:latin typeface="Times New Roman" pitchFamily="18" charset="0"/>
                <a:cs typeface="Times New Roman" pitchFamily="18" charset="0"/>
              </a:rPr>
              <a:t>белый пушистый. </a:t>
            </a:r>
            <a:r>
              <a:rPr lang="ru-RU" sz="3500" dirty="0" smtClean="0">
                <a:latin typeface="Times New Roman" pitchFamily="18" charset="0"/>
                <a:cs typeface="Times New Roman" pitchFamily="18" charset="0"/>
              </a:rPr>
              <a:t>(</a:t>
            </a:r>
            <a:r>
              <a:rPr lang="ru-RU" sz="3500" dirty="0" err="1" smtClean="0">
                <a:latin typeface="Times New Roman" pitchFamily="18" charset="0"/>
                <a:cs typeface="Times New Roman" pitchFamily="18" charset="0"/>
              </a:rPr>
              <a:t>Ду</a:t>
            </a:r>
            <a:r>
              <a:rPr lang="ru-RU" sz="3500" dirty="0" smtClean="0">
                <a:latin typeface="Times New Roman" pitchFamily="18" charset="0"/>
                <a:cs typeface="Times New Roman" pitchFamily="18" charset="0"/>
              </a:rPr>
              <a:t>..</a:t>
            </a:r>
            <a:r>
              <a:rPr lang="ru-RU" sz="3500" dirty="0" err="1" smtClean="0">
                <a:latin typeface="Times New Roman" pitchFamily="18" charset="0"/>
                <a:cs typeface="Times New Roman" pitchFamily="18" charset="0"/>
              </a:rPr>
              <a:t>ки</a:t>
            </a:r>
            <a:r>
              <a:rPr lang="ru-RU" sz="3500" dirty="0" smtClean="0">
                <a:latin typeface="Times New Roman" pitchFamily="18" charset="0"/>
                <a:cs typeface="Times New Roman" pitchFamily="18" charset="0"/>
              </a:rPr>
              <a:t>), (избу..</a:t>
            </a:r>
            <a:r>
              <a:rPr lang="ru-RU" sz="3500" dirty="0" err="1" smtClean="0">
                <a:latin typeface="Times New Roman" pitchFamily="18" charset="0"/>
                <a:cs typeface="Times New Roman" pitchFamily="18" charset="0"/>
              </a:rPr>
              <a:t>ки</a:t>
            </a:r>
            <a:r>
              <a:rPr lang="ru-RU" sz="3500" dirty="0" smtClean="0">
                <a:latin typeface="Times New Roman" pitchFamily="18" charset="0"/>
                <a:cs typeface="Times New Roman" pitchFamily="18" charset="0"/>
              </a:rPr>
              <a:t>) </a:t>
            </a:r>
            <a:r>
              <a:rPr lang="ru-RU" sz="3500" dirty="0">
                <a:latin typeface="Times New Roman" pitchFamily="18" charset="0"/>
                <a:cs typeface="Times New Roman" pitchFamily="18" charset="0"/>
              </a:rPr>
              <a:t>и </a:t>
            </a:r>
            <a:r>
              <a:rPr lang="ru-RU" sz="3500" dirty="0" smtClean="0">
                <a:latin typeface="Times New Roman" pitchFamily="18" charset="0"/>
                <a:cs typeface="Times New Roman" pitchFamily="18" charset="0"/>
              </a:rPr>
              <a:t>(</a:t>
            </a:r>
            <a:r>
              <a:rPr lang="ru-RU" sz="3500" dirty="0" err="1" smtClean="0">
                <a:latin typeface="Times New Roman" pitchFamily="18" charset="0"/>
                <a:cs typeface="Times New Roman" pitchFamily="18" charset="0"/>
              </a:rPr>
              <a:t>доро</a:t>
            </a:r>
            <a:r>
              <a:rPr lang="ru-RU" sz="3500" dirty="0" smtClean="0">
                <a:latin typeface="Times New Roman" pitchFamily="18" charset="0"/>
                <a:cs typeface="Times New Roman" pitchFamily="18" charset="0"/>
              </a:rPr>
              <a:t>..</a:t>
            </a:r>
            <a:r>
              <a:rPr lang="ru-RU" sz="3500" dirty="0" err="1" smtClean="0">
                <a:latin typeface="Times New Roman" pitchFamily="18" charset="0"/>
                <a:cs typeface="Times New Roman" pitchFamily="18" charset="0"/>
              </a:rPr>
              <a:t>ки</a:t>
            </a:r>
            <a:r>
              <a:rPr lang="ru-RU" sz="3500" dirty="0" smtClean="0">
                <a:latin typeface="Times New Roman" pitchFamily="18" charset="0"/>
                <a:cs typeface="Times New Roman" pitchFamily="18" charset="0"/>
              </a:rPr>
              <a:t>) </a:t>
            </a:r>
            <a:r>
              <a:rPr lang="ru-RU" sz="3500" dirty="0">
                <a:latin typeface="Times New Roman" pitchFamily="18" charset="0"/>
                <a:cs typeface="Times New Roman" pitchFamily="18" charset="0"/>
              </a:rPr>
              <a:t>стали белые. </a:t>
            </a:r>
            <a:r>
              <a:rPr lang="ru-RU" sz="3500" dirty="0" smtClean="0">
                <a:latin typeface="Times New Roman" pitchFamily="18" charset="0"/>
                <a:cs typeface="Times New Roman" pitchFamily="18" charset="0"/>
              </a:rPr>
              <a:t>С ( </a:t>
            </a:r>
            <a:r>
              <a:rPr lang="ru-RU" sz="3500" dirty="0" err="1" smtClean="0">
                <a:latin typeface="Times New Roman" pitchFamily="18" charset="0"/>
                <a:cs typeface="Times New Roman" pitchFamily="18" charset="0"/>
              </a:rPr>
              <a:t>бере</a:t>
            </a:r>
            <a:r>
              <a:rPr lang="ru-RU" sz="3500" dirty="0" smtClean="0">
                <a:latin typeface="Times New Roman" pitchFamily="18" charset="0"/>
                <a:cs typeface="Times New Roman" pitchFamily="18" charset="0"/>
              </a:rPr>
              <a:t>..) </a:t>
            </a:r>
            <a:r>
              <a:rPr lang="ru-RU" sz="3500" dirty="0">
                <a:latin typeface="Times New Roman" pitchFamily="18" charset="0"/>
                <a:cs typeface="Times New Roman" pitchFamily="18" charset="0"/>
              </a:rPr>
              <a:t>посыпался иней. Хорошо во дворе! Ребята надевают пальто, шапки, </a:t>
            </a:r>
            <a:r>
              <a:rPr lang="ru-RU" sz="3500" dirty="0" smtClean="0">
                <a:latin typeface="Times New Roman" pitchFamily="18" charset="0"/>
                <a:cs typeface="Times New Roman" pitchFamily="18" charset="0"/>
              </a:rPr>
              <a:t>(варе..</a:t>
            </a:r>
            <a:r>
              <a:rPr lang="ru-RU" sz="3500" dirty="0" err="1" smtClean="0">
                <a:latin typeface="Times New Roman" pitchFamily="18" charset="0"/>
                <a:cs typeface="Times New Roman" pitchFamily="18" charset="0"/>
              </a:rPr>
              <a:t>ки</a:t>
            </a:r>
            <a:r>
              <a:rPr lang="ru-RU" sz="3500" dirty="0" smtClean="0">
                <a:latin typeface="Times New Roman" pitchFamily="18" charset="0"/>
                <a:cs typeface="Times New Roman" pitchFamily="18" charset="0"/>
              </a:rPr>
              <a:t>) </a:t>
            </a:r>
            <a:r>
              <a:rPr lang="ru-RU" sz="3500" dirty="0">
                <a:latin typeface="Times New Roman" pitchFamily="18" charset="0"/>
                <a:cs typeface="Times New Roman" pitchFamily="18" charset="0"/>
              </a:rPr>
              <a:t>и бегут играть в (</a:t>
            </a:r>
            <a:r>
              <a:rPr lang="ru-RU" sz="3500" dirty="0" smtClean="0">
                <a:latin typeface="Times New Roman" pitchFamily="18" charset="0"/>
                <a:cs typeface="Times New Roman" pitchFamily="18" charset="0"/>
              </a:rPr>
              <a:t>сне..</a:t>
            </a:r>
            <a:r>
              <a:rPr lang="ru-RU" sz="3500" dirty="0" err="1" smtClean="0">
                <a:latin typeface="Times New Roman" pitchFamily="18" charset="0"/>
                <a:cs typeface="Times New Roman" pitchFamily="18" charset="0"/>
              </a:rPr>
              <a:t>ки</a:t>
            </a:r>
            <a:r>
              <a:rPr lang="ru-RU" sz="3500" dirty="0" smtClean="0">
                <a:latin typeface="Times New Roman" pitchFamily="18" charset="0"/>
                <a:cs typeface="Times New Roman" pitchFamily="18" charset="0"/>
              </a:rPr>
              <a:t>). </a:t>
            </a:r>
            <a:r>
              <a:rPr lang="ru-RU" sz="3500" dirty="0">
                <a:latin typeface="Times New Roman" pitchFamily="18" charset="0"/>
                <a:cs typeface="Times New Roman" pitchFamily="18" charset="0"/>
              </a:rPr>
              <a:t>Малыши вылепили снеговика. Вместо носа </a:t>
            </a:r>
            <a:r>
              <a:rPr lang="ru-RU" sz="3500" dirty="0" smtClean="0">
                <a:latin typeface="Times New Roman" pitchFamily="18" charset="0"/>
                <a:cs typeface="Times New Roman" pitchFamily="18" charset="0"/>
              </a:rPr>
              <a:t>(</a:t>
            </a:r>
            <a:r>
              <a:rPr lang="ru-RU" sz="3500" dirty="0" err="1" smtClean="0">
                <a:latin typeface="Times New Roman" pitchFamily="18" charset="0"/>
                <a:cs typeface="Times New Roman" pitchFamily="18" charset="0"/>
              </a:rPr>
              <a:t>морко</a:t>
            </a:r>
            <a:r>
              <a:rPr lang="ru-RU" sz="3500" dirty="0" smtClean="0">
                <a:latin typeface="Times New Roman" pitchFamily="18" charset="0"/>
                <a:cs typeface="Times New Roman" pitchFamily="18" charset="0"/>
              </a:rPr>
              <a:t>..ка). </a:t>
            </a:r>
            <a:r>
              <a:rPr lang="ru-RU" sz="3500" dirty="0">
                <a:latin typeface="Times New Roman" pitchFamily="18" charset="0"/>
                <a:cs typeface="Times New Roman" pitchFamily="18" charset="0"/>
              </a:rPr>
              <a:t>Скоро прилетят зимние гости. </a:t>
            </a:r>
            <a:r>
              <a:rPr lang="ru-RU" sz="3500" dirty="0" smtClean="0">
                <a:latin typeface="Times New Roman" pitchFamily="18" charset="0"/>
                <a:cs typeface="Times New Roman" pitchFamily="18" charset="0"/>
              </a:rPr>
              <a:t>(Корму..</a:t>
            </a:r>
            <a:r>
              <a:rPr lang="ru-RU" sz="3500" dirty="0" err="1" smtClean="0">
                <a:latin typeface="Times New Roman" pitchFamily="18" charset="0"/>
                <a:cs typeface="Times New Roman" pitchFamily="18" charset="0"/>
              </a:rPr>
              <a:t>ки</a:t>
            </a:r>
            <a:r>
              <a:rPr lang="ru-RU" sz="3500" dirty="0" smtClean="0">
                <a:latin typeface="Times New Roman" pitchFamily="18" charset="0"/>
                <a:cs typeface="Times New Roman" pitchFamily="18" charset="0"/>
              </a:rPr>
              <a:t>) </a:t>
            </a:r>
            <a:r>
              <a:rPr lang="ru-RU" sz="3500" dirty="0">
                <a:latin typeface="Times New Roman" pitchFamily="18" charset="0"/>
                <a:cs typeface="Times New Roman" pitchFamily="18" charset="0"/>
              </a:rPr>
              <a:t>для них готовы.</a:t>
            </a:r>
          </a:p>
          <a:p>
            <a:endParaRPr lang="ru-RU" dirty="0"/>
          </a:p>
        </p:txBody>
      </p:sp>
      <p:pic>
        <p:nvPicPr>
          <p:cNvPr id="1026" name="Picture 2" descr="C:\Users\Леха\AppData\Local\Microsoft\Windows\Temporary Internet Files\Content.IE5\N04CJZB8\MP90044905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16632"/>
            <a:ext cx="1368000" cy="115064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Леха\AppData\Local\Microsoft\Windows\Temporary Internet Files\Content.IE5\M5ACL52A\MC90042643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8304" y="5229200"/>
            <a:ext cx="1493973" cy="176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8628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wheel(1)">
                                      <p:cBhvr>
                                        <p:cTn id="13" dur="2000"/>
                                        <p:tgtEl>
                                          <p:spTgt spid="1026"/>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heel(1)">
                                      <p:cBhvr>
                                        <p:cTn id="18" dur="20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1027"/>
                                        </p:tgtEl>
                                        <p:attrNameLst>
                                          <p:attrName>style.visibility</p:attrName>
                                        </p:attrNameLst>
                                      </p:cBhvr>
                                      <p:to>
                                        <p:strVal val="visible"/>
                                      </p:to>
                                    </p:set>
                                    <p:animEffect transition="in" filter="randombar(horizontal)">
                                      <p:cBhvr>
                                        <p:cTn id="23" dur="500"/>
                                        <p:tgtEl>
                                          <p:spTgt spid="1027"/>
                                        </p:tgtEl>
                                      </p:cBhvr>
                                    </p:animEffect>
                                  </p:childTnLst>
                                </p:cTn>
                              </p:par>
                            </p:childTnLst>
                          </p:cTn>
                        </p:par>
                      </p:childTnLst>
                    </p:cTn>
                  </p:par>
                  <p:par>
                    <p:cTn id="24" fill="hold">
                      <p:stCondLst>
                        <p:cond delay="indefinite"/>
                      </p:stCondLst>
                      <p:childTnLst>
                        <p:par>
                          <p:cTn id="25" fill="hold">
                            <p:stCondLst>
                              <p:cond delay="0"/>
                            </p:stCondLst>
                            <p:childTnLst>
                              <p:par>
                                <p:cTn id="26" presetID="26" presetClass="entr" presetSubtype="0" fill="hold"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Effect transition="in" filter="wipe(down)">
                                      <p:cBhvr>
                                        <p:cTn id="28" dur="580">
                                          <p:stCondLst>
                                            <p:cond delay="0"/>
                                          </p:stCondLst>
                                        </p:cTn>
                                        <p:tgtEl>
                                          <p:spTgt spid="3">
                                            <p:txEl>
                                              <p:pRg st="0" end="0"/>
                                            </p:txEl>
                                          </p:spTgt>
                                        </p:tgtEl>
                                      </p:cBhvr>
                                    </p:animEffect>
                                    <p:anim calcmode="lin" valueType="num">
                                      <p:cBhvr>
                                        <p:cTn id="29"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4" dur="26">
                                          <p:stCondLst>
                                            <p:cond delay="650"/>
                                          </p:stCondLst>
                                        </p:cTn>
                                        <p:tgtEl>
                                          <p:spTgt spid="3">
                                            <p:txEl>
                                              <p:pRg st="0" end="0"/>
                                            </p:txEl>
                                          </p:spTgt>
                                        </p:tgtEl>
                                      </p:cBhvr>
                                      <p:to x="100000" y="60000"/>
                                    </p:animScale>
                                    <p:animScale>
                                      <p:cBhvr>
                                        <p:cTn id="35" dur="166" decel="50000">
                                          <p:stCondLst>
                                            <p:cond delay="676"/>
                                          </p:stCondLst>
                                        </p:cTn>
                                        <p:tgtEl>
                                          <p:spTgt spid="3">
                                            <p:txEl>
                                              <p:pRg st="0" end="0"/>
                                            </p:txEl>
                                          </p:spTgt>
                                        </p:tgtEl>
                                      </p:cBhvr>
                                      <p:to x="100000" y="100000"/>
                                    </p:animScale>
                                    <p:animScale>
                                      <p:cBhvr>
                                        <p:cTn id="36" dur="26">
                                          <p:stCondLst>
                                            <p:cond delay="1312"/>
                                          </p:stCondLst>
                                        </p:cTn>
                                        <p:tgtEl>
                                          <p:spTgt spid="3">
                                            <p:txEl>
                                              <p:pRg st="0" end="0"/>
                                            </p:txEl>
                                          </p:spTgt>
                                        </p:tgtEl>
                                      </p:cBhvr>
                                      <p:to x="100000" y="80000"/>
                                    </p:animScale>
                                    <p:animScale>
                                      <p:cBhvr>
                                        <p:cTn id="37" dur="166" decel="50000">
                                          <p:stCondLst>
                                            <p:cond delay="1338"/>
                                          </p:stCondLst>
                                        </p:cTn>
                                        <p:tgtEl>
                                          <p:spTgt spid="3">
                                            <p:txEl>
                                              <p:pRg st="0" end="0"/>
                                            </p:txEl>
                                          </p:spTgt>
                                        </p:tgtEl>
                                      </p:cBhvr>
                                      <p:to x="100000" y="100000"/>
                                    </p:animScale>
                                    <p:animScale>
                                      <p:cBhvr>
                                        <p:cTn id="38" dur="26">
                                          <p:stCondLst>
                                            <p:cond delay="1642"/>
                                          </p:stCondLst>
                                        </p:cTn>
                                        <p:tgtEl>
                                          <p:spTgt spid="3">
                                            <p:txEl>
                                              <p:pRg st="0" end="0"/>
                                            </p:txEl>
                                          </p:spTgt>
                                        </p:tgtEl>
                                      </p:cBhvr>
                                      <p:to x="100000" y="90000"/>
                                    </p:animScale>
                                    <p:animScale>
                                      <p:cBhvr>
                                        <p:cTn id="39" dur="166" decel="50000">
                                          <p:stCondLst>
                                            <p:cond delay="1668"/>
                                          </p:stCondLst>
                                        </p:cTn>
                                        <p:tgtEl>
                                          <p:spTgt spid="3">
                                            <p:txEl>
                                              <p:pRg st="0" end="0"/>
                                            </p:txEl>
                                          </p:spTgt>
                                        </p:tgtEl>
                                      </p:cBhvr>
                                      <p:to x="100000" y="100000"/>
                                    </p:animScale>
                                    <p:animScale>
                                      <p:cBhvr>
                                        <p:cTn id="40" dur="26">
                                          <p:stCondLst>
                                            <p:cond delay="1808"/>
                                          </p:stCondLst>
                                        </p:cTn>
                                        <p:tgtEl>
                                          <p:spTgt spid="3">
                                            <p:txEl>
                                              <p:pRg st="0" end="0"/>
                                            </p:txEl>
                                          </p:spTgt>
                                        </p:tgtEl>
                                      </p:cBhvr>
                                      <p:to x="100000" y="95000"/>
                                    </p:animScale>
                                    <p:animScale>
                                      <p:cBhvr>
                                        <p:cTn id="41" dur="166" decel="50000">
                                          <p:stCondLst>
                                            <p:cond delay="1834"/>
                                          </p:stCondLst>
                                        </p:cTn>
                                        <p:tgtEl>
                                          <p:spTgt spid="3">
                                            <p:txEl>
                                              <p:pRg st="0" end="0"/>
                                            </p:txEl>
                                          </p:spTgt>
                                        </p:tgtEl>
                                      </p:cBhvr>
                                      <p:to x="100000" y="100000"/>
                                    </p:animScale>
                                  </p:childTnLst>
                                </p:cTn>
                              </p:par>
                              <p:par>
                                <p:cTn id="42" presetID="26" presetClass="entr" presetSubtype="0" fill="hold" nodeType="withEffect">
                                  <p:stCondLst>
                                    <p:cond delay="0"/>
                                  </p:stCondLst>
                                  <p:childTnLst>
                                    <p:set>
                                      <p:cBhvr>
                                        <p:cTn id="43" dur="1" fill="hold">
                                          <p:stCondLst>
                                            <p:cond delay="0"/>
                                          </p:stCondLst>
                                        </p:cTn>
                                        <p:tgtEl>
                                          <p:spTgt spid="3">
                                            <p:txEl>
                                              <p:pRg st="1" end="1"/>
                                            </p:txEl>
                                          </p:spTgt>
                                        </p:tgtEl>
                                        <p:attrNameLst>
                                          <p:attrName>style.visibility</p:attrName>
                                        </p:attrNameLst>
                                      </p:cBhvr>
                                      <p:to>
                                        <p:strVal val="visible"/>
                                      </p:to>
                                    </p:set>
                                    <p:animEffect transition="in" filter="wipe(down)">
                                      <p:cBhvr>
                                        <p:cTn id="44" dur="580">
                                          <p:stCondLst>
                                            <p:cond delay="0"/>
                                          </p:stCondLst>
                                        </p:cTn>
                                        <p:tgtEl>
                                          <p:spTgt spid="3">
                                            <p:txEl>
                                              <p:pRg st="1" end="1"/>
                                            </p:txEl>
                                          </p:spTgt>
                                        </p:tgtEl>
                                      </p:cBhvr>
                                    </p:animEffect>
                                    <p:anim calcmode="lin" valueType="num">
                                      <p:cBhvr>
                                        <p:cTn id="45"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50" dur="26">
                                          <p:stCondLst>
                                            <p:cond delay="650"/>
                                          </p:stCondLst>
                                        </p:cTn>
                                        <p:tgtEl>
                                          <p:spTgt spid="3">
                                            <p:txEl>
                                              <p:pRg st="1" end="1"/>
                                            </p:txEl>
                                          </p:spTgt>
                                        </p:tgtEl>
                                      </p:cBhvr>
                                      <p:to x="100000" y="60000"/>
                                    </p:animScale>
                                    <p:animScale>
                                      <p:cBhvr>
                                        <p:cTn id="51" dur="166" decel="50000">
                                          <p:stCondLst>
                                            <p:cond delay="676"/>
                                          </p:stCondLst>
                                        </p:cTn>
                                        <p:tgtEl>
                                          <p:spTgt spid="3">
                                            <p:txEl>
                                              <p:pRg st="1" end="1"/>
                                            </p:txEl>
                                          </p:spTgt>
                                        </p:tgtEl>
                                      </p:cBhvr>
                                      <p:to x="100000" y="100000"/>
                                    </p:animScale>
                                    <p:animScale>
                                      <p:cBhvr>
                                        <p:cTn id="52" dur="26">
                                          <p:stCondLst>
                                            <p:cond delay="1312"/>
                                          </p:stCondLst>
                                        </p:cTn>
                                        <p:tgtEl>
                                          <p:spTgt spid="3">
                                            <p:txEl>
                                              <p:pRg st="1" end="1"/>
                                            </p:txEl>
                                          </p:spTgt>
                                        </p:tgtEl>
                                      </p:cBhvr>
                                      <p:to x="100000" y="80000"/>
                                    </p:animScale>
                                    <p:animScale>
                                      <p:cBhvr>
                                        <p:cTn id="53" dur="166" decel="50000">
                                          <p:stCondLst>
                                            <p:cond delay="1338"/>
                                          </p:stCondLst>
                                        </p:cTn>
                                        <p:tgtEl>
                                          <p:spTgt spid="3">
                                            <p:txEl>
                                              <p:pRg st="1" end="1"/>
                                            </p:txEl>
                                          </p:spTgt>
                                        </p:tgtEl>
                                      </p:cBhvr>
                                      <p:to x="100000" y="100000"/>
                                    </p:animScale>
                                    <p:animScale>
                                      <p:cBhvr>
                                        <p:cTn id="54" dur="26">
                                          <p:stCondLst>
                                            <p:cond delay="1642"/>
                                          </p:stCondLst>
                                        </p:cTn>
                                        <p:tgtEl>
                                          <p:spTgt spid="3">
                                            <p:txEl>
                                              <p:pRg st="1" end="1"/>
                                            </p:txEl>
                                          </p:spTgt>
                                        </p:tgtEl>
                                      </p:cBhvr>
                                      <p:to x="100000" y="90000"/>
                                    </p:animScale>
                                    <p:animScale>
                                      <p:cBhvr>
                                        <p:cTn id="55" dur="166" decel="50000">
                                          <p:stCondLst>
                                            <p:cond delay="1668"/>
                                          </p:stCondLst>
                                        </p:cTn>
                                        <p:tgtEl>
                                          <p:spTgt spid="3">
                                            <p:txEl>
                                              <p:pRg st="1" end="1"/>
                                            </p:txEl>
                                          </p:spTgt>
                                        </p:tgtEl>
                                      </p:cBhvr>
                                      <p:to x="100000" y="100000"/>
                                    </p:animScale>
                                    <p:animScale>
                                      <p:cBhvr>
                                        <p:cTn id="56" dur="26">
                                          <p:stCondLst>
                                            <p:cond delay="1808"/>
                                          </p:stCondLst>
                                        </p:cTn>
                                        <p:tgtEl>
                                          <p:spTgt spid="3">
                                            <p:txEl>
                                              <p:pRg st="1" end="1"/>
                                            </p:txEl>
                                          </p:spTgt>
                                        </p:tgtEl>
                                      </p:cBhvr>
                                      <p:to x="100000" y="95000"/>
                                    </p:animScale>
                                    <p:animScale>
                                      <p:cBhvr>
                                        <p:cTn id="57"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Закрепляю правило №3</a:t>
            </a:r>
            <a:endParaRPr lang="ru-RU" dirty="0">
              <a:latin typeface="Times New Roman" pitchFamily="18" charset="0"/>
              <a:cs typeface="Times New Roman" pitchFamily="18" charset="0"/>
            </a:endParaRPr>
          </a:p>
        </p:txBody>
      </p:sp>
      <p:sp>
        <p:nvSpPr>
          <p:cNvPr id="3" name="Объект 2"/>
          <p:cNvSpPr>
            <a:spLocks noGrp="1"/>
          </p:cNvSpPr>
          <p:nvPr>
            <p:ph idx="1"/>
          </p:nvPr>
        </p:nvSpPr>
        <p:spPr/>
        <p:txBody>
          <a:bodyPr/>
          <a:lstStyle/>
          <a:p>
            <a:pPr marL="0" indent="0">
              <a:buNone/>
            </a:pPr>
            <a:r>
              <a:rPr lang="ru-RU" dirty="0" smtClean="0"/>
              <a:t>                       </a:t>
            </a:r>
            <a:r>
              <a:rPr lang="ru-RU" dirty="0" smtClean="0">
                <a:latin typeface="Times New Roman" pitchFamily="18" charset="0"/>
                <a:cs typeface="Times New Roman" pitchFamily="18" charset="0"/>
              </a:rPr>
              <a:t>Охота не удалась.</a:t>
            </a:r>
          </a:p>
          <a:p>
            <a:pPr marL="0" indent="0">
              <a:buNone/>
            </a:pPr>
            <a:r>
              <a:rPr lang="ru-RU" dirty="0">
                <a:latin typeface="Times New Roman" pitchFamily="18" charset="0"/>
                <a:cs typeface="Times New Roman" pitchFamily="18" charset="0"/>
              </a:rPr>
              <a:t> </a:t>
            </a:r>
            <a:r>
              <a:rPr lang="ru-RU" dirty="0" smtClean="0">
                <a:latin typeface="Times New Roman" pitchFamily="18" charset="0"/>
                <a:cs typeface="Times New Roman" pitchFamily="18" charset="0"/>
              </a:rPr>
              <a:t>    День был ненастный. Солнце спряталось за тучами. Моросил мелкий дождь. Было грустно. Мы выбрались из чащи. Местность эта нам была известна. Вот пастбища. Тут шалаш пастуха. Здесь мы отдохнём. Охота не удалась.</a:t>
            </a:r>
            <a:endParaRPr lang="ru-RU" dirty="0">
              <a:latin typeface="Times New Roman" pitchFamily="18" charset="0"/>
              <a:cs typeface="Times New Roman" pitchFamily="18" charset="0"/>
            </a:endParaRPr>
          </a:p>
        </p:txBody>
      </p:sp>
      <p:pic>
        <p:nvPicPr>
          <p:cNvPr id="3074" name="Picture 2" descr="C:\Users\Леха\AppData\Local\Microsoft\Windows\Temporary Internet Files\Content.IE5\DSP1I8EJ\MC90023136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59832" y="4725144"/>
            <a:ext cx="2379552" cy="1973655"/>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pic>
        <p:nvPicPr>
          <p:cNvPr id="3075" name="Picture 3" descr="C:\Users\Леха\AppData\Local\Microsoft\Windows\Temporary Internet Files\Content.IE5\M5ACL52A\MC90032236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404664"/>
            <a:ext cx="1512000" cy="1560531"/>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8314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075"/>
                                        </p:tgtEl>
                                        <p:attrNameLst>
                                          <p:attrName>style.visibility</p:attrName>
                                        </p:attrNameLst>
                                      </p:cBhvr>
                                      <p:to>
                                        <p:strVal val="visible"/>
                                      </p:to>
                                    </p:set>
                                    <p:animEffect transition="in" filter="barn(inVertical)">
                                      <p:cBhvr>
                                        <p:cTn id="13" dur="500"/>
                                        <p:tgtEl>
                                          <p:spTgt spid="3075"/>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074"/>
                                        </p:tgtEl>
                                        <p:attrNameLst>
                                          <p:attrName>style.visibility</p:attrName>
                                        </p:attrNameLst>
                                      </p:cBhvr>
                                      <p:to>
                                        <p:strVal val="visible"/>
                                      </p:to>
                                    </p:set>
                                    <p:animEffect transition="in" filter="barn(inVertical)">
                                      <p:cBhvr>
                                        <p:cTn id="18" dur="500"/>
                                        <p:tgtEl>
                                          <p:spTgt spid="3074"/>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heel(1)">
                                      <p:cBhvr>
                                        <p:cTn id="23" dur="2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 calcmode="lin" valueType="num">
                                      <p:cBhvr>
                                        <p:cTn id="28"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3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TotalTime>
  <Words>353</Words>
  <Application>Microsoft Office PowerPoint</Application>
  <PresentationFormat>Экран (4:3)</PresentationFormat>
  <Paragraphs>40</Paragraphs>
  <Slides>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10 декабря. Классная работа.</vt:lpstr>
      <vt:lpstr>Вспомни памятку !</vt:lpstr>
      <vt:lpstr>Буквы безударных гласных в корне слова. (правило №1)</vt:lpstr>
      <vt:lpstr>Буквы парных согласных в корне слова.(правило №2)</vt:lpstr>
      <vt:lpstr>Буквы непроизносимых согласных в корне слова.(правило №3)</vt:lpstr>
      <vt:lpstr>Закрепляю правило №1</vt:lpstr>
      <vt:lpstr>Закрепляю правило №2</vt:lpstr>
      <vt:lpstr>Закрепляю правило №3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декабря. Классная работа.</dc:title>
  <dc:creator>Леха</dc:creator>
  <cp:lastModifiedBy>Леха</cp:lastModifiedBy>
  <cp:revision>11</cp:revision>
  <dcterms:created xsi:type="dcterms:W3CDTF">2012-12-09T13:25:56Z</dcterms:created>
  <dcterms:modified xsi:type="dcterms:W3CDTF">2012-12-09T14:56:20Z</dcterms:modified>
</cp:coreProperties>
</file>