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7" r:id="rId4"/>
    <p:sldId id="274" r:id="rId5"/>
    <p:sldId id="265" r:id="rId6"/>
    <p:sldId id="258" r:id="rId7"/>
    <p:sldId id="263" r:id="rId8"/>
    <p:sldId id="266" r:id="rId9"/>
    <p:sldId id="27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59853B"/>
    <a:srgbClr val="2F91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6E9CAC-A3DE-4FED-B530-A1B123EE87D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A45D477-5455-40DA-B6E1-1F17E9E9A516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4E0A4E3-CD98-4B80-A005-33CFCFCB04D6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8A9065-712A-44CF-9A60-0630112AF4E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AE09C53-68D2-448B-A5D5-FA187F95F97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59198D4-6B19-4E93-BEA1-4C0EF1DDC460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E612D3-074B-4169-9BE7-E323BBC474C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55D47B9-AA25-4398-8A4F-6C30E88A280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125449-28FE-4EF2-A78E-9BF1F6984E20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825A804-43A8-44FA-AD13-DA8AAC9E44F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89DEAC-6278-4ED0-9A2A-23262E7C0ED9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8999">
              <a:srgbClr val="B43E85"/>
            </a:gs>
            <a:gs pos="15500">
              <a:srgbClr val="C50849"/>
            </a:gs>
            <a:gs pos="16500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C05F2DB-162E-4B31-AC40-6CC50EEAFE78}" type="slidenum">
              <a:rPr lang="ru-RU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500042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неграмотный пришёл с поклоном к грамотею: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Будь другом, напиши письмо, а то я не умею...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Нет, не могу, нога болит, - ответил хмуро тот. –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неделю приходи, авось, болезнь пройдёт.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Да разве пишешь ты ногой? - неграмотный спросил.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Нет, мне по адресу с письмом ходить не хватит сил.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Почерк у меня такой, трудись хоть целый год,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без меня моё письмо никто не разберёт.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Оцените свою работу на уроке.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 у меня всё получилось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 у меня остались сомнения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 я ничего не понял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371600" y="1752600"/>
            <a:ext cx="12192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1371600" y="41148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1371600" y="2895600"/>
            <a:ext cx="1143000" cy="1066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5" grpId="0" animBg="1"/>
      <p:bldP spid="481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571744"/>
            <a:ext cx="802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КУКАРЯМБА</a:t>
            </a:r>
            <a:endParaRPr lang="ru-RU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04939" y="1000108"/>
            <a:ext cx="95489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Суффиксы -ЕК и -ИК </a:t>
            </a:r>
            <a:b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именах существительных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285860"/>
            <a:ext cx="8072494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Путь 1:</a:t>
            </a:r>
            <a:endParaRPr lang="ru-RU" sz="3600" b="1" dirty="0" smtClean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взять готовое правило.</a:t>
            </a:r>
            <a:endParaRPr lang="ru-RU" sz="3600" b="1" dirty="0" smtClean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Путь 2:</a:t>
            </a:r>
            <a:endParaRPr lang="ru-RU" sz="36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самим изобрести это правило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b="1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Сравнение с эталоном</a:t>
            </a:r>
            <a:endParaRPr lang="ru-RU" sz="5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928802"/>
          <a:ext cx="7572427" cy="3929090"/>
        </p:xfrm>
        <a:graphic>
          <a:graphicData uri="http://schemas.openxmlformats.org/drawingml/2006/table">
            <a:tbl>
              <a:tblPr/>
              <a:tblGrid>
                <a:gridCol w="3644677"/>
                <a:gridCol w="3927750"/>
              </a:tblGrid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Ед.ч.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  <a:cs typeface="Times New Roman"/>
                        </a:rPr>
                        <a:t>             Мн.ч.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кузнеч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..к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сыноч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…к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мяч…к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ореш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..к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кузнечики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сыночки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мячики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орешки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5" y="0"/>
            <a:ext cx="8215371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Выделите суффиксы и  сравните данные слова. Устно  сделайте вывод, когда в слове пишется суффикс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а когда суффикс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карандашик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 карандашика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клубочек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 клубочка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шалашик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 шалашика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пенёчек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 пенёчка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сравнили слова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Заметили……………………………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676400"/>
          </a:xfrm>
        </p:spPr>
        <p:txBody>
          <a:bodyPr/>
          <a:lstStyle/>
          <a:p>
            <a:pPr eaLnBrk="1" hangingPunct="1"/>
            <a:r>
              <a:rPr lang="ru-RU" sz="3600" b="1" i="1" u="sng" dirty="0" smtClean="0"/>
              <a:t>Алгоритм определения гласной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 в суффиксах –ЕК-,-ИК-</a:t>
            </a:r>
            <a:br>
              <a:rPr lang="ru-RU" sz="3600" b="1" i="1" u="sng" dirty="0" smtClean="0"/>
            </a:br>
            <a:endParaRPr lang="ru-RU" sz="3600" b="1" i="1" u="sng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4038600" cy="231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Если гласная выпадает, то пишется суффикс 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   -ЕК-.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0"/>
            <a:ext cx="4038600" cy="231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   Если гласная не выпадает, то пишется суффикс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     –ИК-.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3124200" y="2971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495800" y="2971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28600" y="22860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chemeClr val="tx2"/>
                </a:solidFill>
              </a:rPr>
              <a:t>Поставить слово в </a:t>
            </a:r>
            <a:r>
              <a:rPr lang="ru-RU" sz="3200" b="1" i="1" dirty="0" smtClean="0">
                <a:solidFill>
                  <a:schemeClr val="tx2"/>
                </a:solidFill>
              </a:rPr>
              <a:t>форму Р.п., подставляя слова</a:t>
            </a:r>
            <a:r>
              <a:rPr lang="ru-RU" sz="3200" b="1" i="1" u="sng" dirty="0" smtClean="0">
                <a:solidFill>
                  <a:schemeClr val="tx2"/>
                </a:solidFill>
              </a:rPr>
              <a:t> нет</a:t>
            </a:r>
            <a:r>
              <a:rPr lang="ru-RU" sz="3200" b="1" i="1" dirty="0" smtClean="0">
                <a:solidFill>
                  <a:schemeClr val="tx2"/>
                </a:solidFill>
              </a:rPr>
              <a:t>, </a:t>
            </a:r>
            <a:r>
              <a:rPr lang="ru-RU" sz="3200" b="1" i="1" u="sng" dirty="0" smtClean="0">
                <a:solidFill>
                  <a:schemeClr val="tx2"/>
                </a:solidFill>
              </a:rPr>
              <a:t>много</a:t>
            </a:r>
            <a:endParaRPr lang="ru-RU" sz="3200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9230" y="4929198"/>
            <a:ext cx="289477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50" y="0"/>
            <a:ext cx="2071678" cy="207167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4" descr="58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-357214"/>
            <a:ext cx="23411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Ника\Desktop\На сайт\att-44cc967cb6ba348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03162"/>
            <a:ext cx="1857356" cy="2754838"/>
          </a:xfrm>
          <a:prstGeom prst="rect">
            <a:avLst/>
          </a:prstGeom>
          <a:noFill/>
        </p:spPr>
      </p:pic>
      <p:pic>
        <p:nvPicPr>
          <p:cNvPr id="6146" name="Picture 2" descr="C:\Users\Ника\Desktop\На сайт\1148549835197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428868"/>
            <a:ext cx="1643074" cy="250033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5000636"/>
            <a:ext cx="257176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071678"/>
            <a:ext cx="1714512" cy="18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357166"/>
            <a:ext cx="1772871" cy="15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357166"/>
            <a:ext cx="2115188" cy="16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0" y="2500306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ика\Desktop\810e72c3438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2428868"/>
            <a:ext cx="1857388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642918"/>
          <a:ext cx="8429684" cy="592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64010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C00000"/>
                          </a:solidFill>
                        </a:rPr>
                        <a:t>ик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C00000"/>
                          </a:solidFill>
                        </a:rPr>
                        <a:t>ек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89253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59853B"/>
                          </a:solidFill>
                        </a:rPr>
                        <a:t>Слоник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59853B"/>
                          </a:solidFill>
                        </a:rPr>
                        <a:t>Котик</a:t>
                      </a:r>
                    </a:p>
                    <a:p>
                      <a:r>
                        <a:rPr lang="ru-RU" sz="4400" b="1" dirty="0" err="1" smtClean="0">
                          <a:solidFill>
                            <a:srgbClr val="59853B"/>
                          </a:solidFill>
                        </a:rPr>
                        <a:t>Енотик</a:t>
                      </a:r>
                      <a:endParaRPr lang="ru-RU" sz="4400" b="1" dirty="0" smtClean="0">
                        <a:solidFill>
                          <a:srgbClr val="59853B"/>
                        </a:solidFill>
                      </a:endParaRPr>
                    </a:p>
                    <a:p>
                      <a:r>
                        <a:rPr lang="ru-RU" sz="4400" b="1" dirty="0" err="1" smtClean="0">
                          <a:solidFill>
                            <a:srgbClr val="59853B"/>
                          </a:solidFill>
                        </a:rPr>
                        <a:t>бегемотик</a:t>
                      </a:r>
                      <a:endParaRPr lang="ru-RU" sz="4400" b="1" dirty="0" smtClean="0">
                        <a:solidFill>
                          <a:srgbClr val="59853B"/>
                        </a:solidFill>
                      </a:endParaRPr>
                    </a:p>
                    <a:p>
                      <a:endParaRPr lang="ru-RU" sz="4400" b="1" dirty="0">
                        <a:solidFill>
                          <a:srgbClr val="5985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993366"/>
                          </a:solidFill>
                        </a:rPr>
                        <a:t>Цветочек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993366"/>
                          </a:solidFill>
                        </a:rPr>
                        <a:t>Горшочек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993366"/>
                          </a:solidFill>
                        </a:rPr>
                        <a:t>Грибочек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993366"/>
                          </a:solidFill>
                        </a:rPr>
                        <a:t>Клубочек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993366"/>
                          </a:solidFill>
                        </a:rPr>
                        <a:t>Замочек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993366"/>
                          </a:solidFill>
                        </a:rPr>
                        <a:t>Молоточек</a:t>
                      </a:r>
                    </a:p>
                    <a:p>
                      <a:endParaRPr lang="ru-RU" sz="4400" b="1" dirty="0">
                        <a:solidFill>
                          <a:srgbClr val="99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259</Words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Сравнение с эталоном</vt:lpstr>
      <vt:lpstr>Слайд 6</vt:lpstr>
      <vt:lpstr>Алгоритм определения гласной  в суффиксах –ЕК-,-ИК- </vt:lpstr>
      <vt:lpstr>Слайд 8</vt:lpstr>
      <vt:lpstr>Слайд 9</vt:lpstr>
      <vt:lpstr>Оцените свою работу на уроке.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Ника</dc:creator>
  <cp:lastModifiedBy>Ника</cp:lastModifiedBy>
  <cp:revision>15</cp:revision>
  <dcterms:created xsi:type="dcterms:W3CDTF">2012-12-14T09:35:14Z</dcterms:created>
  <dcterms:modified xsi:type="dcterms:W3CDTF">2012-12-16T20:21:14Z</dcterms:modified>
</cp:coreProperties>
</file>