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9" d="100"/>
          <a:sy n="69" d="100"/>
        </p:scale>
        <p:origin x="-11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256AA-DB72-49FA-A3EE-4C2A08F85ED1}" type="datetimeFigureOut">
              <a:rPr lang="ru-RU" smtClean="0"/>
              <a:pPr/>
              <a:t>06.10.2012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947630-B74E-4909-963B-A68087F6E3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6192688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ru-RU" sz="1800" b="1" dirty="0">
                <a:solidFill>
                  <a:srgbClr val="FFC000"/>
                </a:solidFill>
              </a:rPr>
              <a:t>Предмет: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/>
              <a:t>Русский язык.</a:t>
            </a:r>
            <a:br>
              <a:rPr lang="ru-RU" sz="1800" dirty="0"/>
            </a:br>
            <a:r>
              <a:rPr lang="ru-RU" sz="1800" b="1" dirty="0" smtClean="0">
                <a:solidFill>
                  <a:srgbClr val="FFC000"/>
                </a:solidFill>
              </a:rPr>
              <a:t>Тема</a:t>
            </a:r>
            <a:r>
              <a:rPr lang="ru-RU" sz="1800" b="1" dirty="0">
                <a:solidFill>
                  <a:srgbClr val="FFC000"/>
                </a:solidFill>
              </a:rPr>
              <a:t>:</a:t>
            </a:r>
            <a:r>
              <a:rPr lang="ru-RU" sz="1800" dirty="0"/>
              <a:t> Три склонения имён существительных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C000"/>
                </a:solidFill>
              </a:rPr>
              <a:t>Тип </a:t>
            </a:r>
            <a:r>
              <a:rPr lang="ru-RU" sz="1800" b="1" dirty="0">
                <a:solidFill>
                  <a:srgbClr val="FFC000"/>
                </a:solidFill>
              </a:rPr>
              <a:t>урока: </a:t>
            </a:r>
            <a:r>
              <a:rPr lang="ru-RU" sz="1800" dirty="0"/>
              <a:t>Изучение нового материала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rgbClr val="FFC000"/>
                </a:solidFill>
              </a:rPr>
              <a:t>Цели</a:t>
            </a:r>
            <a:r>
              <a:rPr lang="ru-RU" sz="1800" b="1" dirty="0">
                <a:solidFill>
                  <a:srgbClr val="FFC000"/>
                </a:solidFill>
              </a:rPr>
              <a:t>: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1. Дать </a:t>
            </a:r>
            <a:r>
              <a:rPr lang="ru-RU" sz="1800" dirty="0"/>
              <a:t>понятие о 3-х склонениях существительных.</a:t>
            </a:r>
            <a:br>
              <a:rPr lang="ru-RU" sz="1800" dirty="0"/>
            </a:br>
            <a:r>
              <a:rPr lang="ru-RU" sz="1800" dirty="0" smtClean="0"/>
              <a:t>2. Учить  </a:t>
            </a:r>
            <a:r>
              <a:rPr lang="ru-RU" sz="1800" dirty="0"/>
              <a:t>определять склонение у существительных.</a:t>
            </a:r>
            <a:br>
              <a:rPr lang="ru-RU" sz="1800" dirty="0"/>
            </a:br>
            <a:r>
              <a:rPr lang="ru-RU" sz="1800" dirty="0" smtClean="0"/>
              <a:t>3. Развивать </a:t>
            </a:r>
            <a:r>
              <a:rPr lang="ru-RU" sz="1800" dirty="0"/>
              <a:t>речь и обогащать словарный запас учащегося, орфографическую зоркость, </a:t>
            </a:r>
            <a:r>
              <a:rPr lang="ru-RU" sz="1800" dirty="0" smtClean="0"/>
              <a:t>4. зрительную </a:t>
            </a:r>
            <a:r>
              <a:rPr lang="ru-RU" sz="1800" dirty="0"/>
              <a:t>и слуховую память.</a:t>
            </a:r>
            <a:br>
              <a:rPr lang="ru-RU" sz="1800" dirty="0"/>
            </a:br>
            <a:r>
              <a:rPr lang="ru-RU" sz="1800" dirty="0" smtClean="0"/>
              <a:t>5. Воспитывать </a:t>
            </a:r>
            <a:r>
              <a:rPr lang="ru-RU" sz="1800" dirty="0"/>
              <a:t>интерес к предмету, </a:t>
            </a:r>
            <a:r>
              <a:rPr lang="ru-RU" sz="1800" dirty="0" smtClean="0"/>
              <a:t>чувство</a:t>
            </a:r>
            <a:r>
              <a:rPr lang="en-US" sz="1800" dirty="0" smtClean="0"/>
              <a:t>  </a:t>
            </a:r>
            <a:r>
              <a:rPr lang="ru-RU" sz="1800" dirty="0" smtClean="0"/>
              <a:t> </a:t>
            </a:r>
            <a:r>
              <a:rPr lang="ru-RU" sz="1800" dirty="0"/>
              <a:t>взаимовыручки, уважительное отношение к </a:t>
            </a:r>
            <a:r>
              <a:rPr lang="ru-RU" sz="1800" dirty="0" smtClean="0"/>
              <a:t> </a:t>
            </a:r>
            <a:r>
              <a:rPr lang="ru-RU" sz="1800" dirty="0" smtClean="0"/>
              <a:t>старшему </a:t>
            </a:r>
            <a:r>
              <a:rPr lang="ru-RU" sz="1800" dirty="0"/>
              <a:t>поколению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>
                <a:solidFill>
                  <a:srgbClr val="FFC000"/>
                </a:solidFill>
              </a:rPr>
              <a:t>Методы и приёмы:</a:t>
            </a: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1.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Выращивание </a:t>
            </a:r>
            <a:r>
              <a:rPr lang="ru-RU" sz="1800" dirty="0"/>
              <a:t>«нового» понятия.</a:t>
            </a:r>
            <a:br>
              <a:rPr lang="ru-RU" sz="1800" dirty="0"/>
            </a:br>
            <a:r>
              <a:rPr lang="ru-RU" sz="1800" dirty="0" smtClean="0"/>
              <a:t>2. Самопроверка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3. Взаимопроверка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smtClean="0"/>
              <a:t>4. Коллективная </a:t>
            </a:r>
            <a:r>
              <a:rPr lang="ru-RU" sz="1800" dirty="0"/>
              <a:t>работа.</a:t>
            </a:r>
            <a:br>
              <a:rPr lang="ru-RU" sz="1800" dirty="0"/>
            </a:br>
            <a:r>
              <a:rPr lang="ru-RU" sz="1800" dirty="0" smtClean="0"/>
              <a:t>5. Работа </a:t>
            </a:r>
            <a:r>
              <a:rPr lang="ru-RU" sz="1800" dirty="0"/>
              <a:t>в парах.</a:t>
            </a:r>
            <a:br>
              <a:rPr lang="ru-RU" sz="1800" dirty="0"/>
            </a:br>
            <a:r>
              <a:rPr lang="ru-RU" sz="1800" dirty="0" smtClean="0"/>
              <a:t>6. Индивидуальная </a:t>
            </a:r>
            <a:r>
              <a:rPr lang="ru-RU" sz="1800" dirty="0"/>
              <a:t>(самостоятельная) работа.</a:t>
            </a:r>
            <a:br>
              <a:rPr lang="ru-RU" sz="1800" dirty="0"/>
            </a:br>
            <a:r>
              <a:rPr lang="ru-RU" sz="1800" dirty="0" smtClean="0"/>
              <a:t>7. Дифференцированный </a:t>
            </a:r>
            <a:r>
              <a:rPr lang="ru-RU" sz="1800" dirty="0"/>
              <a:t>подход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>
                <a:solidFill>
                  <a:srgbClr val="FFC000"/>
                </a:solidFill>
              </a:rPr>
              <a:t>Оборудование:</a:t>
            </a:r>
            <a:r>
              <a:rPr lang="ru-RU" sz="1800" dirty="0">
                <a:solidFill>
                  <a:srgbClr val="FFC000"/>
                </a:solidFill>
              </a:rPr>
              <a:t> </a:t>
            </a:r>
            <a:r>
              <a:rPr lang="ru-RU" sz="1800" dirty="0"/>
              <a:t>учебник русского языка 3 класс «Начальная школа </a:t>
            </a:r>
            <a:r>
              <a:rPr lang="en-US" sz="1800" dirty="0"/>
              <a:t>XXI </a:t>
            </a:r>
            <a:r>
              <a:rPr lang="ru-RU" sz="1800" dirty="0"/>
              <a:t>век», </a:t>
            </a:r>
            <a:r>
              <a:rPr lang="ru-RU" sz="1800" dirty="0" err="1"/>
              <a:t>мультипроектор</a:t>
            </a:r>
            <a:r>
              <a:rPr lang="ru-RU" sz="1800" dirty="0"/>
              <a:t>, сказки А.С. Пушкина, презентация.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endParaRPr lang="ru-RU" sz="1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27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735734"/>
          </a:xfrm>
        </p:spPr>
        <p:txBody>
          <a:bodyPr anchor="t">
            <a:normAutofit/>
          </a:bodyPr>
          <a:lstStyle/>
          <a:p>
            <a:r>
              <a:rPr lang="ru-RU" sz="3200" dirty="0"/>
              <a:t>Ну вот мы и добрались к избе красной-распрекрасной. Встречает нас дед с бабой. Рады очень.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- </a:t>
            </a:r>
            <a:r>
              <a:rPr lang="ru-RU" sz="3200" dirty="0" smtClean="0"/>
              <a:t>Почему </a:t>
            </a:r>
            <a:r>
              <a:rPr lang="ru-RU" sz="3200" dirty="0" smtClean="0"/>
              <a:t>три окна в той избушке, объясните старику и старушке?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0243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21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944216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«Сказка о рыбаке и рыбке</a:t>
            </a:r>
            <a:r>
              <a:rPr lang="ru-RU" dirty="0" smtClean="0">
                <a:latin typeface="Comic Sans MS" pitchFamily="66" charset="0"/>
              </a:rPr>
              <a:t>»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на новый лад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1"/>
            <a:ext cx="6400800" cy="7920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(или три склонения имён существительных)</a:t>
            </a:r>
            <a:endParaRPr lang="ru-RU" sz="2400" dirty="0"/>
          </a:p>
        </p:txBody>
      </p:sp>
      <p:pic>
        <p:nvPicPr>
          <p:cNvPr id="4098" name="Picture 2" descr="D:\Сказка о рыбаке и рыбке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997" y="3861048"/>
            <a:ext cx="405421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34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196752"/>
            <a:ext cx="4327393" cy="3672408"/>
          </a:xfrm>
        </p:spPr>
        <p:txBody>
          <a:bodyPr>
            <a:normAutofit/>
          </a:bodyPr>
          <a:lstStyle/>
          <a:p>
            <a:r>
              <a:rPr lang="ru-RU" sz="2800" dirty="0"/>
              <a:t>«Пошёл дед к морю, забросил </a:t>
            </a:r>
            <a:r>
              <a:rPr lang="ru-RU" sz="2800" b="1" dirty="0"/>
              <a:t>невод</a:t>
            </a:r>
            <a:r>
              <a:rPr lang="ru-RU" sz="2800" dirty="0"/>
              <a:t>, приплыл невод, нет, не с рыбкой, а со словами:</a:t>
            </a:r>
          </a:p>
          <a:p>
            <a:r>
              <a:rPr lang="ru-RU" sz="2800" dirty="0" smtClean="0"/>
              <a:t>Газета</a:t>
            </a:r>
          </a:p>
          <a:p>
            <a:r>
              <a:rPr lang="ru-RU" sz="2800" dirty="0" smtClean="0"/>
              <a:t>Кастрюля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104" y="2924944"/>
            <a:ext cx="2736304" cy="2448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09634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804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1" y="338666"/>
            <a:ext cx="4114800" cy="5322581"/>
          </a:xfrm>
        </p:spPr>
        <p:txBody>
          <a:bodyPr anchor="t"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Второй раз дед забросил невод, пришёл невод с другими словами»:</a:t>
            </a:r>
            <a:br>
              <a:rPr lang="ru-RU" dirty="0"/>
            </a:br>
            <a:r>
              <a:rPr lang="ru-RU" dirty="0" smtClean="0"/>
              <a:t>* Молоток</a:t>
            </a:r>
            <a:br>
              <a:rPr lang="ru-RU" dirty="0" smtClean="0"/>
            </a:br>
            <a:r>
              <a:rPr lang="ru-RU" dirty="0" smtClean="0"/>
              <a:t>* Картофель</a:t>
            </a:r>
            <a:br>
              <a:rPr lang="ru-RU" dirty="0" smtClean="0"/>
            </a:br>
            <a:r>
              <a:rPr lang="ru-RU" dirty="0" smtClean="0"/>
              <a:t>*Облако</a:t>
            </a:r>
            <a:br>
              <a:rPr lang="ru-RU" dirty="0" smtClean="0"/>
            </a:br>
            <a:r>
              <a:rPr lang="ru-RU" dirty="0" smtClean="0"/>
              <a:t>* Солнце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encrypted-tbn2.gstatic.com/images?q=tbn:ANd9GcRJcvNlGJcKfkJ_0JVjGIeTRFhb5IteNdhoFeQfJfyar_T3fJcUg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6" r="591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15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880320"/>
          </a:xfrm>
        </p:spPr>
        <p:txBody>
          <a:bodyPr anchor="t"/>
          <a:lstStyle/>
          <a:p>
            <a:r>
              <a:rPr lang="ru-RU" dirty="0"/>
              <a:t>«А в третий раз дед неводом вытащил следующие слова»:</a:t>
            </a:r>
            <a:br>
              <a:rPr lang="ru-RU" dirty="0"/>
            </a:br>
            <a:r>
              <a:rPr lang="ru-RU" dirty="0" smtClean="0"/>
              <a:t>* Морковь</a:t>
            </a:r>
            <a:br>
              <a:rPr lang="ru-RU" dirty="0" smtClean="0"/>
            </a:br>
            <a:r>
              <a:rPr lang="ru-RU" dirty="0" smtClean="0"/>
              <a:t>* Фасоль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83798">
            <a:off x="3080931" y="3713626"/>
            <a:ext cx="3024336" cy="24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83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558608" cy="2232248"/>
          </a:xfrm>
        </p:spPr>
        <p:txBody>
          <a:bodyPr anchor="t">
            <a:normAutofit fontScale="90000"/>
          </a:bodyPr>
          <a:lstStyle/>
          <a:p>
            <a:r>
              <a:rPr lang="ru-RU" sz="2400" dirty="0"/>
              <a:t>«Ничего дед не понимает, почёсывает затылок, лоб вытирает:</a:t>
            </a:r>
            <a:br>
              <a:rPr lang="ru-RU" sz="2400" dirty="0"/>
            </a:br>
            <a:r>
              <a:rPr lang="ru-RU" sz="2400" dirty="0"/>
              <a:t>- Что же старухе сказать?</a:t>
            </a:r>
            <a:br>
              <a:rPr lang="ru-RU" sz="2400" dirty="0"/>
            </a:br>
            <a:r>
              <a:rPr lang="ru-RU" sz="2400" dirty="0"/>
              <a:t>Так и воротился к старухе со словами. Старика старуха бранит:</a:t>
            </a:r>
            <a:br>
              <a:rPr lang="ru-RU" sz="2400" dirty="0"/>
            </a:br>
            <a:r>
              <a:rPr lang="ru-RU" sz="2400" dirty="0"/>
              <a:t>- Что за слова притащил?»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D:\Сказка о рыбаке и рыбке\сканирование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18871">
            <a:off x="3240365" y="3345820"/>
            <a:ext cx="243815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2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4386478"/>
          </a:xfrm>
        </p:spPr>
        <p:txBody>
          <a:bodyPr anchor="t"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Посылает </a:t>
            </a:r>
            <a:r>
              <a:rPr lang="ru-RU" sz="2400" dirty="0"/>
              <a:t>баба сварливая снова деда к морю. Она пуще прежнего бранится, из дома выгнать грозится:</a:t>
            </a:r>
            <a:br>
              <a:rPr lang="ru-RU" sz="2400" dirty="0"/>
            </a:br>
            <a:r>
              <a:rPr lang="ru-RU" sz="2400" dirty="0"/>
              <a:t>-Иди и рыбу поймай, что ты за рыбак. Спроси у неё, что это она прислала. Избу нам надо красную распрекрасную.</a:t>
            </a:r>
            <a:br>
              <a:rPr lang="ru-RU" sz="2400" dirty="0"/>
            </a:br>
            <a:r>
              <a:rPr lang="ru-RU" sz="2400" dirty="0"/>
              <a:t>Он думать да гадать, как эти слова связать?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6146" name="Picture 2" descr="https://encrypted-tbn2.gstatic.com/images?q=tbn:ANd9GcTkgh4_5CyAC21eo3mb17U5ePxAqwJmkcPNGRupcPG1IBMxkzt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7" b="63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520280"/>
          </a:xfrm>
        </p:spPr>
        <p:txBody>
          <a:bodyPr anchor="t">
            <a:normAutofit fontScale="90000"/>
          </a:bodyPr>
          <a:lstStyle/>
          <a:p>
            <a:r>
              <a:rPr lang="ru-RU" sz="2800" dirty="0"/>
              <a:t>Пошёл дед, забросил невод и поймал рыбку говорящую:</a:t>
            </a:r>
            <a:br>
              <a:rPr lang="ru-RU" sz="2800" dirty="0"/>
            </a:br>
            <a:r>
              <a:rPr lang="ru-RU" sz="2800" dirty="0"/>
              <a:t>- Отпусти меня, старче.</a:t>
            </a:r>
            <a:br>
              <a:rPr lang="ru-RU" sz="2800" dirty="0"/>
            </a:br>
            <a:r>
              <a:rPr lang="ru-RU" sz="2800" dirty="0"/>
              <a:t>- Отпущу, - говорит дед, - если откроешь тайну и исполнишь желание моей бабы. Избу ей надо красную распрекрасную.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170" name="Picture 2" descr="D:\Сказка о рыбаке и рыбке\сканирование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824536" cy="3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3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12645" cy="5106557"/>
          </a:xfrm>
        </p:spPr>
        <p:txBody>
          <a:bodyPr anchor="t">
            <a:normAutofit fontScale="90000"/>
          </a:bodyPr>
          <a:lstStyle/>
          <a:p>
            <a:r>
              <a:rPr lang="ru-RU" sz="2400" dirty="0"/>
              <a:t>- Ступай домой! Но прежде слушай! </a:t>
            </a:r>
            <a:br>
              <a:rPr lang="ru-RU" sz="2400" dirty="0"/>
            </a:br>
            <a:r>
              <a:rPr lang="ru-RU" sz="2400" dirty="0"/>
              <a:t>В Краснодарском царстве, в Полтавском государстве, в школе № 1, что на улице Ленина, в светлой горнице  на 2-м этаже учатся 11 добрых молодцев и 11 красных девиц. Они и помогут тебе, старче. Коль разгадают они загадку слов, исполню я желание твоей старухи, подарю вам избу красную распрекрасную.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07" r="6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871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102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Предмет: Русский язык. Тема: Три склонения имён существительных.  Тип урока: Изучение нового материала.  Цели:  1. Дать понятие о 3-х склонениях существительных. 2. Учить  определять склонение у существительных. 3. Развивать речь и обогащать словарный запас учащегося, орфографическую зоркость, 4. зрительную и слуховую память. 5. Воспитывать интерес к предмету, чувство   взаимовыручки, уважительное отношение к  старшему поколению.  Методы и приёмы: 1. Выращивание «нового» понятия. 2. Самопроверка. 3. Взаимопроверка. 4. Коллективная работа. 5. Работа в парах. 6. Индивидуальная (самостоятельная) работа. 7. Дифференцированный подход.  Оборудование: учебник русского языка 3 класс «Начальная школа XXI век», мультипроектор, сказки А.С. Пушкина, презентация.         </vt:lpstr>
      <vt:lpstr>«Сказка о рыбаке и рыбке» на новый лад</vt:lpstr>
      <vt:lpstr>Слайд 3</vt:lpstr>
      <vt:lpstr> «Второй раз дед забросил невод, пришёл невод с другими словами»: * Молоток * Картофель *Облако * Солнце </vt:lpstr>
      <vt:lpstr>«А в третий раз дед неводом вытащил следующие слова»: * Морковь * Фасоль</vt:lpstr>
      <vt:lpstr>«Ничего дед не понимает, почёсывает затылок, лоб вытирает: - Что же старухе сказать? Так и воротился к старухе со словами. Старика старуха бранит: - Что за слова притащил?» </vt:lpstr>
      <vt:lpstr> Посылает баба сварливая снова деда к морю. Она пуще прежнего бранится, из дома выгнать грозится: -Иди и рыбу поймай, что ты за рыбак. Спроси у неё, что это она прислала. Избу нам надо красную распрекрасную. Он думать да гадать, как эти слова связать?   </vt:lpstr>
      <vt:lpstr>Пошёл дед, забросил невод и поймал рыбку говорящую: - Отпусти меня, старче. - Отпущу, - говорит дед, - если откроешь тайну и исполнишь желание моей бабы. Избу ей надо красную распрекрасную.  </vt:lpstr>
      <vt:lpstr>- Ступай домой! Но прежде слушай!  В Краснодарском царстве, в Полтавском государстве, в школе № 1, что на улице Ленина, в светлой горнице  на 2-м этаже учатся 11 добрых молодцев и 11 красных девиц. Они и помогут тебе, старче. Коль разгадают они загадку слов, исполню я желание твоей старухи, подарю вам избу красную распрекрасную.  </vt:lpstr>
      <vt:lpstr>Ну вот мы и добрались к избе красной-распрекрасной. Встречает нас дед с бабой. Рады очень.  - Почему три окна в той избушке, объясните старику и старушке?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«Сказка о рыбаке и рыбке»</dc:title>
  <dc:creator>ADMIN</dc:creator>
  <cp:lastModifiedBy>user</cp:lastModifiedBy>
  <cp:revision>16</cp:revision>
  <dcterms:created xsi:type="dcterms:W3CDTF">2012-10-04T19:10:31Z</dcterms:created>
  <dcterms:modified xsi:type="dcterms:W3CDTF">2012-10-06T13:58:30Z</dcterms:modified>
</cp:coreProperties>
</file>